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7" r:id="rId1"/>
  </p:sldMasterIdLst>
  <p:notesMasterIdLst>
    <p:notesMasterId r:id="rId79"/>
  </p:notesMasterIdLst>
  <p:sldIdLst>
    <p:sldId id="1664" r:id="rId2"/>
    <p:sldId id="416" r:id="rId3"/>
    <p:sldId id="417" r:id="rId4"/>
    <p:sldId id="550" r:id="rId5"/>
    <p:sldId id="561" r:id="rId6"/>
    <p:sldId id="562" r:id="rId7"/>
    <p:sldId id="520" r:id="rId8"/>
    <p:sldId id="524" r:id="rId9"/>
    <p:sldId id="530" r:id="rId10"/>
    <p:sldId id="535" r:id="rId11"/>
    <p:sldId id="531" r:id="rId12"/>
    <p:sldId id="532" r:id="rId13"/>
    <p:sldId id="288" r:id="rId14"/>
    <p:sldId id="289" r:id="rId15"/>
    <p:sldId id="290" r:id="rId16"/>
    <p:sldId id="291" r:id="rId17"/>
    <p:sldId id="293" r:id="rId18"/>
    <p:sldId id="294" r:id="rId19"/>
    <p:sldId id="1680" r:id="rId20"/>
    <p:sldId id="1671" r:id="rId21"/>
    <p:sldId id="1758" r:id="rId22"/>
    <p:sldId id="1672" r:id="rId23"/>
    <p:sldId id="272" r:id="rId24"/>
    <p:sldId id="274" r:id="rId25"/>
    <p:sldId id="1756" r:id="rId26"/>
    <p:sldId id="296" r:id="rId27"/>
    <p:sldId id="298" r:id="rId28"/>
    <p:sldId id="299" r:id="rId29"/>
    <p:sldId id="355" r:id="rId30"/>
    <p:sldId id="357" r:id="rId31"/>
    <p:sldId id="359" r:id="rId32"/>
    <p:sldId id="360" r:id="rId33"/>
    <p:sldId id="361" r:id="rId34"/>
    <p:sldId id="303" r:id="rId35"/>
    <p:sldId id="304" r:id="rId36"/>
    <p:sldId id="312" r:id="rId37"/>
    <p:sldId id="313" r:id="rId38"/>
    <p:sldId id="314" r:id="rId39"/>
    <p:sldId id="315" r:id="rId40"/>
    <p:sldId id="316" r:id="rId41"/>
    <p:sldId id="317" r:id="rId42"/>
    <p:sldId id="318" r:id="rId43"/>
    <p:sldId id="319" r:id="rId44"/>
    <p:sldId id="321" r:id="rId45"/>
    <p:sldId id="322" r:id="rId46"/>
    <p:sldId id="323" r:id="rId47"/>
    <p:sldId id="325" r:id="rId48"/>
    <p:sldId id="326" r:id="rId49"/>
    <p:sldId id="362" r:id="rId50"/>
    <p:sldId id="363" r:id="rId51"/>
    <p:sldId id="364" r:id="rId52"/>
    <p:sldId id="327" r:id="rId53"/>
    <p:sldId id="328" r:id="rId54"/>
    <p:sldId id="329" r:id="rId55"/>
    <p:sldId id="330" r:id="rId56"/>
    <p:sldId id="331" r:id="rId57"/>
    <p:sldId id="370" r:id="rId58"/>
    <p:sldId id="371" r:id="rId59"/>
    <p:sldId id="333" r:id="rId60"/>
    <p:sldId id="334" r:id="rId61"/>
    <p:sldId id="335" r:id="rId62"/>
    <p:sldId id="339" r:id="rId63"/>
    <p:sldId id="340" r:id="rId64"/>
    <p:sldId id="341" r:id="rId65"/>
    <p:sldId id="342" r:id="rId66"/>
    <p:sldId id="343" r:id="rId67"/>
    <p:sldId id="366" r:id="rId68"/>
    <p:sldId id="344" r:id="rId69"/>
    <p:sldId id="345" r:id="rId70"/>
    <p:sldId id="346" r:id="rId71"/>
    <p:sldId id="347" r:id="rId72"/>
    <p:sldId id="348" r:id="rId73"/>
    <p:sldId id="349" r:id="rId74"/>
    <p:sldId id="350" r:id="rId75"/>
    <p:sldId id="352" r:id="rId76"/>
    <p:sldId id="353" r:id="rId77"/>
    <p:sldId id="1757" r:id="rId7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882"/>
    <p:restoredTop sz="94549"/>
  </p:normalViewPr>
  <p:slideViewPr>
    <p:cSldViewPr snapToGrid="0">
      <p:cViewPr varScale="1">
        <p:scale>
          <a:sx n="85" d="100"/>
          <a:sy n="85" d="100"/>
        </p:scale>
        <p:origin x="1448"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5006661304292844E-2"/>
          <c:y val="0"/>
          <c:w val="0.96449891820954814"/>
          <c:h val="0.86714069950956263"/>
        </c:manualLayout>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dPt>
            <c:idx val="10"/>
            <c:invertIfNegative val="0"/>
            <c:bubble3D val="0"/>
            <c:spPr>
              <a:solidFill>
                <a:schemeClr val="tx1">
                  <a:lumMod val="20000"/>
                  <a:lumOff val="80000"/>
                </a:schemeClr>
              </a:solidFill>
              <a:ln>
                <a:noFill/>
              </a:ln>
              <a:effectLst/>
            </c:spPr>
            <c:extLst>
              <c:ext xmlns:c16="http://schemas.microsoft.com/office/drawing/2014/chart" uri="{C3380CC4-5D6E-409C-BE32-E72D297353CC}">
                <c16:uniqueId val="{00000004-5981-4365-BFD2-F3D2B208F74F}"/>
              </c:ext>
            </c:extLst>
          </c:dPt>
          <c:dLbls>
            <c:dLbl>
              <c:idx val="0"/>
              <c:tx>
                <c:rich>
                  <a:bodyPr/>
                  <a:lstStyle/>
                  <a:p>
                    <a:r>
                      <a:rPr lang="en-US" sz="2000" b="1">
                        <a:solidFill>
                          <a:schemeClr val="bg1"/>
                        </a:solidFill>
                        <a:latin typeface="Segoe UI" panose="020B0502040204020203" pitchFamily="34" charset="0"/>
                        <a:ea typeface="Segoe UI" panose="020B0502040204020203" pitchFamily="34" charset="0"/>
                        <a:cs typeface="Segoe UI" panose="020B0502040204020203" pitchFamily="34" charset="0"/>
                      </a:rPr>
                      <a:t>67</a:t>
                    </a:r>
                    <a:br>
                      <a:rPr lang="en-US" sz="2000" b="1">
                        <a:solidFill>
                          <a:schemeClr val="bg1"/>
                        </a:solidFill>
                        <a:latin typeface="Segoe UI" panose="020B0502040204020203" pitchFamily="34" charset="0"/>
                        <a:ea typeface="Segoe UI" panose="020B0502040204020203" pitchFamily="34" charset="0"/>
                        <a:cs typeface="Segoe UI" panose="020B0502040204020203" pitchFamily="34" charset="0"/>
                      </a:rPr>
                    </a:br>
                    <a:r>
                      <a:rPr lang="en-US" sz="1000" b="0">
                        <a:solidFill>
                          <a:schemeClr val="bg1"/>
                        </a:solidFill>
                        <a:latin typeface="Segoe UI" panose="020B0502040204020203" pitchFamily="34" charset="0"/>
                        <a:ea typeface="Segoe UI" panose="020B0502040204020203" pitchFamily="34" charset="0"/>
                        <a:cs typeface="Segoe UI" panose="020B0502040204020203" pitchFamily="34" charset="0"/>
                      </a:rPr>
                      <a:t>Years</a:t>
                    </a:r>
                    <a:endParaRPr lang="en-US" sz="1000" b="0">
                      <a:solidFill>
                        <a:schemeClr val="bg1"/>
                      </a:solidFill>
                      <a:latin typeface="Segoe UI Semibold" panose="020B0702040204020203" pitchFamily="34" charset="0"/>
                      <a:cs typeface="Segoe UI Semibold" panose="020B0702040204020203" pitchFamily="34" charset="0"/>
                    </a:endParaRPr>
                  </a:p>
                </c:rich>
              </c:tx>
              <c:dLblPos val="inBase"/>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C-5981-4365-BFD2-F3D2B208F74F}"/>
                </c:ext>
              </c:extLst>
            </c:dLbl>
            <c:dLbl>
              <c:idx val="6"/>
              <c:tx>
                <c:rich>
                  <a:bodyPr/>
                  <a:lstStyle/>
                  <a:p>
                    <a:r>
                      <a:rPr lang="en-US" sz="2000" b="1">
                        <a:solidFill>
                          <a:schemeClr val="bg1"/>
                        </a:solidFill>
                        <a:latin typeface="Segoe UI" panose="020B0502040204020203" pitchFamily="34" charset="0"/>
                        <a:ea typeface="Segoe UI" panose="020B0502040204020203" pitchFamily="34" charset="0"/>
                        <a:cs typeface="Segoe UI" panose="020B0502040204020203" pitchFamily="34" charset="0"/>
                      </a:rPr>
                      <a:t>25</a:t>
                    </a:r>
                  </a:p>
                  <a:p>
                    <a:r>
                      <a:rPr lang="en-US" sz="1000" b="1">
                        <a:solidFill>
                          <a:schemeClr val="bg1"/>
                        </a:solidFill>
                        <a:latin typeface="Segoe UI" panose="020B0502040204020203" pitchFamily="34" charset="0"/>
                        <a:ea typeface="Segoe UI" panose="020B0502040204020203" pitchFamily="34" charset="0"/>
                        <a:cs typeface="Segoe UI" panose="020B0502040204020203" pitchFamily="34" charset="0"/>
                      </a:rPr>
                      <a:t>Years</a:t>
                    </a:r>
                    <a:endParaRPr lang="en-US" sz="1000">
                      <a:solidFill>
                        <a:schemeClr val="bg1"/>
                      </a:solidFill>
                    </a:endParaRPr>
                  </a:p>
                </c:rich>
              </c:tx>
              <c:dLblPos val="inBase"/>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D-5981-4365-BFD2-F3D2B208F74F}"/>
                </c:ext>
              </c:extLst>
            </c:dLbl>
            <c:dLbl>
              <c:idx val="9"/>
              <c:tx>
                <c:rich>
                  <a:bodyPr/>
                  <a:lstStyle/>
                  <a:p>
                    <a:r>
                      <a:rPr lang="en-US" sz="2000" b="1" dirty="0">
                        <a:solidFill>
                          <a:schemeClr val="bg1"/>
                        </a:solidFill>
                        <a:latin typeface="Segoe UI" panose="020B0502040204020203" pitchFamily="34" charset="0"/>
                        <a:ea typeface="Segoe UI" panose="020B0502040204020203" pitchFamily="34" charset="0"/>
                        <a:cs typeface="Segoe UI" panose="020B0502040204020203" pitchFamily="34" charset="0"/>
                      </a:rPr>
                      <a:t>10</a:t>
                    </a:r>
                  </a:p>
                  <a:p>
                    <a:r>
                      <a:rPr lang="en-US" sz="1000" b="1" dirty="0">
                        <a:solidFill>
                          <a:schemeClr val="bg1"/>
                        </a:solidFill>
                        <a:latin typeface="Segoe UI" panose="020B0502040204020203" pitchFamily="34" charset="0"/>
                        <a:ea typeface="Segoe UI" panose="020B0502040204020203" pitchFamily="34" charset="0"/>
                        <a:cs typeface="Segoe UI" panose="020B0502040204020203" pitchFamily="34" charset="0"/>
                      </a:rPr>
                      <a:t>Years</a:t>
                    </a:r>
                    <a:endParaRPr lang="en-US" sz="1000" b="1" dirty="0">
                      <a:solidFill>
                        <a:schemeClr val="bg1"/>
                      </a:solidFill>
                    </a:endParaRPr>
                  </a:p>
                </c:rich>
              </c:tx>
              <c:dLblPos val="inBase"/>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E-5981-4365-BFD2-F3D2B208F74F}"/>
                </c:ext>
              </c:extLst>
            </c:dLbl>
            <c:spPr>
              <a:noFill/>
              <a:ln>
                <a:noFill/>
              </a:ln>
              <a:effectLst/>
            </c:spPr>
            <c:txPr>
              <a:bodyPr rot="0" spcFirstLastPara="1" vertOverflow="ellipsis" vert="horz" wrap="square" lIns="38100" tIns="19050" rIns="38100" bIns="19050" anchor="ctr" anchorCtr="1">
                <a:spAutoFit/>
              </a:bodyPr>
              <a:lstStyle/>
              <a:p>
                <a:pPr>
                  <a:defRPr sz="2000" b="1" i="0" u="none" strike="noStrike" kern="1200" baseline="0">
                    <a:solidFill>
                      <a:schemeClr val="bg1"/>
                    </a:solidFill>
                    <a:latin typeface="Segoe UI" panose="020B0502040204020203" pitchFamily="34" charset="0"/>
                    <a:ea typeface="Segoe UI" panose="020B0502040204020203" pitchFamily="34" charset="0"/>
                    <a:cs typeface="Segoe UI" panose="020B0502040204020203" pitchFamily="34" charset="0"/>
                  </a:defRPr>
                </a:pPr>
                <a:endParaRPr lang="en-US"/>
              </a:p>
            </c:txPr>
            <c:dLblPos val="inBase"/>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Sheet1!$A$2:$A$12</c:f>
              <c:strCache>
                <c:ptCount val="11"/>
                <c:pt idx="0">
                  <c:v>1920</c:v>
                </c:pt>
                <c:pt idx="1">
                  <c:v>1930</c:v>
                </c:pt>
                <c:pt idx="2">
                  <c:v>1940</c:v>
                </c:pt>
                <c:pt idx="3">
                  <c:v>1950</c:v>
                </c:pt>
                <c:pt idx="4">
                  <c:v>1960</c:v>
                </c:pt>
                <c:pt idx="5">
                  <c:v>1970</c:v>
                </c:pt>
                <c:pt idx="6">
                  <c:v>1980</c:v>
                </c:pt>
                <c:pt idx="7">
                  <c:v>1990</c:v>
                </c:pt>
                <c:pt idx="8">
                  <c:v>2000</c:v>
                </c:pt>
                <c:pt idx="9">
                  <c:v>2010's</c:v>
                </c:pt>
                <c:pt idx="10">
                  <c:v>2020's</c:v>
                </c:pt>
              </c:strCache>
            </c:strRef>
          </c:cat>
          <c:val>
            <c:numRef>
              <c:f>Sheet1!$B$2:$B$12</c:f>
              <c:numCache>
                <c:formatCode>General</c:formatCode>
                <c:ptCount val="11"/>
                <c:pt idx="0">
                  <c:v>6</c:v>
                </c:pt>
                <c:pt idx="1">
                  <c:v>5.3</c:v>
                </c:pt>
                <c:pt idx="2">
                  <c:v>4.5</c:v>
                </c:pt>
                <c:pt idx="3">
                  <c:v>3.7</c:v>
                </c:pt>
                <c:pt idx="4">
                  <c:v>3</c:v>
                </c:pt>
                <c:pt idx="5">
                  <c:v>2.6</c:v>
                </c:pt>
                <c:pt idx="6">
                  <c:v>2.2999999999999998</c:v>
                </c:pt>
                <c:pt idx="7">
                  <c:v>2</c:v>
                </c:pt>
                <c:pt idx="8">
                  <c:v>1.8</c:v>
                </c:pt>
                <c:pt idx="9">
                  <c:v>1.5</c:v>
                </c:pt>
                <c:pt idx="10">
                  <c:v>1.1000000000000001</c:v>
                </c:pt>
              </c:numCache>
            </c:numRef>
          </c:val>
          <c:extLst>
            <c:ext xmlns:c16="http://schemas.microsoft.com/office/drawing/2014/chart" uri="{C3380CC4-5D6E-409C-BE32-E72D297353CC}">
              <c16:uniqueId val="{00000000-5981-4365-BFD2-F3D2B208F74F}"/>
            </c:ext>
          </c:extLst>
        </c:ser>
        <c:dLbls>
          <c:showLegendKey val="0"/>
          <c:showVal val="0"/>
          <c:showCatName val="0"/>
          <c:showSerName val="0"/>
          <c:showPercent val="0"/>
          <c:showBubbleSize val="0"/>
        </c:dLbls>
        <c:gapWidth val="9"/>
        <c:overlap val="-27"/>
        <c:axId val="364697704"/>
        <c:axId val="364698488"/>
      </c:barChart>
      <c:catAx>
        <c:axId val="364697704"/>
        <c:scaling>
          <c:orientation val="minMax"/>
        </c:scaling>
        <c:delete val="0"/>
        <c:axPos val="b"/>
        <c:numFmt formatCode="General" sourceLinked="1"/>
        <c:majorTickMark val="out"/>
        <c:minorTickMark val="none"/>
        <c:tickLblPos val="nextTo"/>
        <c:spPr>
          <a:noFill/>
          <a:ln w="6350" cap="flat" cmpd="sng" algn="ctr">
            <a:solidFill>
              <a:schemeClr val="tx1">
                <a:lumMod val="75000"/>
              </a:schemeClr>
            </a:solidFill>
            <a:round/>
          </a:ln>
          <a:effectLst/>
        </c:spPr>
        <c:txPr>
          <a:bodyPr rot="-60000000" spcFirstLastPara="1" vertOverflow="ellipsis" vert="horz" wrap="square" anchor="ctr" anchorCtr="1"/>
          <a:lstStyle/>
          <a:p>
            <a:pPr>
              <a:defRPr sz="1200" b="0" i="0" u="none" strike="noStrike" kern="1200" baseline="0">
                <a:ln>
                  <a:noFill/>
                </a:ln>
                <a:solidFill>
                  <a:schemeClr val="tx1"/>
                </a:solidFill>
                <a:effectLst/>
                <a:latin typeface="+mn-lt"/>
                <a:ea typeface="+mn-ea"/>
                <a:cs typeface="+mn-cs"/>
              </a:defRPr>
            </a:pPr>
            <a:endParaRPr lang="en-US"/>
          </a:p>
        </c:txPr>
        <c:crossAx val="364698488"/>
        <c:crosses val="autoZero"/>
        <c:auto val="1"/>
        <c:lblAlgn val="ctr"/>
        <c:lblOffset val="100"/>
        <c:noMultiLvlLbl val="0"/>
      </c:catAx>
      <c:valAx>
        <c:axId val="364698488"/>
        <c:scaling>
          <c:orientation val="minMax"/>
          <c:max val="6"/>
        </c:scaling>
        <c:delete val="1"/>
        <c:axPos val="l"/>
        <c:numFmt formatCode="General" sourceLinked="1"/>
        <c:majorTickMark val="out"/>
        <c:minorTickMark val="none"/>
        <c:tickLblPos val="nextTo"/>
        <c:crossAx val="364697704"/>
        <c:crosses val="autoZero"/>
        <c:crossBetween val="between"/>
      </c:valAx>
      <c:spPr>
        <a:noFill/>
        <a:ln>
          <a:noFill/>
        </a:ln>
        <a:effectLst/>
      </c:spPr>
    </c:plotArea>
    <c:plotVisOnly val="1"/>
    <c:dispBlanksAs val="gap"/>
    <c:showDLblsOverMax val="0"/>
  </c:chart>
  <c:spPr>
    <a:noFill/>
    <a:ln>
      <a:noFill/>
    </a:ln>
    <a:effectLst/>
  </c:spPr>
  <c:txPr>
    <a:bodyPr/>
    <a:lstStyle/>
    <a:p>
      <a:pPr>
        <a:defRPr>
          <a:solidFill>
            <a:schemeClr val="bg1"/>
          </a:solidFill>
        </a:defRPr>
      </a:pPr>
      <a:endParaRPr lang="en-US"/>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BF733A1-A8AB-F34F-A503-17604D6F6437}" type="datetimeFigureOut">
              <a:rPr lang="en-US" smtClean="0"/>
              <a:t>9/20/19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A81591-7B6F-314C-94C4-BB58AF30D7CE}" type="slidenum">
              <a:rPr lang="en-US" smtClean="0"/>
              <a:t>‹#›</a:t>
            </a:fld>
            <a:endParaRPr lang="en-US"/>
          </a:p>
        </p:txBody>
      </p:sp>
    </p:spTree>
    <p:extLst>
      <p:ext uri="{BB962C8B-B14F-4D97-AF65-F5344CB8AC3E}">
        <p14:creationId xmlns:p14="http://schemas.microsoft.com/office/powerpoint/2010/main" val="39862775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www.how-old.net/"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www.bbc.com/news/business-16611040"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a:solidFill>
                <a:schemeClr val="bg1"/>
              </a:solidFill>
              <a:latin typeface="Segoe UI" panose="020B0502040204020203" pitchFamily="34" charset="0"/>
              <a:ea typeface="Segoe UI"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5575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32742" rtl="0" eaLnBrk="1" fontAlgn="auto" latinLnBrk="0" hangingPunct="1">
              <a:lnSpc>
                <a:spcPct val="90000"/>
              </a:lnSpc>
              <a:spcBef>
                <a:spcPts val="0"/>
              </a:spcBef>
              <a:spcAft>
                <a:spcPts val="340"/>
              </a:spcAft>
              <a:buClrTx/>
              <a:buSzTx/>
              <a:buFontTx/>
              <a:buNone/>
              <a:tabLst/>
              <a:defRPr/>
            </a:pPr>
            <a:r>
              <a:rPr lang="en-US" sz="800" kern="1200" baseline="0">
                <a:solidFill>
                  <a:schemeClr val="tx1"/>
                </a:solidFill>
                <a:effectLst/>
                <a:latin typeface="Segoe UI Light" pitchFamily="34" charset="0"/>
                <a:ea typeface="+mn-ea"/>
                <a:cs typeface="+mn-cs"/>
              </a:rPr>
              <a:t>What’s incredibly unique is the intelligence capabilities Cortana Intelligence offers, </a:t>
            </a:r>
            <a:r>
              <a:rPr lang="en-US" sz="800" kern="1200">
                <a:solidFill>
                  <a:schemeClr val="tx1"/>
                </a:solidFill>
                <a:effectLst/>
                <a:latin typeface="Segoe UI Light" pitchFamily="34" charset="0"/>
                <a:ea typeface="+mn-ea"/>
                <a:cs typeface="+mn-cs"/>
              </a:rPr>
              <a:t>building on years of Microsoft</a:t>
            </a:r>
            <a:r>
              <a:rPr lang="en-US" sz="800" kern="1200" baseline="0">
                <a:solidFill>
                  <a:schemeClr val="tx1"/>
                </a:solidFill>
                <a:effectLst/>
                <a:latin typeface="Segoe UI Light" pitchFamily="34" charset="0"/>
                <a:ea typeface="+mn-ea"/>
                <a:cs typeface="+mn-cs"/>
              </a:rPr>
              <a:t> </a:t>
            </a:r>
            <a:r>
              <a:rPr lang="en-US" sz="800" kern="1200">
                <a:solidFill>
                  <a:schemeClr val="tx1"/>
                </a:solidFill>
                <a:effectLst/>
                <a:latin typeface="Segoe UI Light" pitchFamily="34" charset="0"/>
                <a:ea typeface="+mn-ea"/>
                <a:cs typeface="+mn-cs"/>
              </a:rPr>
              <a:t>research and innovation.</a:t>
            </a:r>
            <a:r>
              <a:rPr lang="en-US" sz="800" kern="1200" baseline="0">
                <a:solidFill>
                  <a:schemeClr val="tx1"/>
                </a:solidFill>
                <a:effectLst/>
                <a:latin typeface="Segoe UI Light" pitchFamily="34" charset="0"/>
                <a:ea typeface="+mn-ea"/>
                <a:cs typeface="+mn-cs"/>
              </a:rPr>
              <a:t> These capabilities enable </a:t>
            </a:r>
            <a:r>
              <a:rPr lang="en-US" sz="900" kern="1200">
                <a:solidFill>
                  <a:schemeClr val="tx1"/>
                </a:solidFill>
                <a:effectLst/>
                <a:latin typeface="Segoe UI Light" pitchFamily="34" charset="0"/>
                <a:ea typeface="+mn-ea"/>
                <a:cs typeface="+mn-cs"/>
              </a:rPr>
              <a:t>our customers to build intelligent systems and agents that can augment their organizational capabilities.</a:t>
            </a:r>
            <a:r>
              <a:rPr lang="en-US" sz="900" kern="1200" baseline="0">
                <a:solidFill>
                  <a:schemeClr val="tx1"/>
                </a:solidFill>
                <a:effectLst/>
                <a:latin typeface="Segoe UI Light" pitchFamily="34" charset="0"/>
                <a:ea typeface="+mn-ea"/>
                <a:cs typeface="+mn-cs"/>
              </a:rPr>
              <a:t> For example, organizations </a:t>
            </a:r>
            <a:r>
              <a:rPr lang="en-US" sz="900" kern="1200">
                <a:solidFill>
                  <a:schemeClr val="tx1"/>
                </a:solidFill>
                <a:effectLst/>
                <a:latin typeface="Segoe UI Light" pitchFamily="34" charset="0"/>
                <a:ea typeface="+mn-ea"/>
                <a:cs typeface="+mn-cs"/>
              </a:rPr>
              <a:t>can interact with customers and stakeholders in new ways and infer intent with vision, face, speech, text and sentiment analysis to customize responses and drive appropriate actions.</a:t>
            </a:r>
            <a:r>
              <a:rPr lang="en-US" sz="900" kern="1200" baseline="0">
                <a:solidFill>
                  <a:schemeClr val="tx1"/>
                </a:solidFill>
                <a:effectLst/>
                <a:latin typeface="Segoe UI Light" pitchFamily="34" charset="0"/>
                <a:ea typeface="+mn-ea"/>
                <a:cs typeface="+mn-cs"/>
              </a:rPr>
              <a:t> </a:t>
            </a:r>
          </a:p>
          <a:p>
            <a:pPr marL="0" marR="0" lvl="1" indent="0" algn="l" defTabSz="932742" rtl="0" eaLnBrk="1" fontAlgn="auto" latinLnBrk="0" hangingPunct="1">
              <a:lnSpc>
                <a:spcPct val="90000"/>
              </a:lnSpc>
              <a:spcBef>
                <a:spcPts val="0"/>
              </a:spcBef>
              <a:spcAft>
                <a:spcPts val="340"/>
              </a:spcAft>
              <a:buClrTx/>
              <a:buSzTx/>
              <a:buFontTx/>
              <a:buNone/>
              <a:tabLst/>
              <a:defRPr/>
            </a:pPr>
            <a:endParaRPr lang="en-US" sz="900" kern="1200">
              <a:solidFill>
                <a:schemeClr val="tx1"/>
              </a:solidFill>
              <a:effectLst/>
              <a:latin typeface="Segoe UI Light" pitchFamily="34" charset="0"/>
              <a:ea typeface="+mn-ea"/>
              <a:cs typeface="+mn-cs"/>
            </a:endParaRPr>
          </a:p>
          <a:p>
            <a:pPr marL="0" marR="0" lvl="1" indent="0" algn="l" defTabSz="932742" rtl="0" eaLnBrk="1" fontAlgn="auto" latinLnBrk="0" hangingPunct="1">
              <a:lnSpc>
                <a:spcPct val="90000"/>
              </a:lnSpc>
              <a:spcBef>
                <a:spcPts val="0"/>
              </a:spcBef>
              <a:spcAft>
                <a:spcPts val="340"/>
              </a:spcAft>
              <a:buClrTx/>
              <a:buSzTx/>
              <a:buFontTx/>
              <a:buNone/>
              <a:tabLst/>
              <a:defRPr/>
            </a:pPr>
            <a:r>
              <a:rPr lang="en-US" sz="900" b="1" kern="1200">
                <a:solidFill>
                  <a:schemeClr val="tx1"/>
                </a:solidFill>
                <a:effectLst/>
                <a:latin typeface="Segoe UI Light" pitchFamily="34" charset="0"/>
                <a:ea typeface="+mn-ea"/>
                <a:cs typeface="+mn-cs"/>
              </a:rPr>
              <a:t>Microsoft Cognitive Services,</a:t>
            </a:r>
            <a:r>
              <a:rPr lang="en-US" sz="900" b="1" kern="1200" baseline="0">
                <a:solidFill>
                  <a:schemeClr val="tx1"/>
                </a:solidFill>
                <a:effectLst/>
                <a:latin typeface="Segoe UI Light" pitchFamily="34" charset="0"/>
                <a:ea typeface="+mn-ea"/>
                <a:cs typeface="+mn-cs"/>
              </a:rPr>
              <a:t> </a:t>
            </a:r>
            <a:r>
              <a:rPr lang="en-US" sz="900" kern="1200">
                <a:solidFill>
                  <a:schemeClr val="tx1"/>
                </a:solidFill>
                <a:effectLst/>
                <a:latin typeface="Segoe UI Light" pitchFamily="34" charset="0"/>
                <a:ea typeface="+mn-ea"/>
                <a:cs typeface="+mn-cs"/>
              </a:rPr>
              <a:t>a set of cloud services, APIs and SDKs that enable</a:t>
            </a:r>
            <a:r>
              <a:rPr lang="en-US" sz="900" kern="1200" baseline="0">
                <a:solidFill>
                  <a:schemeClr val="tx1"/>
                </a:solidFill>
                <a:effectLst/>
                <a:latin typeface="Segoe UI Light" pitchFamily="34" charset="0"/>
                <a:ea typeface="+mn-ea"/>
                <a:cs typeface="+mn-cs"/>
              </a:rPr>
              <a:t> </a:t>
            </a:r>
            <a:r>
              <a:rPr lang="en-US" sz="900" kern="1200">
                <a:solidFill>
                  <a:schemeClr val="tx1"/>
                </a:solidFill>
                <a:effectLst/>
                <a:latin typeface="Segoe UI Light" pitchFamily="34" charset="0"/>
                <a:ea typeface="+mn-ea"/>
                <a:cs typeface="+mn-cs"/>
              </a:rPr>
              <a:t>organizations to build intelligent systems that can see, hear, interpret and understand the world around you and makes all applications more intelligent, engaging and discoverable. Cognitive Services expands the existing perceptual intelligence capabilities like Vision, Speech, Text and Face detection to include new cognitive capabilities such as Emotion and customized Language Understanding.  What we showcased with </a:t>
            </a:r>
            <a:r>
              <a:rPr lang="en-US" sz="900" u="sng" kern="1200">
                <a:solidFill>
                  <a:schemeClr val="tx1"/>
                </a:solidFill>
                <a:effectLst/>
                <a:latin typeface="Segoe UI Light" pitchFamily="34" charset="0"/>
                <a:ea typeface="+mn-ea"/>
                <a:cs typeface="+mn-cs"/>
                <a:hlinkClick r:id="rId3"/>
              </a:rPr>
              <a:t>www.how-old.net</a:t>
            </a:r>
            <a:r>
              <a:rPr lang="en-US" sz="900" kern="1200">
                <a:solidFill>
                  <a:schemeClr val="tx1"/>
                </a:solidFill>
                <a:effectLst/>
                <a:latin typeface="Segoe UI Light" pitchFamily="34" charset="0"/>
                <a:ea typeface="+mn-ea"/>
                <a:cs typeface="+mn-cs"/>
              </a:rPr>
              <a:t> is one example of what is possible. </a:t>
            </a:r>
          </a:p>
          <a:p>
            <a:endParaRPr lang="en-US"/>
          </a:p>
          <a:p>
            <a:r>
              <a:rPr lang="en-US" b="1"/>
              <a:t>T: Next, Bot Service. </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9/20/19 1:35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734919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lang="en-US" sz="900" b="1" kern="1200" baseline="0">
                <a:solidFill>
                  <a:schemeClr val="tx1"/>
                </a:solidFill>
                <a:latin typeface="Segoe UI Light" pitchFamily="34" charset="0"/>
                <a:ea typeface="+mn-ea"/>
                <a:cs typeface="+mn-cs"/>
              </a:rPr>
              <a:t>Azure Bot Service </a:t>
            </a:r>
            <a:r>
              <a:rPr lang="en-US" sz="900" kern="1200">
                <a:solidFill>
                  <a:schemeClr val="tx1"/>
                </a:solidFill>
                <a:effectLst/>
                <a:latin typeface="Segoe UI Light" pitchFamily="34" charset="0"/>
                <a:ea typeface="+mn-ea"/>
                <a:cs typeface="+mn-cs"/>
              </a:rPr>
              <a:t>enables rapid intelligent bot development, bringing together the power of the Microsoft Bot Framework and Azure Functions. Build, connect, deploy and manage intelligent bots that interact naturally wherever your users are talking – from your app or website to text/</a:t>
            </a:r>
            <a:r>
              <a:rPr lang="en-US" sz="900" kern="1200" err="1">
                <a:solidFill>
                  <a:schemeClr val="tx1"/>
                </a:solidFill>
                <a:effectLst/>
                <a:latin typeface="Segoe UI Light" pitchFamily="34" charset="0"/>
                <a:ea typeface="+mn-ea"/>
                <a:cs typeface="+mn-cs"/>
              </a:rPr>
              <a:t>sms</a:t>
            </a:r>
            <a:r>
              <a:rPr lang="en-US" sz="900" kern="1200">
                <a:solidFill>
                  <a:schemeClr val="tx1"/>
                </a:solidFill>
                <a:effectLst/>
                <a:latin typeface="Segoe UI Light" pitchFamily="34" charset="0"/>
                <a:ea typeface="+mn-ea"/>
                <a:cs typeface="+mn-cs"/>
              </a:rPr>
              <a:t> to Skype, Slack, Facebook Messenger, </a:t>
            </a:r>
            <a:r>
              <a:rPr lang="en-US" sz="900" kern="1200" err="1">
                <a:solidFill>
                  <a:schemeClr val="tx1"/>
                </a:solidFill>
                <a:effectLst/>
                <a:latin typeface="Segoe UI Light" pitchFamily="34" charset="0"/>
                <a:ea typeface="+mn-ea"/>
                <a:cs typeface="+mn-cs"/>
              </a:rPr>
              <a:t>Kik</a:t>
            </a:r>
            <a:r>
              <a:rPr lang="en-US" sz="900" kern="1200">
                <a:solidFill>
                  <a:schemeClr val="tx1"/>
                </a:solidFill>
                <a:effectLst/>
                <a:latin typeface="Segoe UI Light" pitchFamily="34" charset="0"/>
                <a:ea typeface="+mn-ea"/>
                <a:cs typeface="+mn-cs"/>
              </a:rPr>
              <a:t>, Office 365 mail, Teams and other popular services. Allow your bots to scale based on-demand and you pay only for the resources you consume.</a:t>
            </a:r>
            <a:endParaRPr lang="en-US" baseline="0"/>
          </a:p>
          <a:p>
            <a:endParaRPr lang="en-US" b="1" baseline="0"/>
          </a:p>
          <a:p>
            <a:r>
              <a:rPr lang="en-US" b="1" baseline="0"/>
              <a:t>T: Next, Cortana. </a:t>
            </a:r>
            <a:endParaRPr lang="en-US" b="1"/>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9/20/19 1:35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563888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9/20/19</a:t>
            </a:fld>
            <a:endParaRPr lang="en-US">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14</a:t>
            </a:fld>
            <a:endParaRPr lang="en-US">
              <a:solidFill>
                <a:prstClr val="black"/>
              </a:solidFill>
            </a:endParaRPr>
          </a:p>
        </p:txBody>
      </p:sp>
    </p:spTree>
    <p:extLst>
      <p:ext uri="{BB962C8B-B14F-4D97-AF65-F5344CB8AC3E}">
        <p14:creationId xmlns:p14="http://schemas.microsoft.com/office/powerpoint/2010/main" val="2742685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9/20/19</a:t>
            </a:fld>
            <a:endParaRPr lang="en-US">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16</a:t>
            </a:fld>
            <a:endParaRPr lang="en-US">
              <a:solidFill>
                <a:prstClr val="black"/>
              </a:solidFill>
            </a:endParaRPr>
          </a:p>
        </p:txBody>
      </p:sp>
    </p:spTree>
    <p:extLst>
      <p:ext uri="{BB962C8B-B14F-4D97-AF65-F5344CB8AC3E}">
        <p14:creationId xmlns:p14="http://schemas.microsoft.com/office/powerpoint/2010/main" val="38513847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9/20/19</a:t>
            </a:fld>
            <a:endParaRPr lang="en-US">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17</a:t>
            </a:fld>
            <a:endParaRPr lang="en-US">
              <a:solidFill>
                <a:prstClr val="black"/>
              </a:solidFill>
            </a:endParaRPr>
          </a:p>
        </p:txBody>
      </p:sp>
    </p:spTree>
    <p:extLst>
      <p:ext uri="{BB962C8B-B14F-4D97-AF65-F5344CB8AC3E}">
        <p14:creationId xmlns:p14="http://schemas.microsoft.com/office/powerpoint/2010/main" val="26505170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9/20/19</a:t>
            </a:fld>
            <a:endParaRPr lang="en-US">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22</a:t>
            </a:fld>
            <a:endParaRPr lang="en-US">
              <a:solidFill>
                <a:prstClr val="black"/>
              </a:solidFill>
            </a:endParaRPr>
          </a:p>
        </p:txBody>
      </p:sp>
    </p:spTree>
    <p:extLst>
      <p:ext uri="{BB962C8B-B14F-4D97-AF65-F5344CB8AC3E}">
        <p14:creationId xmlns:p14="http://schemas.microsoft.com/office/powerpoint/2010/main" val="21235731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9/20/19</a:t>
            </a:fld>
            <a:endParaRPr lang="en-US">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23</a:t>
            </a:fld>
            <a:endParaRPr lang="en-US">
              <a:solidFill>
                <a:prstClr val="black"/>
              </a:solidFill>
            </a:endParaRPr>
          </a:p>
        </p:txBody>
      </p:sp>
    </p:spTree>
    <p:extLst>
      <p:ext uri="{BB962C8B-B14F-4D97-AF65-F5344CB8AC3E}">
        <p14:creationId xmlns:p14="http://schemas.microsoft.com/office/powerpoint/2010/main" val="16536547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FD207A-07DF-40AD-A916-9872E089CE7A}" type="slidenum">
              <a:rPr lang="en-US" smtClean="0">
                <a:solidFill>
                  <a:prstClr val="black"/>
                </a:solidFill>
              </a:rPr>
              <a:pPr/>
              <a:t>24</a:t>
            </a:fld>
            <a:endParaRPr lang="en-US">
              <a:solidFill>
                <a:prstClr val="black"/>
              </a:solidFill>
            </a:endParaRPr>
          </a:p>
        </p:txBody>
      </p:sp>
    </p:spTree>
    <p:extLst>
      <p:ext uri="{BB962C8B-B14F-4D97-AF65-F5344CB8AC3E}">
        <p14:creationId xmlns:p14="http://schemas.microsoft.com/office/powerpoint/2010/main" val="36183177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73EE3733-4179-4A72-94DD-BAADA75B77D6}" type="slidenum">
              <a:rPr lang="en-IN" smtClean="0"/>
              <a:t>54</a:t>
            </a:fld>
            <a:endParaRPr lang="en-IN"/>
          </a:p>
        </p:txBody>
      </p:sp>
    </p:spTree>
    <p:extLst>
      <p:ext uri="{BB962C8B-B14F-4D97-AF65-F5344CB8AC3E}">
        <p14:creationId xmlns:p14="http://schemas.microsoft.com/office/powerpoint/2010/main" val="29563726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46920" rtl="0" eaLnBrk="0" fontAlgn="base" latinLnBrk="0" hangingPunct="0">
              <a:lnSpc>
                <a:spcPct val="100000"/>
              </a:lnSpc>
              <a:spcBef>
                <a:spcPct val="30000"/>
              </a:spcBef>
              <a:spcAft>
                <a:spcPts val="345"/>
              </a:spcAft>
              <a:buClrTx/>
              <a:buSzTx/>
              <a:buFont typeface="Arial" panose="020B0604020202020204" pitchFamily="34" charset="0"/>
              <a:buChar char="•"/>
              <a:tabLst/>
              <a:defRPr/>
            </a:pPr>
            <a:r>
              <a:rPr lang="en-US" sz="900" kern="1200" dirty="0">
                <a:solidFill>
                  <a:schemeClr val="tx1"/>
                </a:solidFill>
                <a:effectLst/>
                <a:latin typeface="Segoe UI Light" pitchFamily="34" charset="0"/>
                <a:ea typeface="+mn-ea"/>
                <a:cs typeface="+mn-cs"/>
              </a:rPr>
              <a:t>While data is pervasive, actionable intelligence from data is elusive. We understand that customers want to transform data to intelligent action and reinvent their business processes.  To do this they need to more easily analyze massive amounts of data – so they can move from seeing “what happened” and understanding “why it happened” to predicting “what will happen” and ultimately, knowing “what should I do”.  Only then can they create the intelligent enterprise and accelerate digital transformation. </a:t>
            </a:r>
          </a:p>
          <a:p>
            <a:pPr marL="0" marR="0" lvl="0" indent="0" algn="l" defTabSz="946920" rtl="0" eaLnBrk="0" fontAlgn="base" latinLnBrk="0" hangingPunct="0">
              <a:lnSpc>
                <a:spcPct val="100000"/>
              </a:lnSpc>
              <a:spcBef>
                <a:spcPct val="30000"/>
              </a:spcBef>
              <a:spcAft>
                <a:spcPts val="345"/>
              </a:spcAft>
              <a:buClrTx/>
              <a:buSzTx/>
              <a:buFont typeface="Arial" panose="020B0604020202020204" pitchFamily="34" charset="0"/>
              <a:buNone/>
              <a:tabLst/>
              <a:defRPr/>
            </a:pPr>
            <a:endParaRPr lang="en-US" b="0" baseline="0" dirty="0"/>
          </a:p>
          <a:p>
            <a:pPr marL="171450" indent="-171450">
              <a:buFont typeface="Arial" panose="020B0604020202020204" pitchFamily="34" charset="0"/>
              <a:buChar char="•"/>
            </a:pPr>
            <a:r>
              <a:rPr lang="en-US" baseline="0" dirty="0"/>
              <a:t>Put another way, the journey to greater insight involves moving from </a:t>
            </a:r>
            <a:r>
              <a:rPr lang="en-US" b="1" baseline="0" dirty="0"/>
              <a:t>“forensic” or “descriptive”</a:t>
            </a:r>
            <a:r>
              <a:rPr lang="en-US" baseline="0" dirty="0"/>
              <a:t> analytics – use of historic measurement to describe what happened and why – to more advanced analytics that become </a:t>
            </a:r>
            <a:r>
              <a:rPr lang="en-US" b="1" baseline="0" dirty="0"/>
              <a:t>“predictive”</a:t>
            </a:r>
            <a:r>
              <a:rPr lang="en-US" baseline="0" dirty="0"/>
              <a:t> and eventually </a:t>
            </a:r>
            <a:r>
              <a:rPr lang="en-US" b="1" baseline="0" dirty="0"/>
              <a:t>“prescriptive”</a:t>
            </a:r>
            <a:r>
              <a:rPr lang="en-US" baseline="0" dirty="0"/>
              <a:t>. </a:t>
            </a:r>
          </a:p>
          <a:p>
            <a:pPr marL="0" indent="0">
              <a:buFont typeface="Arial" panose="020B0604020202020204" pitchFamily="34" charset="0"/>
              <a:buNone/>
            </a:pPr>
            <a:endParaRPr lang="en-US" baseline="0" dirty="0"/>
          </a:p>
          <a:p>
            <a:pPr marL="0" indent="0">
              <a:buFont typeface="Arial" panose="020B0604020202020204" pitchFamily="34" charset="0"/>
              <a:buNone/>
            </a:pPr>
            <a:r>
              <a:rPr lang="en-US" b="0" baseline="0" dirty="0"/>
              <a:t>This journey is a natural evolution as an organization leverages data more thoroughly. We think about it in 4 steps:   </a:t>
            </a:r>
            <a:endParaRPr lang="en-US" baseline="0" dirty="0"/>
          </a:p>
          <a:p>
            <a:pPr marL="171450" indent="-171450">
              <a:buFont typeface="Arial" panose="020B0604020202020204" pitchFamily="34" charset="0"/>
              <a:buChar char="•"/>
            </a:pPr>
            <a:r>
              <a:rPr lang="en-US" b="1" baseline="0" dirty="0"/>
              <a:t>Step 1: What happened?</a:t>
            </a:r>
          </a:p>
          <a:p>
            <a:pPr marL="388712" lvl="1" indent="-171450">
              <a:buFont typeface="Arial" panose="020B0604020202020204" pitchFamily="34" charset="0"/>
              <a:buChar char="•"/>
            </a:pPr>
            <a:r>
              <a:rPr lang="en-US" baseline="0" dirty="0"/>
              <a:t>Utilize </a:t>
            </a:r>
            <a:r>
              <a:rPr lang="en-US" b="1" baseline="0" dirty="0"/>
              <a:t>descriptive analytics </a:t>
            </a:r>
            <a:r>
              <a:rPr lang="en-US" b="0" baseline="0" dirty="0"/>
              <a:t>to understand what happened</a:t>
            </a:r>
            <a:endParaRPr lang="en-US" baseline="0" dirty="0"/>
          </a:p>
          <a:p>
            <a:pPr marL="0" indent="0">
              <a:buFont typeface="Arial" panose="020B0604020202020204" pitchFamily="34" charset="0"/>
              <a:buNone/>
            </a:pPr>
            <a:endParaRPr lang="en-US" baseline="0" dirty="0"/>
          </a:p>
          <a:p>
            <a:pPr marL="171450" indent="-171450">
              <a:buFont typeface="Arial" panose="020B0604020202020204" pitchFamily="34" charset="0"/>
              <a:buChar char="•"/>
            </a:pPr>
            <a:r>
              <a:rPr lang="en-US" b="1" baseline="0" dirty="0"/>
              <a:t>Step 2:  Why did it happen?</a:t>
            </a:r>
          </a:p>
          <a:p>
            <a:pPr marL="388712" lvl="1" indent="-171450">
              <a:buFont typeface="Arial" panose="020B0604020202020204" pitchFamily="34" charset="0"/>
              <a:buChar char="•"/>
            </a:pPr>
            <a:r>
              <a:rPr lang="en-US" baseline="0" dirty="0"/>
              <a:t>Incorporate </a:t>
            </a:r>
            <a:r>
              <a:rPr lang="en-US" b="1" baseline="0" dirty="0"/>
              <a:t>diagnostic analytics</a:t>
            </a:r>
            <a:r>
              <a:rPr lang="en-US" baseline="0" dirty="0"/>
              <a:t> for a better understanding of why certain things happened in the past, making it possible to better identify root causes</a:t>
            </a:r>
          </a:p>
          <a:p>
            <a:pPr marL="0" indent="0">
              <a:buFont typeface="Arial" panose="020B0604020202020204" pitchFamily="34" charset="0"/>
              <a:buNone/>
            </a:pPr>
            <a:endParaRPr lang="en-US" baseline="0" dirty="0"/>
          </a:p>
          <a:p>
            <a:pPr marL="171450" indent="-171450">
              <a:buFont typeface="Arial" panose="020B0604020202020204" pitchFamily="34" charset="0"/>
              <a:buChar char="•"/>
            </a:pPr>
            <a:r>
              <a:rPr lang="en-US" b="1" baseline="0" dirty="0"/>
              <a:t>Step 3:  What will happen? </a:t>
            </a:r>
          </a:p>
          <a:p>
            <a:pPr marL="388712" lvl="1" indent="-171450">
              <a:buFont typeface="Arial" panose="020B0604020202020204" pitchFamily="34" charset="0"/>
              <a:buChar char="•"/>
            </a:pPr>
            <a:r>
              <a:rPr lang="en-US" baseline="0" dirty="0"/>
              <a:t>Expand into </a:t>
            </a:r>
            <a:r>
              <a:rPr lang="en-US" b="1" baseline="0" dirty="0"/>
              <a:t>predictive analytics</a:t>
            </a:r>
            <a:r>
              <a:rPr lang="en-US" baseline="0" dirty="0"/>
              <a:t>:  With sufficiently detailed historical data and the rigorous application of statistical methods including machine learning, we can now predict a variety of events and effects that could not accurately be forecast in the past. </a:t>
            </a:r>
          </a:p>
          <a:p>
            <a:pPr marL="171450" indent="-171450">
              <a:buFont typeface="Arial" panose="020B0604020202020204" pitchFamily="34" charset="0"/>
              <a:buChar char="•"/>
            </a:pPr>
            <a:endParaRPr lang="en-US" baseline="0" dirty="0"/>
          </a:p>
          <a:p>
            <a:pPr marL="171450" indent="-171450">
              <a:buFont typeface="Arial" panose="020B0604020202020204" pitchFamily="34" charset="0"/>
              <a:buChar char="•"/>
            </a:pPr>
            <a:r>
              <a:rPr lang="en-US" b="1" baseline="0" dirty="0"/>
              <a:t>Step 4:  What should I do? </a:t>
            </a:r>
          </a:p>
          <a:p>
            <a:pPr marL="388712" lvl="1" indent="-171450">
              <a:buFont typeface="Arial" panose="020B0604020202020204" pitchFamily="34" charset="0"/>
              <a:buChar char="•"/>
            </a:pPr>
            <a:r>
              <a:rPr lang="en-US" baseline="0" dirty="0"/>
              <a:t>Use </a:t>
            </a:r>
            <a:r>
              <a:rPr lang="en-US" b="1" baseline="0" dirty="0"/>
              <a:t>prescriptive analytics </a:t>
            </a:r>
            <a:r>
              <a:rPr lang="en-US" b="0" baseline="0" dirty="0"/>
              <a:t>for foresight: Foresight is the holy grail of analytics. </a:t>
            </a:r>
            <a:r>
              <a:rPr lang="en-US" baseline="0" dirty="0"/>
              <a:t>By analyzing a set of reactions, we can not only predict what will happen, but how various responses will fare, given individual conditions, people, etc. It requires not only that we predict, but that we measure the </a:t>
            </a:r>
            <a:r>
              <a:rPr lang="en-US" i="1" baseline="0" dirty="0"/>
              <a:t>individualized</a:t>
            </a:r>
            <a:r>
              <a:rPr lang="en-US" baseline="0" dirty="0"/>
              <a:t> results of actions taken in the past, like medical treatments for particular patient cohorts, and then measure the effectiveness of past actions in prescribing how to react in the future. We can then automate action based on the prescriptive analytics, delivering business value directly in the flow of daily business activities. </a:t>
            </a:r>
          </a:p>
          <a:p>
            <a:endParaRPr lang="en-US" sz="90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9/20/19 1:35 PM</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472229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a:solidFill>
                  <a:schemeClr val="tx1"/>
                </a:solidFill>
                <a:effectLst/>
                <a:latin typeface="Segoe UI Light" pitchFamily="34" charset="0"/>
                <a:ea typeface="+mn-ea"/>
                <a:cs typeface="+mn-cs"/>
              </a:rPr>
              <a:t>Three key trends are converging to accelerate digital transformation: </a:t>
            </a:r>
          </a:p>
          <a:p>
            <a:endParaRPr lang="en-US" sz="900" kern="1200">
              <a:solidFill>
                <a:schemeClr val="tx1"/>
              </a:solidFill>
              <a:effectLst/>
              <a:latin typeface="Segoe UI Light" pitchFamily="34" charset="0"/>
              <a:ea typeface="+mn-ea"/>
              <a:cs typeface="+mn-cs"/>
            </a:endParaRPr>
          </a:p>
          <a:p>
            <a:pPr marL="171450" lvl="0" indent="-171450">
              <a:buFont typeface="Arial" panose="020B0604020202020204" pitchFamily="34" charset="0"/>
              <a:buChar char="•"/>
            </a:pPr>
            <a:r>
              <a:rPr lang="en-US" sz="900" kern="1200">
                <a:solidFill>
                  <a:schemeClr val="tx1"/>
                </a:solidFill>
                <a:effectLst/>
                <a:latin typeface="Segoe UI Light" pitchFamily="34" charset="0"/>
                <a:ea typeface="+mn-ea"/>
                <a:cs typeface="+mn-cs"/>
              </a:rPr>
              <a:t>First, the </a:t>
            </a:r>
            <a:r>
              <a:rPr lang="en-US" sz="900" b="1" kern="1200">
                <a:solidFill>
                  <a:schemeClr val="tx1"/>
                </a:solidFill>
                <a:effectLst/>
                <a:latin typeface="Segoe UI Light" pitchFamily="34" charset="0"/>
                <a:ea typeface="+mn-ea"/>
                <a:cs typeface="+mn-cs"/>
              </a:rPr>
              <a:t>cloud</a:t>
            </a:r>
            <a:r>
              <a:rPr lang="en-US" sz="900" kern="1200">
                <a:solidFill>
                  <a:schemeClr val="tx1"/>
                </a:solidFill>
                <a:effectLst/>
                <a:latin typeface="Segoe UI Light" pitchFamily="34" charset="0"/>
                <a:ea typeface="+mn-ea"/>
                <a:cs typeface="+mn-cs"/>
              </a:rPr>
              <a:t> provides new and powerful ways to economically and reliably capture and persist the vast new data resources.</a:t>
            </a: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900" kern="1200">
                <a:solidFill>
                  <a:schemeClr val="tx1"/>
                </a:solidFill>
                <a:effectLst/>
                <a:latin typeface="Segoe UI Light" pitchFamily="34" charset="0"/>
                <a:ea typeface="+mn-ea"/>
                <a:cs typeface="+mn-cs"/>
              </a:rPr>
              <a:t>Second, thanks to the exponential proliferation of small, inexpensive chips and processors, computers are as ubiquitous as the people who use them.</a:t>
            </a:r>
            <a:r>
              <a:rPr lang="en-US" sz="900" kern="1200" baseline="0">
                <a:solidFill>
                  <a:schemeClr val="tx1"/>
                </a:solidFill>
                <a:effectLst/>
                <a:latin typeface="Segoe UI Light" pitchFamily="34" charset="0"/>
                <a:ea typeface="+mn-ea"/>
                <a:cs typeface="+mn-cs"/>
              </a:rPr>
              <a:t> This is increasing the </a:t>
            </a:r>
            <a:r>
              <a:rPr lang="en-US" sz="900" b="1" kern="1200">
                <a:solidFill>
                  <a:schemeClr val="tx1"/>
                </a:solidFill>
                <a:effectLst/>
                <a:latin typeface="Segoe UI Light" pitchFamily="34" charset="0"/>
                <a:ea typeface="+mn-ea"/>
                <a:cs typeface="+mn-cs"/>
              </a:rPr>
              <a:t>availability of vast and detailed data </a:t>
            </a:r>
            <a:r>
              <a:rPr lang="en-US" sz="900" kern="1200">
                <a:solidFill>
                  <a:schemeClr val="tx1"/>
                </a:solidFill>
                <a:effectLst/>
                <a:latin typeface="Segoe UI Light" pitchFamily="34" charset="0"/>
                <a:ea typeface="+mn-ea"/>
                <a:cs typeface="+mn-cs"/>
              </a:rPr>
              <a:t>about products, businesses, market conditions, devices, and consumers and</a:t>
            </a:r>
            <a:r>
              <a:rPr lang="en-US" sz="900" kern="1200" baseline="0">
                <a:solidFill>
                  <a:schemeClr val="tx1"/>
                </a:solidFill>
                <a:effectLst/>
                <a:latin typeface="Segoe UI Light" pitchFamily="34" charset="0"/>
                <a:ea typeface="+mn-ea"/>
                <a:cs typeface="+mn-cs"/>
              </a:rPr>
              <a:t> is creating new opportunities for businesses to tailor their strategy to market demand.</a:t>
            </a: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900" kern="1200">
                <a:solidFill>
                  <a:schemeClr val="tx1"/>
                </a:solidFill>
                <a:effectLst/>
                <a:latin typeface="Segoe UI Light" pitchFamily="34" charset="0"/>
                <a:ea typeface="+mn-ea"/>
                <a:cs typeface="+mn-cs"/>
              </a:rPr>
              <a:t>Finally, machines are everywhere, constantly creating, collecting and making sense of the data in our midst. With the magic of </a:t>
            </a:r>
            <a:r>
              <a:rPr lang="en-US" sz="900" b="1" kern="1200">
                <a:solidFill>
                  <a:schemeClr val="tx1"/>
                </a:solidFill>
                <a:effectLst/>
                <a:latin typeface="Segoe UI Light" pitchFamily="34" charset="0"/>
                <a:ea typeface="+mn-ea"/>
                <a:cs typeface="+mn-cs"/>
              </a:rPr>
              <a:t>machine learning, </a:t>
            </a:r>
            <a:r>
              <a:rPr lang="en-US" sz="900" kern="1200">
                <a:solidFill>
                  <a:schemeClr val="tx1"/>
                </a:solidFill>
                <a:effectLst/>
                <a:latin typeface="Segoe UI Light" pitchFamily="34" charset="0"/>
                <a:ea typeface="+mn-ea"/>
                <a:cs typeface="+mn-cs"/>
              </a:rPr>
              <a:t>along with the limitless computing power of the cloud, this data is giving rise to intelligence that is augmenting human capabilities in exciting new ways.</a:t>
            </a:r>
            <a:r>
              <a:rPr lang="en-US" sz="900" kern="1200" baseline="0">
                <a:solidFill>
                  <a:schemeClr val="tx1"/>
                </a:solidFill>
                <a:effectLst/>
                <a:latin typeface="Segoe UI Light" pitchFamily="34" charset="0"/>
                <a:ea typeface="+mn-ea"/>
                <a:cs typeface="+mn-cs"/>
              </a:rPr>
              <a:t> This marks </a:t>
            </a:r>
            <a:r>
              <a:rPr lang="en-US" sz="900" kern="1200">
                <a:solidFill>
                  <a:schemeClr val="tx1"/>
                </a:solidFill>
                <a:effectLst/>
                <a:latin typeface="Segoe UI Light" pitchFamily="34" charset="0"/>
                <a:ea typeface="+mn-ea"/>
                <a:cs typeface="+mn-cs"/>
              </a:rPr>
              <a:t>a unique point in history…an opportunity for organizations to automate and innovate quickly to increase their speed of business.</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9/20/19 1:35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350848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ctr"/>
            <a:r>
              <a:rPr lang="en-US" sz="900" kern="1200" dirty="0">
                <a:solidFill>
                  <a:schemeClr val="tx1"/>
                </a:solidFill>
                <a:effectLst/>
                <a:latin typeface="Segoe UI Light" pitchFamily="34" charset="0"/>
                <a:ea typeface="+mn-ea"/>
                <a:cs typeface="+mn-cs"/>
              </a:rPr>
              <a:t>Compared to the past, what’s unique about the disruption happening today is its pace. During past revolutions, firms had many years, even decades, to adapt. Today, that is no longer the case. One indicator of just how fast the landscape is changing is the longevity of companies on the S&amp;P 500, an index of leading US companies. </a:t>
            </a:r>
          </a:p>
          <a:p>
            <a:pPr fontAlgn="ctr"/>
            <a:endParaRPr lang="en-US" sz="900" kern="1200" dirty="0">
              <a:solidFill>
                <a:schemeClr val="tx1"/>
              </a:solidFill>
              <a:effectLst/>
              <a:latin typeface="Segoe UI Light" pitchFamily="34" charset="0"/>
              <a:ea typeface="+mn-ea"/>
              <a:cs typeface="+mn-cs"/>
            </a:endParaRPr>
          </a:p>
          <a:p>
            <a:pPr fontAlgn="ctr"/>
            <a:r>
              <a:rPr lang="en-US" sz="900" kern="1200" dirty="0">
                <a:solidFill>
                  <a:schemeClr val="tx1"/>
                </a:solidFill>
                <a:effectLst/>
                <a:latin typeface="Segoe UI Light" pitchFamily="34" charset="0"/>
                <a:ea typeface="+mn-ea"/>
                <a:cs typeface="+mn-cs"/>
              </a:rPr>
              <a:t>A hundred years ago, the average lifespan of a company listed on the S&amp;P 500 was </a:t>
            </a:r>
            <a:r>
              <a:rPr lang="en-US" sz="900" b="1" kern="1200" dirty="0">
                <a:solidFill>
                  <a:schemeClr val="tx1"/>
                </a:solidFill>
                <a:effectLst/>
                <a:latin typeface="Segoe UI Light" pitchFamily="34" charset="0"/>
                <a:ea typeface="+mn-ea"/>
                <a:cs typeface="+mn-cs"/>
              </a:rPr>
              <a:t>67 years</a:t>
            </a:r>
            <a:r>
              <a:rPr lang="en-US" sz="900" kern="1200" dirty="0">
                <a:solidFill>
                  <a:schemeClr val="tx1"/>
                </a:solidFill>
                <a:effectLst/>
                <a:latin typeface="Segoe UI Light" pitchFamily="34" charset="0"/>
                <a:ea typeface="+mn-ea"/>
                <a:cs typeface="+mn-cs"/>
              </a:rPr>
              <a:t>. Today, that average lifespan has decreased to just </a:t>
            </a:r>
            <a:r>
              <a:rPr lang="en-US" sz="900" b="1" kern="1200" dirty="0">
                <a:solidFill>
                  <a:schemeClr val="tx1"/>
                </a:solidFill>
                <a:effectLst/>
                <a:latin typeface="Segoe UI Light" pitchFamily="34" charset="0"/>
                <a:ea typeface="+mn-ea"/>
                <a:cs typeface="+mn-cs"/>
              </a:rPr>
              <a:t>15 years</a:t>
            </a:r>
            <a:r>
              <a:rPr lang="en-US" sz="900" kern="1200" dirty="0">
                <a:solidFill>
                  <a:schemeClr val="tx1"/>
                </a:solidFill>
                <a:effectLst/>
                <a:latin typeface="Segoe UI Light" pitchFamily="34" charset="0"/>
                <a:ea typeface="+mn-ea"/>
                <a:cs typeface="+mn-cs"/>
              </a:rPr>
              <a:t>. </a:t>
            </a:r>
          </a:p>
          <a:p>
            <a:pPr fontAlgn="ctr"/>
            <a:endParaRPr lang="en-US" sz="900" kern="1200" dirty="0">
              <a:solidFill>
                <a:schemeClr val="tx1"/>
              </a:solidFill>
              <a:effectLst/>
              <a:latin typeface="Segoe UI Light" pitchFamily="34" charset="0"/>
              <a:ea typeface="+mn-ea"/>
              <a:cs typeface="+mn-cs"/>
            </a:endParaRPr>
          </a:p>
          <a:p>
            <a:pPr fontAlgn="ctr"/>
            <a:r>
              <a:rPr lang="en-US" sz="900" kern="1200" dirty="0">
                <a:solidFill>
                  <a:schemeClr val="tx1"/>
                </a:solidFill>
                <a:effectLst/>
                <a:latin typeface="Segoe UI Light" pitchFamily="34" charset="0"/>
                <a:ea typeface="+mn-ea"/>
                <a:cs typeface="+mn-cs"/>
              </a:rPr>
              <a:t>Experts predict that in the next decade, </a:t>
            </a:r>
            <a:r>
              <a:rPr lang="en-US" sz="900" b="1" kern="1200" dirty="0">
                <a:solidFill>
                  <a:schemeClr val="tx1"/>
                </a:solidFill>
                <a:effectLst/>
                <a:latin typeface="Segoe UI Light" pitchFamily="34" charset="0"/>
                <a:ea typeface="+mn-ea"/>
                <a:cs typeface="+mn-cs"/>
              </a:rPr>
              <a:t>only 25% </a:t>
            </a:r>
            <a:r>
              <a:rPr lang="en-US" sz="900" kern="1200" dirty="0">
                <a:solidFill>
                  <a:schemeClr val="tx1"/>
                </a:solidFill>
                <a:effectLst/>
                <a:latin typeface="Segoe UI Light" pitchFamily="34" charset="0"/>
                <a:ea typeface="+mn-ea"/>
                <a:cs typeface="+mn-cs"/>
              </a:rPr>
              <a:t>of the companies currently listed on the S&amp;P 500 will remain there, and the other </a:t>
            </a:r>
            <a:r>
              <a:rPr lang="en-US" sz="900" b="1" kern="1200" dirty="0">
                <a:solidFill>
                  <a:schemeClr val="tx1"/>
                </a:solidFill>
                <a:effectLst/>
                <a:latin typeface="Segoe UI Light" pitchFamily="34" charset="0"/>
                <a:ea typeface="+mn-ea"/>
                <a:cs typeface="+mn-cs"/>
              </a:rPr>
              <a:t>75% will be replaced </a:t>
            </a:r>
            <a:r>
              <a:rPr lang="en-US" sz="900" kern="1200" dirty="0">
                <a:solidFill>
                  <a:schemeClr val="tx1"/>
                </a:solidFill>
                <a:effectLst/>
                <a:latin typeface="Segoe UI Light" pitchFamily="34" charset="0"/>
                <a:ea typeface="+mn-ea"/>
                <a:cs typeface="+mn-cs"/>
              </a:rPr>
              <a:t>by new companies. </a:t>
            </a:r>
          </a:p>
          <a:p>
            <a:pPr lvl="0" fontAlgn="ctr"/>
            <a:endParaRPr lang="en-US" sz="900" b="1" baseline="0" dirty="0"/>
          </a:p>
          <a:p>
            <a:pPr lvl="0" fontAlgn="ctr"/>
            <a:r>
              <a:rPr lang="en-US" sz="900" b="0" kern="1200" dirty="0">
                <a:solidFill>
                  <a:schemeClr val="tx1"/>
                </a:solidFill>
                <a:effectLst/>
                <a:latin typeface="Segoe UI Light" pitchFamily="34" charset="0"/>
                <a:ea typeface="+mn-ea"/>
                <a:cs typeface="+mn-cs"/>
              </a:rPr>
              <a:t>The bottom line is, today’s organizations must adapt quickly to change, using new technologies that fuel competitive advantage, or risk getting left behind. </a:t>
            </a:r>
          </a:p>
          <a:p>
            <a:pPr lvl="0" fontAlgn="ctr"/>
            <a:endParaRPr lang="en-US" sz="1200" b="0" kern="1200" baseline="0" dirty="0">
              <a:solidFill>
                <a:schemeClr val="tx1"/>
              </a:solidFill>
              <a:effectLst/>
              <a:latin typeface="Segoe UI Light" pitchFamily="34" charset="0"/>
              <a:ea typeface="+mn-ea"/>
              <a:cs typeface="+mn-cs"/>
            </a:endParaRPr>
          </a:p>
          <a:p>
            <a:pPr marL="0" marR="0" lvl="0" indent="0" algn="l" defTabSz="914400" rtl="0" eaLnBrk="1" fontAlgn="ctr" latinLnBrk="0" hangingPunct="1">
              <a:lnSpc>
                <a:spcPct val="100000"/>
              </a:lnSpc>
              <a:spcBef>
                <a:spcPts val="0"/>
              </a:spcBef>
              <a:spcAft>
                <a:spcPts val="0"/>
              </a:spcAft>
              <a:buClrTx/>
              <a:buSzTx/>
              <a:buFontTx/>
              <a:buNone/>
              <a:tabLst/>
              <a:defRPr/>
            </a:pPr>
            <a:r>
              <a:rPr lang="en-US" sz="900" b="1" baseline="0" dirty="0"/>
              <a:t> </a:t>
            </a:r>
            <a:r>
              <a:rPr lang="en-US" sz="1200" dirty="0">
                <a:solidFill>
                  <a:schemeClr val="bg1"/>
                </a:solidFill>
                <a:latin typeface="Segoe UI" panose="020B0502040204020203" pitchFamily="34" charset="0"/>
                <a:ea typeface="Segoe UI" panose="020B0502040204020203" pitchFamily="34" charset="0"/>
                <a:cs typeface="Times New Roman" panose="02020603050405020304" pitchFamily="18" charset="0"/>
              </a:rPr>
              <a:t>-------------------------------------------</a:t>
            </a:r>
            <a:endParaRPr lang="en-US" sz="1200" b="1" kern="1200" dirty="0">
              <a:solidFill>
                <a:schemeClr val="tx1"/>
              </a:solidFill>
              <a:effectLst/>
              <a:latin typeface="Segoe UI Light" pitchFamily="34" charset="0"/>
              <a:ea typeface="+mn-ea"/>
              <a:cs typeface="+mn-cs"/>
            </a:endParaRPr>
          </a:p>
          <a:p>
            <a:pPr lvl="0" fontAlgn="ctr"/>
            <a:r>
              <a:rPr lang="en-US" sz="1200" b="1" i="1" kern="1200" dirty="0">
                <a:solidFill>
                  <a:schemeClr val="tx1"/>
                </a:solidFill>
                <a:effectLst/>
                <a:latin typeface="Segoe UI Light" pitchFamily="34" charset="0"/>
                <a:ea typeface="+mn-ea"/>
                <a:cs typeface="+mn-cs"/>
              </a:rPr>
              <a:t>Statistics source: </a:t>
            </a:r>
          </a:p>
          <a:p>
            <a:pPr lvl="0" fontAlgn="ctr"/>
            <a:r>
              <a:rPr lang="en-US" sz="1200" b="1" kern="1200" dirty="0">
                <a:solidFill>
                  <a:schemeClr val="tx1"/>
                </a:solidFill>
                <a:effectLst/>
                <a:latin typeface="Segoe UI Light" pitchFamily="34" charset="0"/>
                <a:ea typeface="+mn-ea"/>
                <a:cs typeface="+mn-cs"/>
              </a:rPr>
              <a:t>BBC, 2012, quoting Richard Foster</a:t>
            </a:r>
            <a:r>
              <a:rPr lang="en-US" sz="1200" kern="1200" dirty="0">
                <a:solidFill>
                  <a:schemeClr val="tx1"/>
                </a:solidFill>
                <a:effectLst/>
                <a:latin typeface="Segoe UI Light" pitchFamily="34" charset="0"/>
                <a:ea typeface="+mn-ea"/>
                <a:cs typeface="+mn-cs"/>
              </a:rPr>
              <a:t> - </a:t>
            </a:r>
            <a:r>
              <a:rPr lang="en-US" sz="1200" u="sng" kern="1200" dirty="0">
                <a:solidFill>
                  <a:schemeClr val="tx1"/>
                </a:solidFill>
                <a:effectLst/>
                <a:latin typeface="Segoe UI Light" pitchFamily="34" charset="0"/>
                <a:ea typeface="+mn-ea"/>
                <a:cs typeface="+mn-cs"/>
                <a:hlinkClick r:id="rId3"/>
              </a:rPr>
              <a:t>http://www.bbc.com/news/business-16611040</a:t>
            </a:r>
            <a:endParaRPr lang="en-US" sz="1400" kern="1200" dirty="0">
              <a:solidFill>
                <a:schemeClr val="tx1"/>
              </a:solidFill>
              <a:effectLst/>
              <a:latin typeface="Segoe UI Light" pitchFamily="34" charset="0"/>
              <a:ea typeface="+mn-ea"/>
              <a:cs typeface="+mn-cs"/>
            </a:endParaRPr>
          </a:p>
          <a:p>
            <a:r>
              <a:rPr lang="en-US" sz="1400" kern="1200" dirty="0">
                <a:solidFill>
                  <a:schemeClr val="tx1"/>
                </a:solidFill>
                <a:effectLst/>
                <a:latin typeface="Segoe UI Light" pitchFamily="34" charset="0"/>
                <a:ea typeface="+mn-ea"/>
                <a:cs typeface="+mn-cs"/>
              </a:rPr>
              <a:t>"</a:t>
            </a:r>
            <a:r>
              <a:rPr lang="en-US" sz="1200" kern="1200" dirty="0">
                <a:solidFill>
                  <a:schemeClr val="tx1"/>
                </a:solidFill>
                <a:effectLst/>
                <a:latin typeface="Segoe UI Light" pitchFamily="34" charset="0"/>
                <a:ea typeface="+mn-ea"/>
                <a:cs typeface="+mn-cs"/>
              </a:rPr>
              <a:t>The average lifespan of a company listed in the S&amp;P 500 index of leading US companies has decreased by more than 50 years in the last century, from </a:t>
            </a:r>
            <a:r>
              <a:rPr lang="en-US" sz="1200" b="1" kern="1200" dirty="0">
                <a:solidFill>
                  <a:schemeClr val="tx1"/>
                </a:solidFill>
                <a:effectLst/>
                <a:latin typeface="Segoe UI Light" pitchFamily="34" charset="0"/>
                <a:ea typeface="+mn-ea"/>
                <a:cs typeface="+mn-cs"/>
              </a:rPr>
              <a:t>67 years in the 1920s to just 15 years today</a:t>
            </a:r>
            <a:r>
              <a:rPr lang="en-US" sz="1200" kern="1200" dirty="0">
                <a:solidFill>
                  <a:schemeClr val="tx1"/>
                </a:solidFill>
                <a:effectLst/>
                <a:latin typeface="Segoe UI Light" pitchFamily="34" charset="0"/>
                <a:ea typeface="+mn-ea"/>
                <a:cs typeface="+mn-cs"/>
              </a:rPr>
              <a:t>, according to Professor Richard Foster from Yale University. Professor Foster estimates that by 2020, more than three-quarters of the S&amp;P 500 will be companies that we have not heard of yet." </a:t>
            </a:r>
            <a:endParaRPr lang="en-US" sz="900" dirty="0"/>
          </a:p>
          <a:p>
            <a:pPr lvl="0" fontAlgn="ctr"/>
            <a:endParaRPr lang="en-US" sz="90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760275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b="1"/>
              <a:t>T: Information Management includes Data Factory, Data Catalog,</a:t>
            </a:r>
            <a:r>
              <a:rPr lang="en-US" b="1" baseline="0"/>
              <a:t> and Event Hubs.</a:t>
            </a:r>
            <a:endParaRPr lang="en-US" b="1"/>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3252131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b="1"/>
              <a:t>T: Azure provides a variety of storage options, including Blobs.</a:t>
            </a:r>
            <a:r>
              <a:rPr lang="en-US" b="1" baseline="0"/>
              <a:t> Here we’ll dive into the two main storage options with Cortana Intelligence, starting with Data Lake Store. </a:t>
            </a:r>
            <a:endParaRPr lang="en-US" b="1"/>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16199594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b="1"/>
              <a:t>T: Advanced analytics services are where data starts turning into insight that drives intelligent action. </a:t>
            </a: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35193164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b="1"/>
              <a:t>T: Our intellige</a:t>
            </a:r>
            <a:r>
              <a:rPr lang="en-US" b="1" baseline="0"/>
              <a:t>nce capabilities fall into three areas – Cognitive Services, Bot Framework and Cortana. </a:t>
            </a:r>
            <a:endParaRPr lang="en-US" b="1"/>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15587921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b="1"/>
              <a:t>T:</a:t>
            </a:r>
            <a:r>
              <a:rPr lang="en-US" b="1" baseline="0"/>
              <a:t> Cortana Intelligence provides everything you need to transform your organization’s data into intelligent action. Next, let’s take a look at another demo. </a:t>
            </a:r>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12351461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33BA6CA-2862-B34E-B21A-D852F94E20CF}" type="datetimeFigureOut">
              <a:rPr lang="en-US" smtClean="0"/>
              <a:t>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18E6C39-AF33-0C4B-85DA-BA93D25E236D}" type="slidenum">
              <a:rPr lang="en-US" smtClean="0"/>
              <a:t>‹#›</a:t>
            </a:fld>
            <a:endParaRPr lang="en-US"/>
          </a:p>
        </p:txBody>
      </p:sp>
    </p:spTree>
    <p:extLst>
      <p:ext uri="{BB962C8B-B14F-4D97-AF65-F5344CB8AC3E}">
        <p14:creationId xmlns:p14="http://schemas.microsoft.com/office/powerpoint/2010/main" val="10103284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33BA6CA-2862-B34E-B21A-D852F94E20CF}" type="datetimeFigureOut">
              <a:rPr lang="en-US" smtClean="0"/>
              <a:t>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18E6C39-AF33-0C4B-85DA-BA93D25E236D}" type="slidenum">
              <a:rPr lang="en-US" smtClean="0"/>
              <a:t>‹#›</a:t>
            </a:fld>
            <a:endParaRPr lang="en-US"/>
          </a:p>
        </p:txBody>
      </p:sp>
    </p:spTree>
    <p:extLst>
      <p:ext uri="{BB962C8B-B14F-4D97-AF65-F5344CB8AC3E}">
        <p14:creationId xmlns:p14="http://schemas.microsoft.com/office/powerpoint/2010/main" val="35606095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33BA6CA-2862-B34E-B21A-D852F94E20CF}" type="datetimeFigureOut">
              <a:rPr lang="en-US" smtClean="0"/>
              <a:t>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18E6C39-AF33-0C4B-85DA-BA93D25E236D}" type="slidenum">
              <a:rPr lang="en-US" smtClean="0"/>
              <a:t>‹#›</a:t>
            </a:fld>
            <a:endParaRPr lang="en-US"/>
          </a:p>
        </p:txBody>
      </p:sp>
    </p:spTree>
    <p:extLst>
      <p:ext uri="{BB962C8B-B14F-4D97-AF65-F5344CB8AC3E}">
        <p14:creationId xmlns:p14="http://schemas.microsoft.com/office/powerpoint/2010/main" val="413307641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9_Title Slide Photo_Option">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email">
            <a:extLst>
              <a:ext uri="{28A0092B-C50C-407E-A947-70E740481C1C}">
                <a14:useLocalDpi xmlns:a14="http://schemas.microsoft.com/office/drawing/2010/main"/>
              </a:ext>
            </a:extLst>
          </a:blip>
          <a:srcRect t="-1"/>
          <a:stretch/>
        </p:blipFill>
        <p:spPr>
          <a:xfrm>
            <a:off x="-7199" y="1"/>
            <a:ext cx="12199200" cy="5162399"/>
          </a:xfrm>
          <a:prstGeom prst="rect">
            <a:avLst/>
          </a:prstGeom>
        </p:spPr>
      </p:pic>
      <p:pic>
        <p:nvPicPr>
          <p:cNvPr id="15" name="Picture 14"/>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9828315" y="6029312"/>
            <a:ext cx="1673267" cy="368686"/>
          </a:xfrm>
          <a:prstGeom prst="rect">
            <a:avLst/>
          </a:prstGeom>
        </p:spPr>
      </p:pic>
      <p:sp>
        <p:nvSpPr>
          <p:cNvPr id="8" name="Title 1"/>
          <p:cNvSpPr>
            <a:spLocks noGrp="1"/>
          </p:cNvSpPr>
          <p:nvPr>
            <p:ph type="title" hasCustomPrompt="1"/>
          </p:nvPr>
        </p:nvSpPr>
        <p:spPr bwMode="auto">
          <a:xfrm>
            <a:off x="269303" y="2084173"/>
            <a:ext cx="6274911" cy="1793104"/>
          </a:xfrm>
          <a:noFill/>
        </p:spPr>
        <p:txBody>
          <a:bodyPr lIns="146304" tIns="91440" rIns="146304" bIns="91440" anchor="t" anchorCtr="0"/>
          <a:lstStyle>
            <a:lvl1pPr>
              <a:defRPr sz="5293" spc="-98" baseline="0">
                <a:gradFill>
                  <a:gsLst>
                    <a:gs pos="64646">
                      <a:srgbClr val="FFFFFF"/>
                    </a:gs>
                    <a:gs pos="45000">
                      <a:srgbClr val="FFFFFF"/>
                    </a:gs>
                  </a:gsLst>
                  <a:lin ang="5400000" scaled="0"/>
                </a:gradFill>
              </a:defRPr>
            </a:lvl1pPr>
          </a:lstStyle>
          <a:p>
            <a:r>
              <a:rPr lang="en-US"/>
              <a:t>Presentation title</a:t>
            </a:r>
          </a:p>
        </p:txBody>
      </p:sp>
      <p:sp>
        <p:nvSpPr>
          <p:cNvPr id="10" name="Text Placeholder 2"/>
          <p:cNvSpPr>
            <a:spLocks noGrp="1"/>
          </p:cNvSpPr>
          <p:nvPr>
            <p:ph type="body" sz="quarter" idx="14" hasCustomPrompt="1"/>
          </p:nvPr>
        </p:nvSpPr>
        <p:spPr bwMode="auto">
          <a:xfrm>
            <a:off x="267683" y="3877258"/>
            <a:ext cx="6276530" cy="1698765"/>
          </a:xfrm>
        </p:spPr>
        <p:txBody>
          <a:bodyPr tIns="109728" bIns="109728">
            <a:noAutofit/>
          </a:bodyPr>
          <a:lstStyle>
            <a:lvl1pPr marL="0" indent="0">
              <a:spcBef>
                <a:spcPts val="0"/>
              </a:spcBef>
              <a:buNone/>
              <a:defRPr sz="3136">
                <a:gradFill>
                  <a:gsLst>
                    <a:gs pos="64646">
                      <a:srgbClr val="FFFFFF"/>
                    </a:gs>
                    <a:gs pos="45000">
                      <a:srgbClr val="FFFFFF"/>
                    </a:gs>
                  </a:gsLst>
                  <a:lin ang="5400000" scaled="0"/>
                </a:gradFill>
              </a:defRPr>
            </a:lvl1pPr>
          </a:lstStyle>
          <a:p>
            <a:pPr lvl="0"/>
            <a:r>
              <a:rPr lang="en-US"/>
              <a:t>Speaker Name</a:t>
            </a:r>
          </a:p>
        </p:txBody>
      </p:sp>
    </p:spTree>
    <p:extLst>
      <p:ext uri="{BB962C8B-B14F-4D97-AF65-F5344CB8AC3E}">
        <p14:creationId xmlns:p14="http://schemas.microsoft.com/office/powerpoint/2010/main" val="1802031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amp; 2-color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gradFill>
                  <a:gsLst>
                    <a:gs pos="2920">
                      <a:schemeClr val="tx1"/>
                    </a:gs>
                    <a:gs pos="100000">
                      <a:schemeClr val="tx1"/>
                    </a:gs>
                  </a:gsLst>
                  <a:lin ang="5400000" scaled="0"/>
                </a:gradFill>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62076678"/>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Blank_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397163735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 &amp;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41557462"/>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2_Title and Content">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37966"/>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66040080"/>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6776449-C932-F741-9AF2-0440F9CE04F8}" type="datetimeFigureOut">
              <a:rPr lang="en-US" smtClean="0"/>
              <a:t>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448A3A-D70F-D447-A655-072CDD628BE2}" type="slidenum">
              <a:rPr lang="en-US" smtClean="0"/>
              <a:t>‹#›</a:t>
            </a:fld>
            <a:endParaRPr lang="en-US"/>
          </a:p>
        </p:txBody>
      </p:sp>
      <p:sp>
        <p:nvSpPr>
          <p:cNvPr id="9" name="Title 1"/>
          <p:cNvSpPr>
            <a:spLocks noGrp="1"/>
          </p:cNvSpPr>
          <p:nvPr>
            <p:ph type="title"/>
          </p:nvPr>
        </p:nvSpPr>
        <p:spPr>
          <a:xfrm>
            <a:off x="838200" y="213201"/>
            <a:ext cx="10515600" cy="1073890"/>
          </a:xfrm>
        </p:spPr>
        <p:txBody>
          <a:bodyPr anchor="b">
            <a:normAutofit/>
          </a:bodyPr>
          <a:lstStyle>
            <a:lvl1pPr>
              <a:defRPr sz="3600" b="1">
                <a:solidFill>
                  <a:srgbClr val="001C32"/>
                </a:solidFill>
              </a:defRPr>
            </a:lvl1pPr>
          </a:lstStyle>
          <a:p>
            <a:r>
              <a:rPr lang="en-US"/>
              <a:t>Click to edit Master title style</a:t>
            </a:r>
            <a:endParaRPr lang="en-US" dirty="0"/>
          </a:p>
        </p:txBody>
      </p:sp>
      <p:sp>
        <p:nvSpPr>
          <p:cNvPr id="10" name="Text Placeholder 2"/>
          <p:cNvSpPr>
            <a:spLocks noGrp="1"/>
          </p:cNvSpPr>
          <p:nvPr>
            <p:ph type="body" idx="13"/>
          </p:nvPr>
        </p:nvSpPr>
        <p:spPr>
          <a:xfrm>
            <a:off x="838200" y="1287091"/>
            <a:ext cx="10515600" cy="457699"/>
          </a:xfrm>
        </p:spPr>
        <p:txBody>
          <a:bodyPr/>
          <a:lstStyle>
            <a:lvl1pPr marL="0" indent="0">
              <a:buNone/>
              <a:defRPr sz="2400" cap="none" spc="0" baseline="0">
                <a:solidFill>
                  <a:srgbClr val="1D90EB"/>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1" name="Content Placeholder 2"/>
          <p:cNvSpPr>
            <a:spLocks noGrp="1"/>
          </p:cNvSpPr>
          <p:nvPr>
            <p:ph sz="half" idx="16"/>
          </p:nvPr>
        </p:nvSpPr>
        <p:spPr>
          <a:xfrm>
            <a:off x="838199" y="1901952"/>
            <a:ext cx="10515601" cy="4297236"/>
          </a:xfrm>
        </p:spPr>
        <p:txBody>
          <a:bodyPr/>
          <a:lstStyle>
            <a:lvl1pPr>
              <a:defRPr sz="1800"/>
            </a:lvl1pPr>
            <a:lvl2pPr>
              <a:defRPr sz="1600"/>
            </a:lvl2pPr>
            <a:lvl3pPr>
              <a:defRPr sz="1400"/>
            </a:lvl3pPr>
            <a:lvl4pPr>
              <a:defRPr sz="1200"/>
            </a:lvl4pPr>
            <a:lvl5pPr>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5399408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3_Title and Content">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37966"/>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84840548"/>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6776449-C932-F741-9AF2-0440F9CE04F8}" type="datetimeFigureOut">
              <a:rPr lang="en-US" smtClean="0"/>
              <a:t>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448A3A-D70F-D447-A655-072CDD628BE2}" type="slidenum">
              <a:rPr lang="en-US" smtClean="0"/>
              <a:t>‹#›</a:t>
            </a:fld>
            <a:endParaRPr lang="en-US"/>
          </a:p>
        </p:txBody>
      </p:sp>
      <p:sp>
        <p:nvSpPr>
          <p:cNvPr id="9" name="Title 1"/>
          <p:cNvSpPr>
            <a:spLocks noGrp="1"/>
          </p:cNvSpPr>
          <p:nvPr>
            <p:ph type="title"/>
          </p:nvPr>
        </p:nvSpPr>
        <p:spPr>
          <a:xfrm>
            <a:off x="838200" y="213201"/>
            <a:ext cx="10515600" cy="1073890"/>
          </a:xfrm>
        </p:spPr>
        <p:txBody>
          <a:bodyPr anchor="b">
            <a:normAutofit/>
          </a:bodyPr>
          <a:lstStyle>
            <a:lvl1pPr>
              <a:defRPr sz="3600" b="1">
                <a:solidFill>
                  <a:srgbClr val="001C32"/>
                </a:solidFill>
              </a:defRPr>
            </a:lvl1pPr>
          </a:lstStyle>
          <a:p>
            <a:r>
              <a:rPr lang="en-US"/>
              <a:t>Click to edit Master title style</a:t>
            </a:r>
            <a:endParaRPr lang="en-US" dirty="0"/>
          </a:p>
        </p:txBody>
      </p:sp>
      <p:sp>
        <p:nvSpPr>
          <p:cNvPr id="10" name="Text Placeholder 2"/>
          <p:cNvSpPr>
            <a:spLocks noGrp="1"/>
          </p:cNvSpPr>
          <p:nvPr>
            <p:ph type="body" idx="13"/>
          </p:nvPr>
        </p:nvSpPr>
        <p:spPr>
          <a:xfrm>
            <a:off x="838200" y="1287091"/>
            <a:ext cx="10515600" cy="457699"/>
          </a:xfrm>
        </p:spPr>
        <p:txBody>
          <a:bodyPr/>
          <a:lstStyle>
            <a:lvl1pPr marL="0" indent="0">
              <a:buNone/>
              <a:defRPr sz="2400" cap="none" spc="0" baseline="0">
                <a:solidFill>
                  <a:srgbClr val="1D90EB"/>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1" name="Content Placeholder 2"/>
          <p:cNvSpPr>
            <a:spLocks noGrp="1"/>
          </p:cNvSpPr>
          <p:nvPr>
            <p:ph sz="half" idx="16"/>
          </p:nvPr>
        </p:nvSpPr>
        <p:spPr>
          <a:xfrm>
            <a:off x="838199" y="1901952"/>
            <a:ext cx="10515601" cy="4297236"/>
          </a:xfrm>
        </p:spPr>
        <p:txBody>
          <a:bodyPr/>
          <a:lstStyle>
            <a:lvl1pPr>
              <a:defRPr sz="1800"/>
            </a:lvl1pPr>
            <a:lvl2pPr>
              <a:defRPr sz="1600"/>
            </a:lvl2pPr>
            <a:lvl3pPr>
              <a:defRPr sz="1400"/>
            </a:lvl3pPr>
            <a:lvl4pPr>
              <a:defRPr sz="1200"/>
            </a:lvl4pPr>
            <a:lvl5pPr>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224601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33BA6CA-2862-B34E-B21A-D852F94E20CF}" type="datetimeFigureOut">
              <a:rPr lang="en-US" smtClean="0"/>
              <a:t>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18E6C39-AF33-0C4B-85DA-BA93D25E236D}" type="slidenum">
              <a:rPr lang="en-US" smtClean="0"/>
              <a:t>‹#›</a:t>
            </a:fld>
            <a:endParaRPr lang="en-US"/>
          </a:p>
        </p:txBody>
      </p:sp>
    </p:spTree>
    <p:extLst>
      <p:ext uri="{BB962C8B-B14F-4D97-AF65-F5344CB8AC3E}">
        <p14:creationId xmlns:p14="http://schemas.microsoft.com/office/powerpoint/2010/main" val="313838078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_Quote">
    <p:spTree>
      <p:nvGrpSpPr>
        <p:cNvPr id="1" name=""/>
        <p:cNvGrpSpPr/>
        <p:nvPr/>
      </p:nvGrpSpPr>
      <p:grpSpPr>
        <a:xfrm>
          <a:off x="0" y="0"/>
          <a:ext cx="0" cy="0"/>
          <a:chOff x="0" y="0"/>
          <a:chExt cx="0" cy="0"/>
        </a:xfrm>
      </p:grpSpPr>
      <p:sp>
        <p:nvSpPr>
          <p:cNvPr id="8" name="Rectangle 7"/>
          <p:cNvSpPr/>
          <p:nvPr userDrawn="1"/>
        </p:nvSpPr>
        <p:spPr>
          <a:xfrm>
            <a:off x="0" y="0"/>
            <a:ext cx="12192000" cy="6858000"/>
          </a:xfrm>
          <a:prstGeom prst="rect">
            <a:avLst/>
          </a:prstGeom>
          <a:solidFill>
            <a:srgbClr val="001C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596422" y="2760770"/>
            <a:ext cx="8999156" cy="1600200"/>
          </a:xfrm>
        </p:spPr>
        <p:txBody>
          <a:bodyPr anchor="ctr">
            <a:normAutofit/>
          </a:bodyPr>
          <a:lstStyle>
            <a:lvl1pPr algn="ctr">
              <a:defRPr sz="2400" b="1" i="1">
                <a:solidFill>
                  <a:schemeClr val="bg1"/>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2772950" y="4364018"/>
            <a:ext cx="6646100" cy="873157"/>
          </a:xfrm>
        </p:spPr>
        <p:txBody>
          <a:bodyPr/>
          <a:lstStyle>
            <a:lvl1pPr marL="0" indent="0" algn="ctr">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6776449-C932-F741-9AF2-0440F9CE04F8}" type="datetimeFigureOut">
              <a:rPr lang="en-US" smtClean="0"/>
              <a:t>9/20/19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448A3A-D70F-D447-A655-072CDD628BE2}" type="slidenum">
              <a:rPr lang="en-US" smtClean="0"/>
              <a:t>‹#›</a:t>
            </a:fld>
            <a:endParaRPr lang="en-US"/>
          </a:p>
        </p:txBody>
      </p:sp>
      <p:sp>
        <p:nvSpPr>
          <p:cNvPr id="9" name="Oval 8"/>
          <p:cNvSpPr/>
          <p:nvPr userDrawn="1"/>
        </p:nvSpPr>
        <p:spPr>
          <a:xfrm>
            <a:off x="5693664" y="1847615"/>
            <a:ext cx="707136" cy="70713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880226" y="2058285"/>
            <a:ext cx="337693" cy="285795"/>
          </a:xfrm>
          <a:prstGeom prst="rect">
            <a:avLst/>
          </a:prstGeom>
        </p:spPr>
      </p:pic>
      <p:cxnSp>
        <p:nvCxnSpPr>
          <p:cNvPr id="12" name="Straight Connector 11"/>
          <p:cNvCxnSpPr/>
          <p:nvPr userDrawn="1"/>
        </p:nvCxnSpPr>
        <p:spPr>
          <a:xfrm>
            <a:off x="6595872" y="2201183"/>
            <a:ext cx="141427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userDrawn="1"/>
        </p:nvCxnSpPr>
        <p:spPr>
          <a:xfrm>
            <a:off x="4084320" y="2204231"/>
            <a:ext cx="141427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701931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_Blank_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387329585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3_Title Only white backgroun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0058308"/>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33BA6CA-2862-B34E-B21A-D852F94E20CF}" type="datetimeFigureOut">
              <a:rPr lang="en-US" smtClean="0"/>
              <a:t>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18E6C39-AF33-0C4B-85DA-BA93D25E236D}" type="slidenum">
              <a:rPr lang="en-US" smtClean="0"/>
              <a:t>‹#›</a:t>
            </a:fld>
            <a:endParaRPr lang="en-US"/>
          </a:p>
        </p:txBody>
      </p:sp>
    </p:spTree>
    <p:extLst>
      <p:ext uri="{BB962C8B-B14F-4D97-AF65-F5344CB8AC3E}">
        <p14:creationId xmlns:p14="http://schemas.microsoft.com/office/powerpoint/2010/main" val="2395293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33BA6CA-2862-B34E-B21A-D852F94E20CF}" type="datetimeFigureOut">
              <a:rPr lang="en-US" smtClean="0"/>
              <a:t>9/20/19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18E6C39-AF33-0C4B-85DA-BA93D25E236D}" type="slidenum">
              <a:rPr lang="en-US" smtClean="0"/>
              <a:t>‹#›</a:t>
            </a:fld>
            <a:endParaRPr lang="en-US"/>
          </a:p>
        </p:txBody>
      </p:sp>
    </p:spTree>
    <p:extLst>
      <p:ext uri="{BB962C8B-B14F-4D97-AF65-F5344CB8AC3E}">
        <p14:creationId xmlns:p14="http://schemas.microsoft.com/office/powerpoint/2010/main" val="15650887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33BA6CA-2862-B34E-B21A-D852F94E20CF}" type="datetimeFigureOut">
              <a:rPr lang="en-US" smtClean="0"/>
              <a:t>9/20/19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18E6C39-AF33-0C4B-85DA-BA93D25E236D}" type="slidenum">
              <a:rPr lang="en-US" smtClean="0"/>
              <a:t>‹#›</a:t>
            </a:fld>
            <a:endParaRPr lang="en-US"/>
          </a:p>
        </p:txBody>
      </p:sp>
    </p:spTree>
    <p:extLst>
      <p:ext uri="{BB962C8B-B14F-4D97-AF65-F5344CB8AC3E}">
        <p14:creationId xmlns:p14="http://schemas.microsoft.com/office/powerpoint/2010/main" val="3788561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33BA6CA-2862-B34E-B21A-D852F94E20CF}" type="datetimeFigureOut">
              <a:rPr lang="en-US" smtClean="0"/>
              <a:t>9/20/19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18E6C39-AF33-0C4B-85DA-BA93D25E236D}" type="slidenum">
              <a:rPr lang="en-US" smtClean="0"/>
              <a:t>‹#›</a:t>
            </a:fld>
            <a:endParaRPr lang="en-US"/>
          </a:p>
        </p:txBody>
      </p:sp>
    </p:spTree>
    <p:extLst>
      <p:ext uri="{BB962C8B-B14F-4D97-AF65-F5344CB8AC3E}">
        <p14:creationId xmlns:p14="http://schemas.microsoft.com/office/powerpoint/2010/main" val="16917615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33BA6CA-2862-B34E-B21A-D852F94E20CF}" type="datetimeFigureOut">
              <a:rPr lang="en-US" smtClean="0"/>
              <a:t>9/20/19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18E6C39-AF33-0C4B-85DA-BA93D25E236D}" type="slidenum">
              <a:rPr lang="en-US" smtClean="0"/>
              <a:t>‹#›</a:t>
            </a:fld>
            <a:endParaRPr lang="en-US"/>
          </a:p>
        </p:txBody>
      </p:sp>
    </p:spTree>
    <p:extLst>
      <p:ext uri="{BB962C8B-B14F-4D97-AF65-F5344CB8AC3E}">
        <p14:creationId xmlns:p14="http://schemas.microsoft.com/office/powerpoint/2010/main" val="24399924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33BA6CA-2862-B34E-B21A-D852F94E20CF}" type="datetimeFigureOut">
              <a:rPr lang="en-US" smtClean="0"/>
              <a:t>9/20/19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18E6C39-AF33-0C4B-85DA-BA93D25E236D}" type="slidenum">
              <a:rPr lang="en-US" smtClean="0"/>
              <a:t>‹#›</a:t>
            </a:fld>
            <a:endParaRPr lang="en-US"/>
          </a:p>
        </p:txBody>
      </p:sp>
    </p:spTree>
    <p:extLst>
      <p:ext uri="{BB962C8B-B14F-4D97-AF65-F5344CB8AC3E}">
        <p14:creationId xmlns:p14="http://schemas.microsoft.com/office/powerpoint/2010/main" val="7805458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33BA6CA-2862-B34E-B21A-D852F94E20CF}" type="datetimeFigureOut">
              <a:rPr lang="en-US" smtClean="0"/>
              <a:t>9/20/19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18E6C39-AF33-0C4B-85DA-BA93D25E236D}" type="slidenum">
              <a:rPr lang="en-US" smtClean="0"/>
              <a:t>‹#›</a:t>
            </a:fld>
            <a:endParaRPr lang="en-US"/>
          </a:p>
        </p:txBody>
      </p:sp>
    </p:spTree>
    <p:extLst>
      <p:ext uri="{BB962C8B-B14F-4D97-AF65-F5344CB8AC3E}">
        <p14:creationId xmlns:p14="http://schemas.microsoft.com/office/powerpoint/2010/main" val="42029645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33BA6CA-2862-B34E-B21A-D852F94E20CF}" type="datetimeFigureOut">
              <a:rPr lang="en-US" smtClean="0"/>
              <a:t>9/20/19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18E6C39-AF33-0C4B-85DA-BA93D25E236D}" type="slidenum">
              <a:rPr lang="en-US" smtClean="0"/>
              <a:t>‹#›</a:t>
            </a:fld>
            <a:endParaRPr lang="en-US"/>
          </a:p>
        </p:txBody>
      </p:sp>
    </p:spTree>
    <p:extLst>
      <p:ext uri="{BB962C8B-B14F-4D97-AF65-F5344CB8AC3E}">
        <p14:creationId xmlns:p14="http://schemas.microsoft.com/office/powerpoint/2010/main" val="2200664240"/>
      </p:ext>
    </p:extLst>
  </p:cSld>
  <p:clrMap bg1="lt1" tx1="dk1" bg2="lt2" tx2="dk2" accent1="accent1" accent2="accent2" accent3="accent3" accent4="accent4" accent5="accent5" accent6="accent6" hlink="hlink" folHlink="folHlink"/>
  <p:sldLayoutIdLst>
    <p:sldLayoutId id="2147483738" r:id="rId1"/>
    <p:sldLayoutId id="2147483739" r:id="rId2"/>
    <p:sldLayoutId id="2147483740" r:id="rId3"/>
    <p:sldLayoutId id="2147483741" r:id="rId4"/>
    <p:sldLayoutId id="2147483742" r:id="rId5"/>
    <p:sldLayoutId id="2147483743" r:id="rId6"/>
    <p:sldLayoutId id="2147483744" r:id="rId7"/>
    <p:sldLayoutId id="2147483745" r:id="rId8"/>
    <p:sldLayoutId id="2147483746" r:id="rId9"/>
    <p:sldLayoutId id="2147483747" r:id="rId10"/>
    <p:sldLayoutId id="2147483748" r:id="rId11"/>
    <p:sldLayoutId id="2147483749" r:id="rId12"/>
    <p:sldLayoutId id="2147483750" r:id="rId13"/>
    <p:sldLayoutId id="2147483751" r:id="rId14"/>
    <p:sldLayoutId id="2147483752" r:id="rId15"/>
    <p:sldLayoutId id="2147483753" r:id="rId16"/>
    <p:sldLayoutId id="2147483754" r:id="rId17"/>
    <p:sldLayoutId id="2147483666" r:id="rId18"/>
    <p:sldLayoutId id="2147483667" r:id="rId19"/>
    <p:sldLayoutId id="2147483668" r:id="rId20"/>
    <p:sldLayoutId id="2147483731" r:id="rId21"/>
    <p:sldLayoutId id="2147483756" r:id="rId2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14.xml"/><Relationship Id="rId6" Type="http://schemas.openxmlformats.org/officeDocument/2006/relationships/image" Target="../media/image9.png"/><Relationship Id="rId5" Type="http://schemas.openxmlformats.org/officeDocument/2006/relationships/image" Target="../media/image7.pn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14.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2.png"/><Relationship Id="rId3" Type="http://schemas.openxmlformats.org/officeDocument/2006/relationships/image" Target="../media/image12.png"/><Relationship Id="rId7" Type="http://schemas.openxmlformats.org/officeDocument/2006/relationships/image" Target="../media/image16.png"/><Relationship Id="rId12"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14.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hyperlink" Target="https://datamigration.microsoft.com/" TargetMode="Externa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7.xml"/></Relationships>
</file>

<file path=ppt/slides/_rels/slide3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7.xml"/></Relationships>
</file>

<file path=ppt/slides/_rels/slide3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xml"/><Relationship Id="rId1" Type="http://schemas.openxmlformats.org/officeDocument/2006/relationships/slideLayout" Target="../slideLayouts/slideLayout2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7.xml"/></Relationships>
</file>

<file path=ppt/slides/_rels/slide5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4.xml"/><Relationship Id="rId5" Type="http://schemas.openxmlformats.org/officeDocument/2006/relationships/image" Target="../media/image7.png"/><Relationship Id="rId4" Type="http://schemas.openxmlformats.org/officeDocument/2006/relationships/image" Target="../media/image6.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4.xml"/><Relationship Id="rId5" Type="http://schemas.openxmlformats.org/officeDocument/2006/relationships/image" Target="../media/image7.png"/><Relationship Id="rId4" Type="http://schemas.openxmlformats.org/officeDocument/2006/relationships/image" Target="../media/image6.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49.tiff"/><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4.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14.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4" name="Rectangle 3"/>
          <p:cNvSpPr/>
          <p:nvPr/>
        </p:nvSpPr>
        <p:spPr bwMode="auto">
          <a:xfrm>
            <a:off x="864" y="1631852"/>
            <a:ext cx="6277260" cy="5225663"/>
          </a:xfrm>
          <a:prstGeom prst="rect">
            <a:avLst/>
          </a:prstGeom>
          <a:solidFill>
            <a:schemeClr val="accent1">
              <a:alpha val="8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765"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Title 5"/>
          <p:cNvSpPr>
            <a:spLocks noGrp="1"/>
          </p:cNvSpPr>
          <p:nvPr>
            <p:ph type="title"/>
          </p:nvPr>
        </p:nvSpPr>
        <p:spPr>
          <a:xfrm>
            <a:off x="3214" y="1631852"/>
            <a:ext cx="6274911" cy="3526917"/>
          </a:xfrm>
        </p:spPr>
        <p:txBody>
          <a:bodyPr/>
          <a:lstStyle/>
          <a:p>
            <a:pPr algn="ctr"/>
            <a:br>
              <a:rPr lang="en-US" dirty="0"/>
            </a:br>
            <a:br>
              <a:rPr lang="en-US" dirty="0"/>
            </a:br>
            <a:r>
              <a:rPr lang="en-US" dirty="0"/>
              <a:t>Azure SQL DB &amp; DW</a:t>
            </a:r>
          </a:p>
        </p:txBody>
      </p:sp>
      <p:sp>
        <p:nvSpPr>
          <p:cNvPr id="7" name="Text Placeholder 6"/>
          <p:cNvSpPr>
            <a:spLocks noGrp="1"/>
          </p:cNvSpPr>
          <p:nvPr>
            <p:ph type="body" sz="quarter" idx="14"/>
          </p:nvPr>
        </p:nvSpPr>
        <p:spPr>
          <a:xfrm>
            <a:off x="1594" y="5158750"/>
            <a:ext cx="6276530" cy="1698765"/>
          </a:xfrm>
        </p:spPr>
        <p:txBody>
          <a:bodyPr/>
          <a:lstStyle/>
          <a:p>
            <a:pPr algn="ctr"/>
            <a:r>
              <a:rPr lang="en-US" b="1" dirty="0"/>
              <a:t>Sashank Pappu </a:t>
            </a:r>
          </a:p>
          <a:p>
            <a:pPr algn="ctr"/>
            <a:r>
              <a:rPr lang="en-US" b="1" dirty="0"/>
              <a:t>Azure Data &amp; AI Specialist</a:t>
            </a:r>
          </a:p>
        </p:txBody>
      </p:sp>
      <p:sp>
        <p:nvSpPr>
          <p:cNvPr id="2" name="TextBox 1"/>
          <p:cNvSpPr txBox="1"/>
          <p:nvPr/>
        </p:nvSpPr>
        <p:spPr>
          <a:xfrm>
            <a:off x="636348" y="2894651"/>
            <a:ext cx="369345" cy="634443"/>
          </a:xfrm>
          <a:prstGeom prst="rect">
            <a:avLst/>
          </a:prstGeom>
          <a:noFill/>
        </p:spPr>
        <p:txBody>
          <a:bodyPr wrap="none" lIns="182854" tIns="146284" rIns="182854" bIns="146284" rtlCol="0">
            <a:sp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endParaRPr kumimoji="0" lang="en-US" sz="2400" b="0" i="0" u="none" strike="noStrike" kern="0" cap="none" spc="0" normalizeH="0" baseline="0" noProof="0" err="1">
              <a:ln>
                <a:noFill/>
              </a:ln>
              <a:gradFill>
                <a:gsLst>
                  <a:gs pos="2917">
                    <a:srgbClr val="FFFFFF"/>
                  </a:gs>
                  <a:gs pos="30000">
                    <a:srgbClr val="FFFFFF"/>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3137913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 name="Rectangle 449"/>
          <p:cNvSpPr/>
          <p:nvPr/>
        </p:nvSpPr>
        <p:spPr bwMode="auto">
          <a:xfrm>
            <a:off x="3931515" y="1283179"/>
            <a:ext cx="1703207" cy="3889047"/>
          </a:xfrm>
          <a:prstGeom prst="rect">
            <a:avLst/>
          </a:prstGeom>
          <a:solidFill>
            <a:srgbClr val="0078D7"/>
          </a:solidFill>
          <a:ln w="3175">
            <a:noFill/>
          </a:ln>
          <a:effectLst/>
        </p:spPr>
        <p:txBody>
          <a:bodyPr spcFirstLastPara="0" vert="horz" wrap="square" lIns="17922" tIns="89642" rIns="17922" bIns="89604" numCol="1" spcCol="1270" anchor="t" anchorCtr="0">
            <a:noAutofit/>
          </a:bodyPr>
          <a:lstStyle/>
          <a:p>
            <a:pPr algn="ctr" defTabSz="710729">
              <a:spcBef>
                <a:spcPct val="0"/>
              </a:spcBef>
              <a:spcAft>
                <a:spcPct val="35000"/>
              </a:spcAft>
              <a:defRPr/>
            </a:pPr>
            <a:r>
              <a:rPr lang="en-US" sz="1372" kern="0">
                <a:solidFill>
                  <a:srgbClr val="FFFFFF"/>
                </a:solidFill>
                <a:latin typeface="Segoe UI Semibold" panose="020B0702040204020203" pitchFamily="34" charset="0"/>
                <a:cs typeface="Segoe UI Semibold" panose="020B0702040204020203" pitchFamily="34" charset="0"/>
              </a:rPr>
              <a:t>Big Data Stores</a:t>
            </a:r>
          </a:p>
        </p:txBody>
      </p:sp>
      <p:sp>
        <p:nvSpPr>
          <p:cNvPr id="150" name="Freeform 50"/>
          <p:cNvSpPr/>
          <p:nvPr/>
        </p:nvSpPr>
        <p:spPr>
          <a:xfrm>
            <a:off x="4133118" y="3303308"/>
            <a:ext cx="245265" cy="312989"/>
          </a:xfrm>
          <a:custGeom>
            <a:avLst/>
            <a:gdLst>
              <a:gd name="connsiteX0" fmla="*/ 103887 w 207774"/>
              <a:gd name="connsiteY0" fmla="*/ 0 h 257770"/>
              <a:gd name="connsiteX1" fmla="*/ 205663 w 207774"/>
              <a:gd name="connsiteY1" fmla="*/ 24187 h 257770"/>
              <a:gd name="connsiteX2" fmla="*/ 207588 w 207774"/>
              <a:gd name="connsiteY2" fmla="*/ 29753 h 257770"/>
              <a:gd name="connsiteX3" fmla="*/ 207774 w 207774"/>
              <a:gd name="connsiteY3" fmla="*/ 29753 h 257770"/>
              <a:gd name="connsiteX4" fmla="*/ 207774 w 207774"/>
              <a:gd name="connsiteY4" fmla="*/ 30292 h 257770"/>
              <a:gd name="connsiteX5" fmla="*/ 207774 w 207774"/>
              <a:gd name="connsiteY5" fmla="*/ 227478 h 257770"/>
              <a:gd name="connsiteX6" fmla="*/ 103887 w 207774"/>
              <a:gd name="connsiteY6" fmla="*/ 257770 h 257770"/>
              <a:gd name="connsiteX7" fmla="*/ 0 w 207774"/>
              <a:gd name="connsiteY7" fmla="*/ 227478 h 257770"/>
              <a:gd name="connsiteX8" fmla="*/ 0 w 207774"/>
              <a:gd name="connsiteY8" fmla="*/ 30292 h 257770"/>
              <a:gd name="connsiteX9" fmla="*/ 0 w 207774"/>
              <a:gd name="connsiteY9" fmla="*/ 29753 h 257770"/>
              <a:gd name="connsiteX10" fmla="*/ 187 w 207774"/>
              <a:gd name="connsiteY10" fmla="*/ 29753 h 257770"/>
              <a:gd name="connsiteX11" fmla="*/ 2111 w 207774"/>
              <a:gd name="connsiteY11" fmla="*/ 24187 h 257770"/>
              <a:gd name="connsiteX12" fmla="*/ 103887 w 207774"/>
              <a:gd name="connsiteY12" fmla="*/ 0 h 257770"/>
              <a:gd name="connsiteX13" fmla="*/ 101573 w 207774"/>
              <a:gd name="connsiteY13" fmla="*/ 12155 h 257770"/>
              <a:gd name="connsiteX14" fmla="*/ 17226 w 207774"/>
              <a:gd name="connsiteY14" fmla="*/ 37778 h 257770"/>
              <a:gd name="connsiteX15" fmla="*/ 101573 w 207774"/>
              <a:gd name="connsiteY15" fmla="*/ 63401 h 257770"/>
              <a:gd name="connsiteX16" fmla="*/ 185920 w 207774"/>
              <a:gd name="connsiteY16" fmla="*/ 37778 h 257770"/>
              <a:gd name="connsiteX17" fmla="*/ 101573 w 207774"/>
              <a:gd name="connsiteY17" fmla="*/ 12155 h 257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07774" h="257770">
                <a:moveTo>
                  <a:pt x="103887" y="0"/>
                </a:moveTo>
                <a:cubicBezTo>
                  <a:pt x="154090" y="0"/>
                  <a:pt x="195976" y="10384"/>
                  <a:pt x="205663" y="24187"/>
                </a:cubicBezTo>
                <a:lnTo>
                  <a:pt x="207588" y="29753"/>
                </a:lnTo>
                <a:lnTo>
                  <a:pt x="207774" y="29753"/>
                </a:lnTo>
                <a:lnTo>
                  <a:pt x="207774" y="30292"/>
                </a:lnTo>
                <a:lnTo>
                  <a:pt x="207774" y="227478"/>
                </a:lnTo>
                <a:cubicBezTo>
                  <a:pt x="207774" y="244208"/>
                  <a:pt x="161262" y="257770"/>
                  <a:pt x="103887" y="257770"/>
                </a:cubicBezTo>
                <a:cubicBezTo>
                  <a:pt x="46512" y="257770"/>
                  <a:pt x="0" y="244208"/>
                  <a:pt x="0" y="227478"/>
                </a:cubicBezTo>
                <a:lnTo>
                  <a:pt x="0" y="30292"/>
                </a:lnTo>
                <a:lnTo>
                  <a:pt x="0" y="29753"/>
                </a:lnTo>
                <a:lnTo>
                  <a:pt x="187" y="29753"/>
                </a:lnTo>
                <a:lnTo>
                  <a:pt x="2111" y="24187"/>
                </a:lnTo>
                <a:cubicBezTo>
                  <a:pt x="11798" y="10384"/>
                  <a:pt x="53684" y="0"/>
                  <a:pt x="103887" y="0"/>
                </a:cubicBezTo>
                <a:close/>
                <a:moveTo>
                  <a:pt x="101573" y="12155"/>
                </a:moveTo>
                <a:cubicBezTo>
                  <a:pt x="54989" y="12155"/>
                  <a:pt x="17226" y="23627"/>
                  <a:pt x="17226" y="37778"/>
                </a:cubicBezTo>
                <a:cubicBezTo>
                  <a:pt x="17226" y="51929"/>
                  <a:pt x="54989" y="63401"/>
                  <a:pt x="101573" y="63401"/>
                </a:cubicBezTo>
                <a:cubicBezTo>
                  <a:pt x="148157" y="63401"/>
                  <a:pt x="185920" y="51929"/>
                  <a:pt x="185920" y="37778"/>
                </a:cubicBezTo>
                <a:cubicBezTo>
                  <a:pt x="185920" y="23627"/>
                  <a:pt x="148157" y="12155"/>
                  <a:pt x="101573" y="12155"/>
                </a:cubicBezTo>
                <a:close/>
              </a:path>
            </a:pathLst>
          </a:custGeom>
          <a:solidFill>
            <a:schemeClr val="tx1"/>
          </a:solidFill>
          <a:ln w="12700" cap="flat" cmpd="sng" algn="ctr">
            <a:noFill/>
            <a:prstDash val="solid"/>
            <a:miter lim="800000"/>
          </a:ln>
          <a:effectLst/>
        </p:spPr>
        <p:txBody>
          <a:bodyPr wrap="square" lIns="0" tIns="0" rIns="0" bIns="0" rtlCol="0" anchor="ctr">
            <a:noAutofit/>
          </a:bodyPr>
          <a:lstStyle/>
          <a:p>
            <a:pPr defTabSz="475831">
              <a:defRPr/>
            </a:pPr>
            <a:r>
              <a:rPr lang="en-US" sz="1176" b="1" kern="0">
                <a:solidFill>
                  <a:srgbClr val="0078D7">
                    <a:lumMod val="75000"/>
                  </a:srgbClr>
                </a:solidFill>
                <a:latin typeface="Segoe UI Light" panose="020B0502040204020203" pitchFamily="34" charset="0"/>
                <a:cs typeface="Segoe UI Light" panose="020B0502040204020203" pitchFamily="34" charset="0"/>
              </a:rPr>
              <a:t> </a:t>
            </a:r>
            <a:r>
              <a:rPr lang="en-US" sz="1176" b="1" kern="0">
                <a:ln>
                  <a:solidFill>
                    <a:srgbClr val="0078D7"/>
                  </a:solidFill>
                </a:ln>
                <a:solidFill>
                  <a:srgbClr val="0078D7">
                    <a:lumMod val="75000"/>
                  </a:srgbClr>
                </a:solidFill>
                <a:latin typeface="Segoe UI Light" panose="020B0502040204020203" pitchFamily="34" charset="0"/>
                <a:cs typeface="Segoe UI Light" panose="020B0502040204020203" pitchFamily="34" charset="0"/>
              </a:rPr>
              <a:t>{  }</a:t>
            </a:r>
          </a:p>
        </p:txBody>
      </p:sp>
      <p:sp>
        <p:nvSpPr>
          <p:cNvPr id="149" name="Rectangle 148"/>
          <p:cNvSpPr/>
          <p:nvPr/>
        </p:nvSpPr>
        <p:spPr bwMode="auto">
          <a:xfrm>
            <a:off x="2093881" y="1283177"/>
            <a:ext cx="1703207" cy="3889048"/>
          </a:xfrm>
          <a:prstGeom prst="rect">
            <a:avLst/>
          </a:prstGeom>
          <a:solidFill>
            <a:srgbClr val="0078D7"/>
          </a:solidFill>
          <a:ln w="3175">
            <a:noFill/>
          </a:ln>
          <a:effectLst/>
        </p:spPr>
        <p:txBody>
          <a:bodyPr spcFirstLastPara="0" vert="horz" wrap="square" lIns="17922" tIns="89642" rIns="17922" bIns="89604" numCol="1" spcCol="1270" anchor="t" anchorCtr="0">
            <a:noAutofit/>
          </a:bodyPr>
          <a:lstStyle/>
          <a:p>
            <a:pPr algn="ctr" defTabSz="710729">
              <a:spcBef>
                <a:spcPct val="0"/>
              </a:spcBef>
              <a:spcAft>
                <a:spcPct val="35000"/>
              </a:spcAft>
              <a:defRPr/>
            </a:pPr>
            <a:r>
              <a:rPr lang="en-US" sz="1372" kern="0">
                <a:solidFill>
                  <a:srgbClr val="FFFFFF"/>
                </a:solidFill>
                <a:latin typeface="Segoe UI Semibold" panose="020B0702040204020203" pitchFamily="34" charset="0"/>
                <a:cs typeface="Segoe UI Semibold" panose="020B0702040204020203" pitchFamily="34" charset="0"/>
              </a:rPr>
              <a:t>Information Management</a:t>
            </a:r>
          </a:p>
        </p:txBody>
      </p:sp>
      <p:sp>
        <p:nvSpPr>
          <p:cNvPr id="27" name="Title 26"/>
          <p:cNvSpPr>
            <a:spLocks noGrp="1"/>
          </p:cNvSpPr>
          <p:nvPr>
            <p:ph type="title" idx="4294967295"/>
          </p:nvPr>
        </p:nvSpPr>
        <p:spPr>
          <a:xfrm>
            <a:off x="0" y="365125"/>
            <a:ext cx="10515600" cy="706438"/>
          </a:xfrm>
        </p:spPr>
        <p:txBody>
          <a:bodyPr/>
          <a:lstStyle/>
          <a:p>
            <a:r>
              <a:rPr lang="en-US" dirty="0"/>
              <a:t>Transform data into intelligent action</a:t>
            </a:r>
          </a:p>
        </p:txBody>
      </p:sp>
      <p:sp>
        <p:nvSpPr>
          <p:cNvPr id="365" name="Rectangle 364"/>
          <p:cNvSpPr/>
          <p:nvPr/>
        </p:nvSpPr>
        <p:spPr>
          <a:xfrm>
            <a:off x="10126098" y="5469367"/>
            <a:ext cx="1471108" cy="321466"/>
          </a:xfrm>
          <a:prstGeom prst="rect">
            <a:avLst/>
          </a:prstGeom>
        </p:spPr>
        <p:txBody>
          <a:bodyPr wrap="none" lIns="0" tIns="0" rIns="0" bIns="0" anchor="ctr">
            <a:noAutofit/>
          </a:bodyPr>
          <a:lstStyle/>
          <a:p>
            <a:pPr defTabSz="896386">
              <a:lnSpc>
                <a:spcPct val="90000"/>
              </a:lnSpc>
              <a:defRPr/>
            </a:pPr>
            <a:r>
              <a:rPr lang="en-US" sz="2353">
                <a:solidFill>
                  <a:srgbClr val="002050"/>
                </a:solidFill>
                <a:latin typeface="Segoe UI Light"/>
              </a:rPr>
              <a:t>Action</a:t>
            </a:r>
          </a:p>
        </p:txBody>
      </p:sp>
      <p:sp>
        <p:nvSpPr>
          <p:cNvPr id="366" name="Freeform 365"/>
          <p:cNvSpPr/>
          <p:nvPr/>
        </p:nvSpPr>
        <p:spPr bwMode="auto">
          <a:xfrm flipH="1">
            <a:off x="9400220" y="1286571"/>
            <a:ext cx="121422" cy="3880082"/>
          </a:xfrm>
          <a:custGeom>
            <a:avLst/>
            <a:gdLst>
              <a:gd name="connsiteX0" fmla="*/ 247650 w 247650"/>
              <a:gd name="connsiteY0" fmla="*/ 0 h 295275"/>
              <a:gd name="connsiteX1" fmla="*/ 0 w 247650"/>
              <a:gd name="connsiteY1" fmla="*/ 0 h 295275"/>
              <a:gd name="connsiteX2" fmla="*/ 0 w 247650"/>
              <a:gd name="connsiteY2" fmla="*/ 295275 h 295275"/>
              <a:gd name="connsiteX3" fmla="*/ 238125 w 247650"/>
              <a:gd name="connsiteY3" fmla="*/ 295275 h 295275"/>
            </a:gdLst>
            <a:ahLst/>
            <a:cxnLst>
              <a:cxn ang="0">
                <a:pos x="connsiteX0" y="connsiteY0"/>
              </a:cxn>
              <a:cxn ang="0">
                <a:pos x="connsiteX1" y="connsiteY1"/>
              </a:cxn>
              <a:cxn ang="0">
                <a:pos x="connsiteX2" y="connsiteY2"/>
              </a:cxn>
              <a:cxn ang="0">
                <a:pos x="connsiteX3" y="connsiteY3"/>
              </a:cxn>
            </a:cxnLst>
            <a:rect l="l" t="t" r="r" b="b"/>
            <a:pathLst>
              <a:path w="247650" h="295275">
                <a:moveTo>
                  <a:pt x="247650" y="0"/>
                </a:moveTo>
                <a:lnTo>
                  <a:pt x="0" y="0"/>
                </a:lnTo>
                <a:lnTo>
                  <a:pt x="0" y="295275"/>
                </a:lnTo>
                <a:lnTo>
                  <a:pt x="238125" y="295275"/>
                </a:lnTo>
              </a:path>
            </a:pathLst>
          </a:custGeom>
          <a:noFill/>
          <a:ln w="12700" cap="flat" cmpd="sng" algn="ctr">
            <a:solidFill>
              <a:srgbClr val="0078D7"/>
            </a:solidFill>
            <a:prstDash val="solid"/>
            <a:headEnd type="none" w="med" len="med"/>
            <a:tailEnd type="none" w="med" len="med"/>
          </a:ln>
          <a:effectLst/>
        </p:spPr>
        <p:txBody>
          <a:bodyPr rtlCol="0" anchor="ctr"/>
          <a:lstStyle/>
          <a:p>
            <a:pPr algn="ctr" defTabSz="896386">
              <a:defRPr/>
            </a:pPr>
            <a:endParaRPr lang="en-US" sz="1765" kern="0">
              <a:solidFill>
                <a:srgbClr val="FFFFFF"/>
              </a:solidFill>
              <a:latin typeface="Segoe UI"/>
            </a:endParaRPr>
          </a:p>
        </p:txBody>
      </p:sp>
      <p:sp>
        <p:nvSpPr>
          <p:cNvPr id="367" name="TextBox 366"/>
          <p:cNvSpPr txBox="1"/>
          <p:nvPr/>
        </p:nvSpPr>
        <p:spPr>
          <a:xfrm>
            <a:off x="10177569" y="1593011"/>
            <a:ext cx="1068630" cy="452547"/>
          </a:xfrm>
          <a:prstGeom prst="rect">
            <a:avLst/>
          </a:prstGeom>
          <a:noFill/>
        </p:spPr>
        <p:txBody>
          <a:bodyPr wrap="square" lIns="179259" tIns="143407" rIns="179259" bIns="143407" rtlCol="0">
            <a:spAutoFit/>
          </a:bodyPr>
          <a:lstStyle/>
          <a:p>
            <a:pPr defTabSz="914192">
              <a:lnSpc>
                <a:spcPct val="90000"/>
              </a:lnSpc>
              <a:spcBef>
                <a:spcPct val="0"/>
              </a:spcBef>
              <a:spcAft>
                <a:spcPts val="588"/>
              </a:spcAft>
              <a:defRPr/>
            </a:pPr>
            <a:r>
              <a:rPr lang="en-US" sz="1176" spc="-29">
                <a:solidFill>
                  <a:srgbClr val="002050"/>
                </a:solidFill>
                <a:latin typeface="Segoe UI Semilight" panose="020B0402040204020203" pitchFamily="34" charset="0"/>
                <a:cs typeface="Segoe UI Semilight" panose="020B0402040204020203" pitchFamily="34" charset="0"/>
              </a:rPr>
              <a:t>People</a:t>
            </a:r>
          </a:p>
        </p:txBody>
      </p:sp>
      <p:sp>
        <p:nvSpPr>
          <p:cNvPr id="368" name="TextBox 367"/>
          <p:cNvSpPr txBox="1"/>
          <p:nvPr/>
        </p:nvSpPr>
        <p:spPr>
          <a:xfrm>
            <a:off x="10441075" y="4755155"/>
            <a:ext cx="851203" cy="325865"/>
          </a:xfrm>
          <a:prstGeom prst="rect">
            <a:avLst/>
          </a:prstGeom>
          <a:noFill/>
        </p:spPr>
        <p:txBody>
          <a:bodyPr wrap="square" lIns="0" tIns="0" rIns="0" bIns="0" rtlCol="0">
            <a:spAutoFit/>
          </a:bodyPr>
          <a:lstStyle/>
          <a:p>
            <a:pPr defTabSz="914192">
              <a:lnSpc>
                <a:spcPct val="90000"/>
              </a:lnSpc>
              <a:spcBef>
                <a:spcPct val="0"/>
              </a:spcBef>
              <a:spcAft>
                <a:spcPts val="588"/>
              </a:spcAft>
              <a:defRPr/>
            </a:pPr>
            <a:r>
              <a:rPr lang="en-US" sz="1176" spc="-29">
                <a:solidFill>
                  <a:srgbClr val="002050"/>
                </a:solidFill>
                <a:latin typeface="Segoe UI Semilight" panose="020B0402040204020203" pitchFamily="34" charset="0"/>
                <a:cs typeface="Segoe UI Semilight" panose="020B0402040204020203" pitchFamily="34" charset="0"/>
              </a:rPr>
              <a:t>Automated </a:t>
            </a:r>
            <a:br>
              <a:rPr lang="en-US" sz="1176" spc="-29">
                <a:solidFill>
                  <a:srgbClr val="002050"/>
                </a:solidFill>
                <a:latin typeface="Segoe UI Semilight" panose="020B0402040204020203" pitchFamily="34" charset="0"/>
                <a:cs typeface="Segoe UI Semilight" panose="020B0402040204020203" pitchFamily="34" charset="0"/>
              </a:rPr>
            </a:br>
            <a:r>
              <a:rPr lang="en-US" sz="1176" spc="-29">
                <a:solidFill>
                  <a:srgbClr val="002050"/>
                </a:solidFill>
                <a:latin typeface="Segoe UI Semilight" panose="020B0402040204020203" pitchFamily="34" charset="0"/>
                <a:cs typeface="Segoe UI Semilight" panose="020B0402040204020203" pitchFamily="34" charset="0"/>
              </a:rPr>
              <a:t>Systems</a:t>
            </a:r>
          </a:p>
        </p:txBody>
      </p:sp>
      <p:grpSp>
        <p:nvGrpSpPr>
          <p:cNvPr id="13" name="Group 12"/>
          <p:cNvGrpSpPr/>
          <p:nvPr/>
        </p:nvGrpSpPr>
        <p:grpSpPr>
          <a:xfrm>
            <a:off x="9787853" y="1630402"/>
            <a:ext cx="369812" cy="377765"/>
            <a:chOff x="9984119" y="1662598"/>
            <a:chExt cx="377227" cy="385340"/>
          </a:xfrm>
        </p:grpSpPr>
        <p:sp>
          <p:nvSpPr>
            <p:cNvPr id="387" name="Freeform 5"/>
            <p:cNvSpPr>
              <a:spLocks noEditPoints="1"/>
            </p:cNvSpPr>
            <p:nvPr/>
          </p:nvSpPr>
          <p:spPr bwMode="auto">
            <a:xfrm>
              <a:off x="10022653" y="1662598"/>
              <a:ext cx="155150" cy="154136"/>
            </a:xfrm>
            <a:custGeom>
              <a:avLst/>
              <a:gdLst>
                <a:gd name="T0" fmla="*/ 154 w 306"/>
                <a:gd name="T1" fmla="*/ 304 h 304"/>
                <a:gd name="T2" fmla="*/ 122 w 306"/>
                <a:gd name="T3" fmla="*/ 302 h 304"/>
                <a:gd name="T4" fmla="*/ 94 w 306"/>
                <a:gd name="T5" fmla="*/ 292 h 304"/>
                <a:gd name="T6" fmla="*/ 68 w 306"/>
                <a:gd name="T7" fmla="*/ 278 h 304"/>
                <a:gd name="T8" fmla="*/ 46 w 306"/>
                <a:gd name="T9" fmla="*/ 260 h 304"/>
                <a:gd name="T10" fmla="*/ 26 w 306"/>
                <a:gd name="T11" fmla="*/ 238 h 304"/>
                <a:gd name="T12" fmla="*/ 12 w 306"/>
                <a:gd name="T13" fmla="*/ 212 h 304"/>
                <a:gd name="T14" fmla="*/ 4 w 306"/>
                <a:gd name="T15" fmla="*/ 182 h 304"/>
                <a:gd name="T16" fmla="*/ 0 w 306"/>
                <a:gd name="T17" fmla="*/ 152 h 304"/>
                <a:gd name="T18" fmla="*/ 2 w 306"/>
                <a:gd name="T19" fmla="*/ 136 h 304"/>
                <a:gd name="T20" fmla="*/ 8 w 306"/>
                <a:gd name="T21" fmla="*/ 106 h 304"/>
                <a:gd name="T22" fmla="*/ 20 w 306"/>
                <a:gd name="T23" fmla="*/ 80 h 304"/>
                <a:gd name="T24" fmla="*/ 36 w 306"/>
                <a:gd name="T25" fmla="*/ 56 h 304"/>
                <a:gd name="T26" fmla="*/ 56 w 306"/>
                <a:gd name="T27" fmla="*/ 34 h 304"/>
                <a:gd name="T28" fmla="*/ 80 w 306"/>
                <a:gd name="T29" fmla="*/ 18 h 304"/>
                <a:gd name="T30" fmla="*/ 108 w 306"/>
                <a:gd name="T31" fmla="*/ 6 h 304"/>
                <a:gd name="T32" fmla="*/ 138 w 306"/>
                <a:gd name="T33" fmla="*/ 0 h 304"/>
                <a:gd name="T34" fmla="*/ 154 w 306"/>
                <a:gd name="T35" fmla="*/ 0 h 304"/>
                <a:gd name="T36" fmla="*/ 184 w 306"/>
                <a:gd name="T37" fmla="*/ 2 h 304"/>
                <a:gd name="T38" fmla="*/ 212 w 306"/>
                <a:gd name="T39" fmla="*/ 12 h 304"/>
                <a:gd name="T40" fmla="*/ 238 w 306"/>
                <a:gd name="T41" fmla="*/ 26 h 304"/>
                <a:gd name="T42" fmla="*/ 260 w 306"/>
                <a:gd name="T43" fmla="*/ 44 h 304"/>
                <a:gd name="T44" fmla="*/ 280 w 306"/>
                <a:gd name="T45" fmla="*/ 66 h 304"/>
                <a:gd name="T46" fmla="*/ 294 w 306"/>
                <a:gd name="T47" fmla="*/ 92 h 304"/>
                <a:gd name="T48" fmla="*/ 302 w 306"/>
                <a:gd name="T49" fmla="*/ 122 h 304"/>
                <a:gd name="T50" fmla="*/ 306 w 306"/>
                <a:gd name="T51" fmla="*/ 152 h 304"/>
                <a:gd name="T52" fmla="*/ 304 w 306"/>
                <a:gd name="T53" fmla="*/ 168 h 304"/>
                <a:gd name="T54" fmla="*/ 298 w 306"/>
                <a:gd name="T55" fmla="*/ 198 h 304"/>
                <a:gd name="T56" fmla="*/ 288 w 306"/>
                <a:gd name="T57" fmla="*/ 224 h 304"/>
                <a:gd name="T58" fmla="*/ 270 w 306"/>
                <a:gd name="T59" fmla="*/ 248 h 304"/>
                <a:gd name="T60" fmla="*/ 250 w 306"/>
                <a:gd name="T61" fmla="*/ 270 h 304"/>
                <a:gd name="T62" fmla="*/ 226 w 306"/>
                <a:gd name="T63" fmla="*/ 286 h 304"/>
                <a:gd name="T64" fmla="*/ 198 w 306"/>
                <a:gd name="T65" fmla="*/ 298 h 304"/>
                <a:gd name="T66" fmla="*/ 168 w 306"/>
                <a:gd name="T67" fmla="*/ 304 h 304"/>
                <a:gd name="T68" fmla="*/ 154 w 306"/>
                <a:gd name="T69" fmla="*/ 304 h 304"/>
                <a:gd name="T70" fmla="*/ 154 w 306"/>
                <a:gd name="T71" fmla="*/ 28 h 304"/>
                <a:gd name="T72" fmla="*/ 128 w 306"/>
                <a:gd name="T73" fmla="*/ 30 h 304"/>
                <a:gd name="T74" fmla="*/ 104 w 306"/>
                <a:gd name="T75" fmla="*/ 38 h 304"/>
                <a:gd name="T76" fmla="*/ 66 w 306"/>
                <a:gd name="T77" fmla="*/ 64 h 304"/>
                <a:gd name="T78" fmla="*/ 38 w 306"/>
                <a:gd name="T79" fmla="*/ 104 h 304"/>
                <a:gd name="T80" fmla="*/ 32 w 306"/>
                <a:gd name="T81" fmla="*/ 128 h 304"/>
                <a:gd name="T82" fmla="*/ 28 w 306"/>
                <a:gd name="T83" fmla="*/ 152 h 304"/>
                <a:gd name="T84" fmla="*/ 30 w 306"/>
                <a:gd name="T85" fmla="*/ 164 h 304"/>
                <a:gd name="T86" fmla="*/ 34 w 306"/>
                <a:gd name="T87" fmla="*/ 190 h 304"/>
                <a:gd name="T88" fmla="*/ 50 w 306"/>
                <a:gd name="T89" fmla="*/ 222 h 304"/>
                <a:gd name="T90" fmla="*/ 84 w 306"/>
                <a:gd name="T91" fmla="*/ 256 h 304"/>
                <a:gd name="T92" fmla="*/ 116 w 306"/>
                <a:gd name="T93" fmla="*/ 270 h 304"/>
                <a:gd name="T94" fmla="*/ 140 w 306"/>
                <a:gd name="T95" fmla="*/ 276 h 304"/>
                <a:gd name="T96" fmla="*/ 154 w 306"/>
                <a:gd name="T97" fmla="*/ 276 h 304"/>
                <a:gd name="T98" fmla="*/ 178 w 306"/>
                <a:gd name="T99" fmla="*/ 274 h 304"/>
                <a:gd name="T100" fmla="*/ 202 w 306"/>
                <a:gd name="T101" fmla="*/ 266 h 304"/>
                <a:gd name="T102" fmla="*/ 242 w 306"/>
                <a:gd name="T103" fmla="*/ 240 h 304"/>
                <a:gd name="T104" fmla="*/ 268 w 306"/>
                <a:gd name="T105" fmla="*/ 200 h 304"/>
                <a:gd name="T106" fmla="*/ 274 w 306"/>
                <a:gd name="T107" fmla="*/ 178 h 304"/>
                <a:gd name="T108" fmla="*/ 278 w 306"/>
                <a:gd name="T109" fmla="*/ 152 h 304"/>
                <a:gd name="T110" fmla="*/ 276 w 306"/>
                <a:gd name="T111" fmla="*/ 140 h 304"/>
                <a:gd name="T112" fmla="*/ 272 w 306"/>
                <a:gd name="T113" fmla="*/ 116 h 304"/>
                <a:gd name="T114" fmla="*/ 256 w 306"/>
                <a:gd name="T115" fmla="*/ 82 h 304"/>
                <a:gd name="T116" fmla="*/ 222 w 306"/>
                <a:gd name="T117" fmla="*/ 50 h 304"/>
                <a:gd name="T118" fmla="*/ 190 w 306"/>
                <a:gd name="T119" fmla="*/ 34 h 304"/>
                <a:gd name="T120" fmla="*/ 166 w 306"/>
                <a:gd name="T121" fmla="*/ 28 h 304"/>
                <a:gd name="T122" fmla="*/ 154 w 306"/>
                <a:gd name="T123" fmla="*/ 28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06" h="304">
                  <a:moveTo>
                    <a:pt x="154" y="304"/>
                  </a:moveTo>
                  <a:lnTo>
                    <a:pt x="154" y="304"/>
                  </a:lnTo>
                  <a:lnTo>
                    <a:pt x="138" y="304"/>
                  </a:lnTo>
                  <a:lnTo>
                    <a:pt x="122" y="302"/>
                  </a:lnTo>
                  <a:lnTo>
                    <a:pt x="108" y="298"/>
                  </a:lnTo>
                  <a:lnTo>
                    <a:pt x="94" y="292"/>
                  </a:lnTo>
                  <a:lnTo>
                    <a:pt x="80" y="286"/>
                  </a:lnTo>
                  <a:lnTo>
                    <a:pt x="68" y="278"/>
                  </a:lnTo>
                  <a:lnTo>
                    <a:pt x="56" y="270"/>
                  </a:lnTo>
                  <a:lnTo>
                    <a:pt x="46" y="260"/>
                  </a:lnTo>
                  <a:lnTo>
                    <a:pt x="36" y="248"/>
                  </a:lnTo>
                  <a:lnTo>
                    <a:pt x="26" y="238"/>
                  </a:lnTo>
                  <a:lnTo>
                    <a:pt x="20" y="224"/>
                  </a:lnTo>
                  <a:lnTo>
                    <a:pt x="12" y="212"/>
                  </a:lnTo>
                  <a:lnTo>
                    <a:pt x="8" y="198"/>
                  </a:lnTo>
                  <a:lnTo>
                    <a:pt x="4" y="182"/>
                  </a:lnTo>
                  <a:lnTo>
                    <a:pt x="2" y="168"/>
                  </a:lnTo>
                  <a:lnTo>
                    <a:pt x="0" y="152"/>
                  </a:lnTo>
                  <a:lnTo>
                    <a:pt x="0" y="152"/>
                  </a:lnTo>
                  <a:lnTo>
                    <a:pt x="2" y="136"/>
                  </a:lnTo>
                  <a:lnTo>
                    <a:pt x="4" y="122"/>
                  </a:lnTo>
                  <a:lnTo>
                    <a:pt x="8" y="106"/>
                  </a:lnTo>
                  <a:lnTo>
                    <a:pt x="12" y="92"/>
                  </a:lnTo>
                  <a:lnTo>
                    <a:pt x="20" y="80"/>
                  </a:lnTo>
                  <a:lnTo>
                    <a:pt x="26" y="66"/>
                  </a:lnTo>
                  <a:lnTo>
                    <a:pt x="36" y="56"/>
                  </a:lnTo>
                  <a:lnTo>
                    <a:pt x="46" y="44"/>
                  </a:lnTo>
                  <a:lnTo>
                    <a:pt x="56" y="34"/>
                  </a:lnTo>
                  <a:lnTo>
                    <a:pt x="68" y="26"/>
                  </a:lnTo>
                  <a:lnTo>
                    <a:pt x="80" y="18"/>
                  </a:lnTo>
                  <a:lnTo>
                    <a:pt x="94" y="12"/>
                  </a:lnTo>
                  <a:lnTo>
                    <a:pt x="108" y="6"/>
                  </a:lnTo>
                  <a:lnTo>
                    <a:pt x="122" y="2"/>
                  </a:lnTo>
                  <a:lnTo>
                    <a:pt x="138" y="0"/>
                  </a:lnTo>
                  <a:lnTo>
                    <a:pt x="154" y="0"/>
                  </a:lnTo>
                  <a:lnTo>
                    <a:pt x="154" y="0"/>
                  </a:lnTo>
                  <a:lnTo>
                    <a:pt x="168" y="0"/>
                  </a:lnTo>
                  <a:lnTo>
                    <a:pt x="184" y="2"/>
                  </a:lnTo>
                  <a:lnTo>
                    <a:pt x="198" y="6"/>
                  </a:lnTo>
                  <a:lnTo>
                    <a:pt x="212" y="12"/>
                  </a:lnTo>
                  <a:lnTo>
                    <a:pt x="226" y="18"/>
                  </a:lnTo>
                  <a:lnTo>
                    <a:pt x="238" y="26"/>
                  </a:lnTo>
                  <a:lnTo>
                    <a:pt x="250" y="34"/>
                  </a:lnTo>
                  <a:lnTo>
                    <a:pt x="260" y="44"/>
                  </a:lnTo>
                  <a:lnTo>
                    <a:pt x="270" y="56"/>
                  </a:lnTo>
                  <a:lnTo>
                    <a:pt x="280" y="66"/>
                  </a:lnTo>
                  <a:lnTo>
                    <a:pt x="288" y="80"/>
                  </a:lnTo>
                  <a:lnTo>
                    <a:pt x="294" y="92"/>
                  </a:lnTo>
                  <a:lnTo>
                    <a:pt x="298" y="106"/>
                  </a:lnTo>
                  <a:lnTo>
                    <a:pt x="302" y="122"/>
                  </a:lnTo>
                  <a:lnTo>
                    <a:pt x="304" y="136"/>
                  </a:lnTo>
                  <a:lnTo>
                    <a:pt x="306" y="152"/>
                  </a:lnTo>
                  <a:lnTo>
                    <a:pt x="306" y="152"/>
                  </a:lnTo>
                  <a:lnTo>
                    <a:pt x="304" y="168"/>
                  </a:lnTo>
                  <a:lnTo>
                    <a:pt x="302" y="182"/>
                  </a:lnTo>
                  <a:lnTo>
                    <a:pt x="298" y="198"/>
                  </a:lnTo>
                  <a:lnTo>
                    <a:pt x="294" y="212"/>
                  </a:lnTo>
                  <a:lnTo>
                    <a:pt x="288" y="224"/>
                  </a:lnTo>
                  <a:lnTo>
                    <a:pt x="280" y="238"/>
                  </a:lnTo>
                  <a:lnTo>
                    <a:pt x="270" y="248"/>
                  </a:lnTo>
                  <a:lnTo>
                    <a:pt x="260" y="260"/>
                  </a:lnTo>
                  <a:lnTo>
                    <a:pt x="250" y="270"/>
                  </a:lnTo>
                  <a:lnTo>
                    <a:pt x="238" y="278"/>
                  </a:lnTo>
                  <a:lnTo>
                    <a:pt x="226" y="286"/>
                  </a:lnTo>
                  <a:lnTo>
                    <a:pt x="212" y="292"/>
                  </a:lnTo>
                  <a:lnTo>
                    <a:pt x="198" y="298"/>
                  </a:lnTo>
                  <a:lnTo>
                    <a:pt x="184" y="302"/>
                  </a:lnTo>
                  <a:lnTo>
                    <a:pt x="168" y="304"/>
                  </a:lnTo>
                  <a:lnTo>
                    <a:pt x="154" y="304"/>
                  </a:lnTo>
                  <a:lnTo>
                    <a:pt x="154" y="304"/>
                  </a:lnTo>
                  <a:close/>
                  <a:moveTo>
                    <a:pt x="154" y="28"/>
                  </a:moveTo>
                  <a:lnTo>
                    <a:pt x="154" y="28"/>
                  </a:lnTo>
                  <a:lnTo>
                    <a:pt x="140" y="28"/>
                  </a:lnTo>
                  <a:lnTo>
                    <a:pt x="128" y="30"/>
                  </a:lnTo>
                  <a:lnTo>
                    <a:pt x="116" y="34"/>
                  </a:lnTo>
                  <a:lnTo>
                    <a:pt x="104" y="38"/>
                  </a:lnTo>
                  <a:lnTo>
                    <a:pt x="84" y="50"/>
                  </a:lnTo>
                  <a:lnTo>
                    <a:pt x="66" y="64"/>
                  </a:lnTo>
                  <a:lnTo>
                    <a:pt x="50" y="82"/>
                  </a:lnTo>
                  <a:lnTo>
                    <a:pt x="38" y="104"/>
                  </a:lnTo>
                  <a:lnTo>
                    <a:pt x="34" y="116"/>
                  </a:lnTo>
                  <a:lnTo>
                    <a:pt x="32" y="128"/>
                  </a:lnTo>
                  <a:lnTo>
                    <a:pt x="30" y="140"/>
                  </a:lnTo>
                  <a:lnTo>
                    <a:pt x="28" y="152"/>
                  </a:lnTo>
                  <a:lnTo>
                    <a:pt x="28" y="152"/>
                  </a:lnTo>
                  <a:lnTo>
                    <a:pt x="30" y="164"/>
                  </a:lnTo>
                  <a:lnTo>
                    <a:pt x="32" y="178"/>
                  </a:lnTo>
                  <a:lnTo>
                    <a:pt x="34" y="190"/>
                  </a:lnTo>
                  <a:lnTo>
                    <a:pt x="38" y="200"/>
                  </a:lnTo>
                  <a:lnTo>
                    <a:pt x="50" y="222"/>
                  </a:lnTo>
                  <a:lnTo>
                    <a:pt x="66" y="240"/>
                  </a:lnTo>
                  <a:lnTo>
                    <a:pt x="84" y="256"/>
                  </a:lnTo>
                  <a:lnTo>
                    <a:pt x="104" y="266"/>
                  </a:lnTo>
                  <a:lnTo>
                    <a:pt x="116" y="270"/>
                  </a:lnTo>
                  <a:lnTo>
                    <a:pt x="128" y="274"/>
                  </a:lnTo>
                  <a:lnTo>
                    <a:pt x="140" y="276"/>
                  </a:lnTo>
                  <a:lnTo>
                    <a:pt x="154" y="276"/>
                  </a:lnTo>
                  <a:lnTo>
                    <a:pt x="154" y="276"/>
                  </a:lnTo>
                  <a:lnTo>
                    <a:pt x="166" y="276"/>
                  </a:lnTo>
                  <a:lnTo>
                    <a:pt x="178" y="274"/>
                  </a:lnTo>
                  <a:lnTo>
                    <a:pt x="190" y="270"/>
                  </a:lnTo>
                  <a:lnTo>
                    <a:pt x="202" y="266"/>
                  </a:lnTo>
                  <a:lnTo>
                    <a:pt x="222" y="256"/>
                  </a:lnTo>
                  <a:lnTo>
                    <a:pt x="242" y="240"/>
                  </a:lnTo>
                  <a:lnTo>
                    <a:pt x="256" y="222"/>
                  </a:lnTo>
                  <a:lnTo>
                    <a:pt x="268" y="200"/>
                  </a:lnTo>
                  <a:lnTo>
                    <a:pt x="272" y="190"/>
                  </a:lnTo>
                  <a:lnTo>
                    <a:pt x="274" y="178"/>
                  </a:lnTo>
                  <a:lnTo>
                    <a:pt x="276" y="164"/>
                  </a:lnTo>
                  <a:lnTo>
                    <a:pt x="278" y="152"/>
                  </a:lnTo>
                  <a:lnTo>
                    <a:pt x="278" y="152"/>
                  </a:lnTo>
                  <a:lnTo>
                    <a:pt x="276" y="140"/>
                  </a:lnTo>
                  <a:lnTo>
                    <a:pt x="274" y="128"/>
                  </a:lnTo>
                  <a:lnTo>
                    <a:pt x="272" y="116"/>
                  </a:lnTo>
                  <a:lnTo>
                    <a:pt x="268" y="104"/>
                  </a:lnTo>
                  <a:lnTo>
                    <a:pt x="256" y="82"/>
                  </a:lnTo>
                  <a:lnTo>
                    <a:pt x="242" y="64"/>
                  </a:lnTo>
                  <a:lnTo>
                    <a:pt x="222" y="50"/>
                  </a:lnTo>
                  <a:lnTo>
                    <a:pt x="202" y="38"/>
                  </a:lnTo>
                  <a:lnTo>
                    <a:pt x="190" y="34"/>
                  </a:lnTo>
                  <a:lnTo>
                    <a:pt x="178" y="30"/>
                  </a:lnTo>
                  <a:lnTo>
                    <a:pt x="166" y="28"/>
                  </a:lnTo>
                  <a:lnTo>
                    <a:pt x="154" y="28"/>
                  </a:lnTo>
                  <a:lnTo>
                    <a:pt x="154" y="28"/>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FFFFFF"/>
                </a:solidFill>
                <a:latin typeface="Segoe UI"/>
              </a:endParaRPr>
            </a:p>
          </p:txBody>
        </p:sp>
        <p:sp>
          <p:nvSpPr>
            <p:cNvPr id="388" name="Freeform 6"/>
            <p:cNvSpPr>
              <a:spLocks noEditPoints="1"/>
            </p:cNvSpPr>
            <p:nvPr/>
          </p:nvSpPr>
          <p:spPr bwMode="auto">
            <a:xfrm>
              <a:off x="9984119" y="1830931"/>
              <a:ext cx="232218" cy="217007"/>
            </a:xfrm>
            <a:custGeom>
              <a:avLst/>
              <a:gdLst>
                <a:gd name="T0" fmla="*/ 0 w 458"/>
                <a:gd name="T1" fmla="*/ 428 h 428"/>
                <a:gd name="T2" fmla="*/ 16 w 458"/>
                <a:gd name="T3" fmla="*/ 210 h 428"/>
                <a:gd name="T4" fmla="*/ 22 w 458"/>
                <a:gd name="T5" fmla="*/ 166 h 428"/>
                <a:gd name="T6" fmla="*/ 36 w 458"/>
                <a:gd name="T7" fmla="*/ 126 h 428"/>
                <a:gd name="T8" fmla="*/ 56 w 458"/>
                <a:gd name="T9" fmla="*/ 90 h 428"/>
                <a:gd name="T10" fmla="*/ 82 w 458"/>
                <a:gd name="T11" fmla="*/ 60 h 428"/>
                <a:gd name="T12" fmla="*/ 112 w 458"/>
                <a:gd name="T13" fmla="*/ 34 h 428"/>
                <a:gd name="T14" fmla="*/ 148 w 458"/>
                <a:gd name="T15" fmla="*/ 16 h 428"/>
                <a:gd name="T16" fmla="*/ 186 w 458"/>
                <a:gd name="T17" fmla="*/ 4 h 428"/>
                <a:gd name="T18" fmla="*/ 226 w 458"/>
                <a:gd name="T19" fmla="*/ 0 h 428"/>
                <a:gd name="T20" fmla="*/ 248 w 458"/>
                <a:gd name="T21" fmla="*/ 0 h 428"/>
                <a:gd name="T22" fmla="*/ 286 w 458"/>
                <a:gd name="T23" fmla="*/ 8 h 428"/>
                <a:gd name="T24" fmla="*/ 322 w 458"/>
                <a:gd name="T25" fmla="*/ 24 h 428"/>
                <a:gd name="T26" fmla="*/ 356 w 458"/>
                <a:gd name="T27" fmla="*/ 48 h 428"/>
                <a:gd name="T28" fmla="*/ 384 w 458"/>
                <a:gd name="T29" fmla="*/ 76 h 428"/>
                <a:gd name="T30" fmla="*/ 408 w 458"/>
                <a:gd name="T31" fmla="*/ 108 h 428"/>
                <a:gd name="T32" fmla="*/ 424 w 458"/>
                <a:gd name="T33" fmla="*/ 146 h 428"/>
                <a:gd name="T34" fmla="*/ 436 w 458"/>
                <a:gd name="T35" fmla="*/ 188 h 428"/>
                <a:gd name="T36" fmla="*/ 458 w 458"/>
                <a:gd name="T37" fmla="*/ 428 h 428"/>
                <a:gd name="T38" fmla="*/ 428 w 458"/>
                <a:gd name="T39" fmla="*/ 400 h 428"/>
                <a:gd name="T40" fmla="*/ 410 w 458"/>
                <a:gd name="T41" fmla="*/ 212 h 428"/>
                <a:gd name="T42" fmla="*/ 404 w 458"/>
                <a:gd name="T43" fmla="*/ 174 h 428"/>
                <a:gd name="T44" fmla="*/ 392 w 458"/>
                <a:gd name="T45" fmla="*/ 140 h 428"/>
                <a:gd name="T46" fmla="*/ 374 w 458"/>
                <a:gd name="T47" fmla="*/ 108 h 428"/>
                <a:gd name="T48" fmla="*/ 352 w 458"/>
                <a:gd name="T49" fmla="*/ 82 h 428"/>
                <a:gd name="T50" fmla="*/ 324 w 458"/>
                <a:gd name="T51" fmla="*/ 58 h 428"/>
                <a:gd name="T52" fmla="*/ 294 w 458"/>
                <a:gd name="T53" fmla="*/ 42 h 428"/>
                <a:gd name="T54" fmla="*/ 262 w 458"/>
                <a:gd name="T55" fmla="*/ 32 h 428"/>
                <a:gd name="T56" fmla="*/ 226 w 458"/>
                <a:gd name="T57" fmla="*/ 28 h 428"/>
                <a:gd name="T58" fmla="*/ 208 w 458"/>
                <a:gd name="T59" fmla="*/ 28 h 428"/>
                <a:gd name="T60" fmla="*/ 174 w 458"/>
                <a:gd name="T61" fmla="*/ 36 h 428"/>
                <a:gd name="T62" fmla="*/ 142 w 458"/>
                <a:gd name="T63" fmla="*/ 50 h 428"/>
                <a:gd name="T64" fmla="*/ 114 w 458"/>
                <a:gd name="T65" fmla="*/ 68 h 428"/>
                <a:gd name="T66" fmla="*/ 90 w 458"/>
                <a:gd name="T67" fmla="*/ 94 h 428"/>
                <a:gd name="T68" fmla="*/ 70 w 458"/>
                <a:gd name="T69" fmla="*/ 122 h 428"/>
                <a:gd name="T70" fmla="*/ 54 w 458"/>
                <a:gd name="T71" fmla="*/ 156 h 428"/>
                <a:gd name="T72" fmla="*/ 46 w 458"/>
                <a:gd name="T73" fmla="*/ 192 h 428"/>
                <a:gd name="T74" fmla="*/ 30 w 458"/>
                <a:gd name="T75" fmla="*/ 400 h 4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8" h="428">
                  <a:moveTo>
                    <a:pt x="458" y="428"/>
                  </a:moveTo>
                  <a:lnTo>
                    <a:pt x="0" y="428"/>
                  </a:lnTo>
                  <a:lnTo>
                    <a:pt x="16" y="210"/>
                  </a:lnTo>
                  <a:lnTo>
                    <a:pt x="16" y="210"/>
                  </a:lnTo>
                  <a:lnTo>
                    <a:pt x="18" y="188"/>
                  </a:lnTo>
                  <a:lnTo>
                    <a:pt x="22" y="166"/>
                  </a:lnTo>
                  <a:lnTo>
                    <a:pt x="28" y="146"/>
                  </a:lnTo>
                  <a:lnTo>
                    <a:pt x="36" y="126"/>
                  </a:lnTo>
                  <a:lnTo>
                    <a:pt x="46" y="108"/>
                  </a:lnTo>
                  <a:lnTo>
                    <a:pt x="56" y="90"/>
                  </a:lnTo>
                  <a:lnTo>
                    <a:pt x="68" y="74"/>
                  </a:lnTo>
                  <a:lnTo>
                    <a:pt x="82" y="60"/>
                  </a:lnTo>
                  <a:lnTo>
                    <a:pt x="98" y="46"/>
                  </a:lnTo>
                  <a:lnTo>
                    <a:pt x="112" y="34"/>
                  </a:lnTo>
                  <a:lnTo>
                    <a:pt x="130" y="24"/>
                  </a:lnTo>
                  <a:lnTo>
                    <a:pt x="148" y="16"/>
                  </a:lnTo>
                  <a:lnTo>
                    <a:pt x="166" y="8"/>
                  </a:lnTo>
                  <a:lnTo>
                    <a:pt x="186" y="4"/>
                  </a:lnTo>
                  <a:lnTo>
                    <a:pt x="206" y="0"/>
                  </a:lnTo>
                  <a:lnTo>
                    <a:pt x="226" y="0"/>
                  </a:lnTo>
                  <a:lnTo>
                    <a:pt x="226" y="0"/>
                  </a:lnTo>
                  <a:lnTo>
                    <a:pt x="248" y="0"/>
                  </a:lnTo>
                  <a:lnTo>
                    <a:pt x="268" y="4"/>
                  </a:lnTo>
                  <a:lnTo>
                    <a:pt x="286" y="8"/>
                  </a:lnTo>
                  <a:lnTo>
                    <a:pt x="306" y="16"/>
                  </a:lnTo>
                  <a:lnTo>
                    <a:pt x="322" y="24"/>
                  </a:lnTo>
                  <a:lnTo>
                    <a:pt x="340" y="36"/>
                  </a:lnTo>
                  <a:lnTo>
                    <a:pt x="356" y="48"/>
                  </a:lnTo>
                  <a:lnTo>
                    <a:pt x="370" y="60"/>
                  </a:lnTo>
                  <a:lnTo>
                    <a:pt x="384" y="76"/>
                  </a:lnTo>
                  <a:lnTo>
                    <a:pt x="396" y="92"/>
                  </a:lnTo>
                  <a:lnTo>
                    <a:pt x="408" y="108"/>
                  </a:lnTo>
                  <a:lnTo>
                    <a:pt x="418" y="128"/>
                  </a:lnTo>
                  <a:lnTo>
                    <a:pt x="424" y="146"/>
                  </a:lnTo>
                  <a:lnTo>
                    <a:pt x="432" y="168"/>
                  </a:lnTo>
                  <a:lnTo>
                    <a:pt x="436" y="188"/>
                  </a:lnTo>
                  <a:lnTo>
                    <a:pt x="438" y="210"/>
                  </a:lnTo>
                  <a:lnTo>
                    <a:pt x="458" y="428"/>
                  </a:lnTo>
                  <a:close/>
                  <a:moveTo>
                    <a:pt x="30" y="400"/>
                  </a:moveTo>
                  <a:lnTo>
                    <a:pt x="428" y="400"/>
                  </a:lnTo>
                  <a:lnTo>
                    <a:pt x="410" y="212"/>
                  </a:lnTo>
                  <a:lnTo>
                    <a:pt x="410" y="212"/>
                  </a:lnTo>
                  <a:lnTo>
                    <a:pt x="408" y="194"/>
                  </a:lnTo>
                  <a:lnTo>
                    <a:pt x="404" y="174"/>
                  </a:lnTo>
                  <a:lnTo>
                    <a:pt x="398" y="156"/>
                  </a:lnTo>
                  <a:lnTo>
                    <a:pt x="392" y="140"/>
                  </a:lnTo>
                  <a:lnTo>
                    <a:pt x="384" y="124"/>
                  </a:lnTo>
                  <a:lnTo>
                    <a:pt x="374" y="108"/>
                  </a:lnTo>
                  <a:lnTo>
                    <a:pt x="364" y="94"/>
                  </a:lnTo>
                  <a:lnTo>
                    <a:pt x="352" y="82"/>
                  </a:lnTo>
                  <a:lnTo>
                    <a:pt x="338" y="70"/>
                  </a:lnTo>
                  <a:lnTo>
                    <a:pt x="324" y="58"/>
                  </a:lnTo>
                  <a:lnTo>
                    <a:pt x="310" y="50"/>
                  </a:lnTo>
                  <a:lnTo>
                    <a:pt x="294" y="42"/>
                  </a:lnTo>
                  <a:lnTo>
                    <a:pt x="278" y="36"/>
                  </a:lnTo>
                  <a:lnTo>
                    <a:pt x="262" y="32"/>
                  </a:lnTo>
                  <a:lnTo>
                    <a:pt x="244" y="28"/>
                  </a:lnTo>
                  <a:lnTo>
                    <a:pt x="226" y="28"/>
                  </a:lnTo>
                  <a:lnTo>
                    <a:pt x="226" y="28"/>
                  </a:lnTo>
                  <a:lnTo>
                    <a:pt x="208" y="28"/>
                  </a:lnTo>
                  <a:lnTo>
                    <a:pt x="192" y="32"/>
                  </a:lnTo>
                  <a:lnTo>
                    <a:pt x="174" y="36"/>
                  </a:lnTo>
                  <a:lnTo>
                    <a:pt x="158" y="42"/>
                  </a:lnTo>
                  <a:lnTo>
                    <a:pt x="142" y="50"/>
                  </a:lnTo>
                  <a:lnTo>
                    <a:pt x="128" y="58"/>
                  </a:lnTo>
                  <a:lnTo>
                    <a:pt x="114" y="68"/>
                  </a:lnTo>
                  <a:lnTo>
                    <a:pt x="102" y="80"/>
                  </a:lnTo>
                  <a:lnTo>
                    <a:pt x="90" y="94"/>
                  </a:lnTo>
                  <a:lnTo>
                    <a:pt x="80" y="108"/>
                  </a:lnTo>
                  <a:lnTo>
                    <a:pt x="70" y="122"/>
                  </a:lnTo>
                  <a:lnTo>
                    <a:pt x="62" y="138"/>
                  </a:lnTo>
                  <a:lnTo>
                    <a:pt x="54" y="156"/>
                  </a:lnTo>
                  <a:lnTo>
                    <a:pt x="50" y="174"/>
                  </a:lnTo>
                  <a:lnTo>
                    <a:pt x="46" y="192"/>
                  </a:lnTo>
                  <a:lnTo>
                    <a:pt x="44" y="212"/>
                  </a:lnTo>
                  <a:lnTo>
                    <a:pt x="30" y="40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FFFFFF"/>
                </a:solidFill>
                <a:latin typeface="Segoe UI"/>
              </a:endParaRPr>
            </a:p>
          </p:txBody>
        </p:sp>
        <p:sp>
          <p:nvSpPr>
            <p:cNvPr id="389" name="Freeform 7"/>
            <p:cNvSpPr>
              <a:spLocks noEditPoints="1"/>
            </p:cNvSpPr>
            <p:nvPr/>
          </p:nvSpPr>
          <p:spPr bwMode="auto">
            <a:xfrm>
              <a:off x="10212280" y="1732568"/>
              <a:ext cx="119658" cy="119658"/>
            </a:xfrm>
            <a:custGeom>
              <a:avLst/>
              <a:gdLst>
                <a:gd name="T0" fmla="*/ 118 w 236"/>
                <a:gd name="T1" fmla="*/ 236 h 236"/>
                <a:gd name="T2" fmla="*/ 94 w 236"/>
                <a:gd name="T3" fmla="*/ 234 h 236"/>
                <a:gd name="T4" fmla="*/ 52 w 236"/>
                <a:gd name="T5" fmla="*/ 216 h 236"/>
                <a:gd name="T6" fmla="*/ 20 w 236"/>
                <a:gd name="T7" fmla="*/ 184 h 236"/>
                <a:gd name="T8" fmla="*/ 2 w 236"/>
                <a:gd name="T9" fmla="*/ 142 h 236"/>
                <a:gd name="T10" fmla="*/ 0 w 236"/>
                <a:gd name="T11" fmla="*/ 118 h 236"/>
                <a:gd name="T12" fmla="*/ 2 w 236"/>
                <a:gd name="T13" fmla="*/ 106 h 236"/>
                <a:gd name="T14" fmla="*/ 10 w 236"/>
                <a:gd name="T15" fmla="*/ 72 h 236"/>
                <a:gd name="T16" fmla="*/ 34 w 236"/>
                <a:gd name="T17" fmla="*/ 34 h 236"/>
                <a:gd name="T18" fmla="*/ 72 w 236"/>
                <a:gd name="T19" fmla="*/ 10 h 236"/>
                <a:gd name="T20" fmla="*/ 106 w 236"/>
                <a:gd name="T21" fmla="*/ 0 h 236"/>
                <a:gd name="T22" fmla="*/ 118 w 236"/>
                <a:gd name="T23" fmla="*/ 0 h 236"/>
                <a:gd name="T24" fmla="*/ 142 w 236"/>
                <a:gd name="T25" fmla="*/ 2 h 236"/>
                <a:gd name="T26" fmla="*/ 184 w 236"/>
                <a:gd name="T27" fmla="*/ 20 h 236"/>
                <a:gd name="T28" fmla="*/ 216 w 236"/>
                <a:gd name="T29" fmla="*/ 52 h 236"/>
                <a:gd name="T30" fmla="*/ 234 w 236"/>
                <a:gd name="T31" fmla="*/ 94 h 236"/>
                <a:gd name="T32" fmla="*/ 236 w 236"/>
                <a:gd name="T33" fmla="*/ 118 h 236"/>
                <a:gd name="T34" fmla="*/ 236 w 236"/>
                <a:gd name="T35" fmla="*/ 130 h 236"/>
                <a:gd name="T36" fmla="*/ 226 w 236"/>
                <a:gd name="T37" fmla="*/ 164 h 236"/>
                <a:gd name="T38" fmla="*/ 202 w 236"/>
                <a:gd name="T39" fmla="*/ 200 h 236"/>
                <a:gd name="T40" fmla="*/ 164 w 236"/>
                <a:gd name="T41" fmla="*/ 226 h 236"/>
                <a:gd name="T42" fmla="*/ 130 w 236"/>
                <a:gd name="T43" fmla="*/ 234 h 236"/>
                <a:gd name="T44" fmla="*/ 118 w 236"/>
                <a:gd name="T45" fmla="*/ 236 h 236"/>
                <a:gd name="T46" fmla="*/ 118 w 236"/>
                <a:gd name="T47" fmla="*/ 28 h 236"/>
                <a:gd name="T48" fmla="*/ 84 w 236"/>
                <a:gd name="T49" fmla="*/ 36 h 236"/>
                <a:gd name="T50" fmla="*/ 54 w 236"/>
                <a:gd name="T51" fmla="*/ 54 h 236"/>
                <a:gd name="T52" fmla="*/ 36 w 236"/>
                <a:gd name="T53" fmla="*/ 82 h 236"/>
                <a:gd name="T54" fmla="*/ 28 w 236"/>
                <a:gd name="T55" fmla="*/ 118 h 236"/>
                <a:gd name="T56" fmla="*/ 30 w 236"/>
                <a:gd name="T57" fmla="*/ 136 h 236"/>
                <a:gd name="T58" fmla="*/ 44 w 236"/>
                <a:gd name="T59" fmla="*/ 168 h 236"/>
                <a:gd name="T60" fmla="*/ 68 w 236"/>
                <a:gd name="T61" fmla="*/ 192 h 236"/>
                <a:gd name="T62" fmla="*/ 100 w 236"/>
                <a:gd name="T63" fmla="*/ 206 h 236"/>
                <a:gd name="T64" fmla="*/ 118 w 236"/>
                <a:gd name="T65" fmla="*/ 208 h 236"/>
                <a:gd name="T66" fmla="*/ 154 w 236"/>
                <a:gd name="T67" fmla="*/ 200 h 236"/>
                <a:gd name="T68" fmla="*/ 182 w 236"/>
                <a:gd name="T69" fmla="*/ 182 h 236"/>
                <a:gd name="T70" fmla="*/ 200 w 236"/>
                <a:gd name="T71" fmla="*/ 152 h 236"/>
                <a:gd name="T72" fmla="*/ 208 w 236"/>
                <a:gd name="T73" fmla="*/ 118 h 236"/>
                <a:gd name="T74" fmla="*/ 206 w 236"/>
                <a:gd name="T75" fmla="*/ 100 h 236"/>
                <a:gd name="T76" fmla="*/ 192 w 236"/>
                <a:gd name="T77" fmla="*/ 68 h 236"/>
                <a:gd name="T78" fmla="*/ 168 w 236"/>
                <a:gd name="T79" fmla="*/ 44 h 236"/>
                <a:gd name="T80" fmla="*/ 136 w 236"/>
                <a:gd name="T81" fmla="*/ 30 h 236"/>
                <a:gd name="T82" fmla="*/ 118 w 236"/>
                <a:gd name="T83" fmla="*/ 28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6" h="236">
                  <a:moveTo>
                    <a:pt x="118" y="236"/>
                  </a:moveTo>
                  <a:lnTo>
                    <a:pt x="118" y="236"/>
                  </a:lnTo>
                  <a:lnTo>
                    <a:pt x="106" y="234"/>
                  </a:lnTo>
                  <a:lnTo>
                    <a:pt x="94" y="234"/>
                  </a:lnTo>
                  <a:lnTo>
                    <a:pt x="72" y="226"/>
                  </a:lnTo>
                  <a:lnTo>
                    <a:pt x="52" y="216"/>
                  </a:lnTo>
                  <a:lnTo>
                    <a:pt x="34" y="200"/>
                  </a:lnTo>
                  <a:lnTo>
                    <a:pt x="20" y="184"/>
                  </a:lnTo>
                  <a:lnTo>
                    <a:pt x="10" y="164"/>
                  </a:lnTo>
                  <a:lnTo>
                    <a:pt x="2" y="142"/>
                  </a:lnTo>
                  <a:lnTo>
                    <a:pt x="2" y="130"/>
                  </a:lnTo>
                  <a:lnTo>
                    <a:pt x="0" y="118"/>
                  </a:lnTo>
                  <a:lnTo>
                    <a:pt x="0" y="118"/>
                  </a:lnTo>
                  <a:lnTo>
                    <a:pt x="2" y="106"/>
                  </a:lnTo>
                  <a:lnTo>
                    <a:pt x="2" y="94"/>
                  </a:lnTo>
                  <a:lnTo>
                    <a:pt x="10" y="72"/>
                  </a:lnTo>
                  <a:lnTo>
                    <a:pt x="20" y="52"/>
                  </a:lnTo>
                  <a:lnTo>
                    <a:pt x="34" y="34"/>
                  </a:lnTo>
                  <a:lnTo>
                    <a:pt x="52" y="20"/>
                  </a:lnTo>
                  <a:lnTo>
                    <a:pt x="72" y="10"/>
                  </a:lnTo>
                  <a:lnTo>
                    <a:pt x="94" y="2"/>
                  </a:lnTo>
                  <a:lnTo>
                    <a:pt x="106" y="0"/>
                  </a:lnTo>
                  <a:lnTo>
                    <a:pt x="118" y="0"/>
                  </a:lnTo>
                  <a:lnTo>
                    <a:pt x="118" y="0"/>
                  </a:lnTo>
                  <a:lnTo>
                    <a:pt x="130" y="0"/>
                  </a:lnTo>
                  <a:lnTo>
                    <a:pt x="142" y="2"/>
                  </a:lnTo>
                  <a:lnTo>
                    <a:pt x="164" y="10"/>
                  </a:lnTo>
                  <a:lnTo>
                    <a:pt x="184" y="20"/>
                  </a:lnTo>
                  <a:lnTo>
                    <a:pt x="202" y="34"/>
                  </a:lnTo>
                  <a:lnTo>
                    <a:pt x="216" y="52"/>
                  </a:lnTo>
                  <a:lnTo>
                    <a:pt x="226" y="72"/>
                  </a:lnTo>
                  <a:lnTo>
                    <a:pt x="234" y="94"/>
                  </a:lnTo>
                  <a:lnTo>
                    <a:pt x="236" y="106"/>
                  </a:lnTo>
                  <a:lnTo>
                    <a:pt x="236" y="118"/>
                  </a:lnTo>
                  <a:lnTo>
                    <a:pt x="236" y="118"/>
                  </a:lnTo>
                  <a:lnTo>
                    <a:pt x="236" y="130"/>
                  </a:lnTo>
                  <a:lnTo>
                    <a:pt x="234" y="142"/>
                  </a:lnTo>
                  <a:lnTo>
                    <a:pt x="226" y="164"/>
                  </a:lnTo>
                  <a:lnTo>
                    <a:pt x="216" y="184"/>
                  </a:lnTo>
                  <a:lnTo>
                    <a:pt x="202" y="200"/>
                  </a:lnTo>
                  <a:lnTo>
                    <a:pt x="184" y="216"/>
                  </a:lnTo>
                  <a:lnTo>
                    <a:pt x="164" y="226"/>
                  </a:lnTo>
                  <a:lnTo>
                    <a:pt x="142" y="234"/>
                  </a:lnTo>
                  <a:lnTo>
                    <a:pt x="130" y="234"/>
                  </a:lnTo>
                  <a:lnTo>
                    <a:pt x="118" y="236"/>
                  </a:lnTo>
                  <a:lnTo>
                    <a:pt x="118" y="236"/>
                  </a:lnTo>
                  <a:close/>
                  <a:moveTo>
                    <a:pt x="118" y="28"/>
                  </a:moveTo>
                  <a:lnTo>
                    <a:pt x="118" y="28"/>
                  </a:lnTo>
                  <a:lnTo>
                    <a:pt x="100" y="30"/>
                  </a:lnTo>
                  <a:lnTo>
                    <a:pt x="84" y="36"/>
                  </a:lnTo>
                  <a:lnTo>
                    <a:pt x="68" y="44"/>
                  </a:lnTo>
                  <a:lnTo>
                    <a:pt x="54" y="54"/>
                  </a:lnTo>
                  <a:lnTo>
                    <a:pt x="44" y="68"/>
                  </a:lnTo>
                  <a:lnTo>
                    <a:pt x="36" y="82"/>
                  </a:lnTo>
                  <a:lnTo>
                    <a:pt x="30" y="100"/>
                  </a:lnTo>
                  <a:lnTo>
                    <a:pt x="28" y="118"/>
                  </a:lnTo>
                  <a:lnTo>
                    <a:pt x="28" y="118"/>
                  </a:lnTo>
                  <a:lnTo>
                    <a:pt x="30" y="136"/>
                  </a:lnTo>
                  <a:lnTo>
                    <a:pt x="36" y="152"/>
                  </a:lnTo>
                  <a:lnTo>
                    <a:pt x="44" y="168"/>
                  </a:lnTo>
                  <a:lnTo>
                    <a:pt x="54" y="182"/>
                  </a:lnTo>
                  <a:lnTo>
                    <a:pt x="68" y="192"/>
                  </a:lnTo>
                  <a:lnTo>
                    <a:pt x="84" y="200"/>
                  </a:lnTo>
                  <a:lnTo>
                    <a:pt x="100" y="206"/>
                  </a:lnTo>
                  <a:lnTo>
                    <a:pt x="118" y="208"/>
                  </a:lnTo>
                  <a:lnTo>
                    <a:pt x="118" y="208"/>
                  </a:lnTo>
                  <a:lnTo>
                    <a:pt x="136" y="206"/>
                  </a:lnTo>
                  <a:lnTo>
                    <a:pt x="154" y="200"/>
                  </a:lnTo>
                  <a:lnTo>
                    <a:pt x="168" y="192"/>
                  </a:lnTo>
                  <a:lnTo>
                    <a:pt x="182" y="182"/>
                  </a:lnTo>
                  <a:lnTo>
                    <a:pt x="192" y="168"/>
                  </a:lnTo>
                  <a:lnTo>
                    <a:pt x="200" y="152"/>
                  </a:lnTo>
                  <a:lnTo>
                    <a:pt x="206" y="136"/>
                  </a:lnTo>
                  <a:lnTo>
                    <a:pt x="208" y="118"/>
                  </a:lnTo>
                  <a:lnTo>
                    <a:pt x="208" y="118"/>
                  </a:lnTo>
                  <a:lnTo>
                    <a:pt x="206" y="100"/>
                  </a:lnTo>
                  <a:lnTo>
                    <a:pt x="200" y="82"/>
                  </a:lnTo>
                  <a:lnTo>
                    <a:pt x="192" y="68"/>
                  </a:lnTo>
                  <a:lnTo>
                    <a:pt x="182" y="54"/>
                  </a:lnTo>
                  <a:lnTo>
                    <a:pt x="168" y="44"/>
                  </a:lnTo>
                  <a:lnTo>
                    <a:pt x="154" y="36"/>
                  </a:lnTo>
                  <a:lnTo>
                    <a:pt x="136" y="30"/>
                  </a:lnTo>
                  <a:lnTo>
                    <a:pt x="118" y="28"/>
                  </a:lnTo>
                  <a:lnTo>
                    <a:pt x="118" y="28"/>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FFFFFF"/>
                </a:solidFill>
                <a:latin typeface="Segoe UI"/>
              </a:endParaRPr>
            </a:p>
          </p:txBody>
        </p:sp>
        <p:sp>
          <p:nvSpPr>
            <p:cNvPr id="390" name="Freeform 8"/>
            <p:cNvSpPr>
              <a:spLocks noEditPoints="1"/>
            </p:cNvSpPr>
            <p:nvPr/>
          </p:nvSpPr>
          <p:spPr bwMode="auto">
            <a:xfrm>
              <a:off x="10209238" y="1858310"/>
              <a:ext cx="152108" cy="167319"/>
            </a:xfrm>
            <a:custGeom>
              <a:avLst/>
              <a:gdLst>
                <a:gd name="T0" fmla="*/ 46 w 300"/>
                <a:gd name="T1" fmla="*/ 330 h 330"/>
                <a:gd name="T2" fmla="*/ 32 w 300"/>
                <a:gd name="T3" fmla="*/ 158 h 330"/>
                <a:gd name="T4" fmla="*/ 22 w 300"/>
                <a:gd name="T5" fmla="*/ 114 h 330"/>
                <a:gd name="T6" fmla="*/ 4 w 300"/>
                <a:gd name="T7" fmla="*/ 70 h 330"/>
                <a:gd name="T8" fmla="*/ 6 w 300"/>
                <a:gd name="T9" fmla="*/ 54 h 330"/>
                <a:gd name="T10" fmla="*/ 18 w 300"/>
                <a:gd name="T11" fmla="*/ 42 h 330"/>
                <a:gd name="T12" fmla="*/ 44 w 300"/>
                <a:gd name="T13" fmla="*/ 22 h 330"/>
                <a:gd name="T14" fmla="*/ 74 w 300"/>
                <a:gd name="T15" fmla="*/ 8 h 330"/>
                <a:gd name="T16" fmla="*/ 106 w 300"/>
                <a:gd name="T17" fmla="*/ 2 h 330"/>
                <a:gd name="T18" fmla="*/ 122 w 300"/>
                <a:gd name="T19" fmla="*/ 0 h 330"/>
                <a:gd name="T20" fmla="*/ 154 w 300"/>
                <a:gd name="T21" fmla="*/ 4 h 330"/>
                <a:gd name="T22" fmla="*/ 182 w 300"/>
                <a:gd name="T23" fmla="*/ 14 h 330"/>
                <a:gd name="T24" fmla="*/ 210 w 300"/>
                <a:gd name="T25" fmla="*/ 28 h 330"/>
                <a:gd name="T26" fmla="*/ 232 w 300"/>
                <a:gd name="T27" fmla="*/ 48 h 330"/>
                <a:gd name="T28" fmla="*/ 252 w 300"/>
                <a:gd name="T29" fmla="*/ 72 h 330"/>
                <a:gd name="T30" fmla="*/ 268 w 300"/>
                <a:gd name="T31" fmla="*/ 98 h 330"/>
                <a:gd name="T32" fmla="*/ 280 w 300"/>
                <a:gd name="T33" fmla="*/ 130 h 330"/>
                <a:gd name="T34" fmla="*/ 284 w 300"/>
                <a:gd name="T35" fmla="*/ 162 h 330"/>
                <a:gd name="T36" fmla="*/ 72 w 300"/>
                <a:gd name="T37" fmla="*/ 302 h 330"/>
                <a:gd name="T38" fmla="*/ 256 w 300"/>
                <a:gd name="T39" fmla="*/ 164 h 330"/>
                <a:gd name="T40" fmla="*/ 252 w 300"/>
                <a:gd name="T41" fmla="*/ 140 h 330"/>
                <a:gd name="T42" fmla="*/ 232 w 300"/>
                <a:gd name="T43" fmla="*/ 92 h 330"/>
                <a:gd name="T44" fmla="*/ 208 w 300"/>
                <a:gd name="T45" fmla="*/ 62 h 330"/>
                <a:gd name="T46" fmla="*/ 188 w 300"/>
                <a:gd name="T47" fmla="*/ 46 h 330"/>
                <a:gd name="T48" fmla="*/ 164 w 300"/>
                <a:gd name="T49" fmla="*/ 36 h 330"/>
                <a:gd name="T50" fmla="*/ 136 w 300"/>
                <a:gd name="T51" fmla="*/ 30 h 330"/>
                <a:gd name="T52" fmla="*/ 122 w 300"/>
                <a:gd name="T53" fmla="*/ 28 h 330"/>
                <a:gd name="T54" fmla="*/ 98 w 300"/>
                <a:gd name="T55" fmla="*/ 32 h 330"/>
                <a:gd name="T56" fmla="*/ 52 w 300"/>
                <a:gd name="T57" fmla="*/ 50 h 330"/>
                <a:gd name="T58" fmla="*/ 34 w 300"/>
                <a:gd name="T59" fmla="*/ 66 h 330"/>
                <a:gd name="T60" fmla="*/ 52 w 300"/>
                <a:gd name="T61" fmla="*/ 110 h 330"/>
                <a:gd name="T62" fmla="*/ 60 w 300"/>
                <a:gd name="T63" fmla="*/ 156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00" h="330">
                  <a:moveTo>
                    <a:pt x="300" y="330"/>
                  </a:moveTo>
                  <a:lnTo>
                    <a:pt x="46" y="330"/>
                  </a:lnTo>
                  <a:lnTo>
                    <a:pt x="32" y="158"/>
                  </a:lnTo>
                  <a:lnTo>
                    <a:pt x="32" y="158"/>
                  </a:lnTo>
                  <a:lnTo>
                    <a:pt x="28" y="136"/>
                  </a:lnTo>
                  <a:lnTo>
                    <a:pt x="22" y="114"/>
                  </a:lnTo>
                  <a:lnTo>
                    <a:pt x="14" y="92"/>
                  </a:lnTo>
                  <a:lnTo>
                    <a:pt x="4" y="70"/>
                  </a:lnTo>
                  <a:lnTo>
                    <a:pt x="0" y="62"/>
                  </a:lnTo>
                  <a:lnTo>
                    <a:pt x="6" y="54"/>
                  </a:lnTo>
                  <a:lnTo>
                    <a:pt x="6" y="54"/>
                  </a:lnTo>
                  <a:lnTo>
                    <a:pt x="18" y="42"/>
                  </a:lnTo>
                  <a:lnTo>
                    <a:pt x="30" y="32"/>
                  </a:lnTo>
                  <a:lnTo>
                    <a:pt x="44" y="22"/>
                  </a:lnTo>
                  <a:lnTo>
                    <a:pt x="58" y="14"/>
                  </a:lnTo>
                  <a:lnTo>
                    <a:pt x="74" y="8"/>
                  </a:lnTo>
                  <a:lnTo>
                    <a:pt x="90" y="4"/>
                  </a:lnTo>
                  <a:lnTo>
                    <a:pt x="106" y="2"/>
                  </a:lnTo>
                  <a:lnTo>
                    <a:pt x="122" y="0"/>
                  </a:lnTo>
                  <a:lnTo>
                    <a:pt x="122" y="0"/>
                  </a:lnTo>
                  <a:lnTo>
                    <a:pt x="138" y="2"/>
                  </a:lnTo>
                  <a:lnTo>
                    <a:pt x="154" y="4"/>
                  </a:lnTo>
                  <a:lnTo>
                    <a:pt x="168" y="8"/>
                  </a:lnTo>
                  <a:lnTo>
                    <a:pt x="182" y="14"/>
                  </a:lnTo>
                  <a:lnTo>
                    <a:pt x="196" y="20"/>
                  </a:lnTo>
                  <a:lnTo>
                    <a:pt x="210" y="28"/>
                  </a:lnTo>
                  <a:lnTo>
                    <a:pt x="222" y="38"/>
                  </a:lnTo>
                  <a:lnTo>
                    <a:pt x="232" y="48"/>
                  </a:lnTo>
                  <a:lnTo>
                    <a:pt x="244" y="58"/>
                  </a:lnTo>
                  <a:lnTo>
                    <a:pt x="252" y="72"/>
                  </a:lnTo>
                  <a:lnTo>
                    <a:pt x="260" y="84"/>
                  </a:lnTo>
                  <a:lnTo>
                    <a:pt x="268" y="98"/>
                  </a:lnTo>
                  <a:lnTo>
                    <a:pt x="274" y="114"/>
                  </a:lnTo>
                  <a:lnTo>
                    <a:pt x="280" y="130"/>
                  </a:lnTo>
                  <a:lnTo>
                    <a:pt x="282" y="146"/>
                  </a:lnTo>
                  <a:lnTo>
                    <a:pt x="284" y="162"/>
                  </a:lnTo>
                  <a:lnTo>
                    <a:pt x="300" y="330"/>
                  </a:lnTo>
                  <a:close/>
                  <a:moveTo>
                    <a:pt x="72" y="302"/>
                  </a:moveTo>
                  <a:lnTo>
                    <a:pt x="268" y="302"/>
                  </a:lnTo>
                  <a:lnTo>
                    <a:pt x="256" y="164"/>
                  </a:lnTo>
                  <a:lnTo>
                    <a:pt x="256" y="164"/>
                  </a:lnTo>
                  <a:lnTo>
                    <a:pt x="252" y="140"/>
                  </a:lnTo>
                  <a:lnTo>
                    <a:pt x="244" y="114"/>
                  </a:lnTo>
                  <a:lnTo>
                    <a:pt x="232" y="92"/>
                  </a:lnTo>
                  <a:lnTo>
                    <a:pt x="216" y="72"/>
                  </a:lnTo>
                  <a:lnTo>
                    <a:pt x="208" y="62"/>
                  </a:lnTo>
                  <a:lnTo>
                    <a:pt x="198" y="54"/>
                  </a:lnTo>
                  <a:lnTo>
                    <a:pt x="188" y="46"/>
                  </a:lnTo>
                  <a:lnTo>
                    <a:pt x="176" y="40"/>
                  </a:lnTo>
                  <a:lnTo>
                    <a:pt x="164" y="36"/>
                  </a:lnTo>
                  <a:lnTo>
                    <a:pt x="150" y="32"/>
                  </a:lnTo>
                  <a:lnTo>
                    <a:pt x="136" y="30"/>
                  </a:lnTo>
                  <a:lnTo>
                    <a:pt x="122" y="28"/>
                  </a:lnTo>
                  <a:lnTo>
                    <a:pt x="122" y="28"/>
                  </a:lnTo>
                  <a:lnTo>
                    <a:pt x="110" y="30"/>
                  </a:lnTo>
                  <a:lnTo>
                    <a:pt x="98" y="32"/>
                  </a:lnTo>
                  <a:lnTo>
                    <a:pt x="74" y="38"/>
                  </a:lnTo>
                  <a:lnTo>
                    <a:pt x="52" y="50"/>
                  </a:lnTo>
                  <a:lnTo>
                    <a:pt x="34" y="66"/>
                  </a:lnTo>
                  <a:lnTo>
                    <a:pt x="34" y="66"/>
                  </a:lnTo>
                  <a:lnTo>
                    <a:pt x="44" y="88"/>
                  </a:lnTo>
                  <a:lnTo>
                    <a:pt x="52" y="110"/>
                  </a:lnTo>
                  <a:lnTo>
                    <a:pt x="56" y="132"/>
                  </a:lnTo>
                  <a:lnTo>
                    <a:pt x="60" y="156"/>
                  </a:lnTo>
                  <a:lnTo>
                    <a:pt x="72" y="302"/>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FFFFFF"/>
                </a:solidFill>
                <a:latin typeface="Segoe UI"/>
              </a:endParaRPr>
            </a:p>
          </p:txBody>
        </p:sp>
      </p:grpSp>
      <p:grpSp>
        <p:nvGrpSpPr>
          <p:cNvPr id="15" name="Group 14"/>
          <p:cNvGrpSpPr/>
          <p:nvPr/>
        </p:nvGrpSpPr>
        <p:grpSpPr>
          <a:xfrm>
            <a:off x="9837044" y="4681732"/>
            <a:ext cx="378168" cy="472709"/>
            <a:chOff x="10034296" y="4775114"/>
            <a:chExt cx="385751" cy="482188"/>
          </a:xfrm>
        </p:grpSpPr>
        <p:sp>
          <p:nvSpPr>
            <p:cNvPr id="385" name="Freeform 36"/>
            <p:cNvSpPr>
              <a:spLocks noEditPoints="1"/>
            </p:cNvSpPr>
            <p:nvPr/>
          </p:nvSpPr>
          <p:spPr bwMode="auto">
            <a:xfrm>
              <a:off x="10123677" y="4959757"/>
              <a:ext cx="144657" cy="145832"/>
            </a:xfrm>
            <a:custGeom>
              <a:avLst/>
              <a:gdLst>
                <a:gd name="T0" fmla="*/ 122 w 246"/>
                <a:gd name="T1" fmla="*/ 248 h 248"/>
                <a:gd name="T2" fmla="*/ 98 w 246"/>
                <a:gd name="T3" fmla="*/ 244 h 248"/>
                <a:gd name="T4" fmla="*/ 74 w 246"/>
                <a:gd name="T5" fmla="*/ 238 h 248"/>
                <a:gd name="T6" fmla="*/ 36 w 246"/>
                <a:gd name="T7" fmla="*/ 210 h 248"/>
                <a:gd name="T8" fmla="*/ 8 w 246"/>
                <a:gd name="T9" fmla="*/ 172 h 248"/>
                <a:gd name="T10" fmla="*/ 2 w 246"/>
                <a:gd name="T11" fmla="*/ 148 h 248"/>
                <a:gd name="T12" fmla="*/ 0 w 246"/>
                <a:gd name="T13" fmla="*/ 124 h 248"/>
                <a:gd name="T14" fmla="*/ 0 w 246"/>
                <a:gd name="T15" fmla="*/ 112 h 248"/>
                <a:gd name="T16" fmla="*/ 4 w 246"/>
                <a:gd name="T17" fmla="*/ 88 h 248"/>
                <a:gd name="T18" fmla="*/ 20 w 246"/>
                <a:gd name="T19" fmla="*/ 56 h 248"/>
                <a:gd name="T20" fmla="*/ 54 w 246"/>
                <a:gd name="T21" fmla="*/ 22 h 248"/>
                <a:gd name="T22" fmla="*/ 86 w 246"/>
                <a:gd name="T23" fmla="*/ 6 h 248"/>
                <a:gd name="T24" fmla="*/ 110 w 246"/>
                <a:gd name="T25" fmla="*/ 2 h 248"/>
                <a:gd name="T26" fmla="*/ 122 w 246"/>
                <a:gd name="T27" fmla="*/ 0 h 248"/>
                <a:gd name="T28" fmla="*/ 148 w 246"/>
                <a:gd name="T29" fmla="*/ 4 h 248"/>
                <a:gd name="T30" fmla="*/ 170 w 246"/>
                <a:gd name="T31" fmla="*/ 10 h 248"/>
                <a:gd name="T32" fmla="*/ 210 w 246"/>
                <a:gd name="T33" fmla="*/ 36 h 248"/>
                <a:gd name="T34" fmla="*/ 236 w 246"/>
                <a:gd name="T35" fmla="*/ 76 h 248"/>
                <a:gd name="T36" fmla="*/ 242 w 246"/>
                <a:gd name="T37" fmla="*/ 100 h 248"/>
                <a:gd name="T38" fmla="*/ 246 w 246"/>
                <a:gd name="T39" fmla="*/ 124 h 248"/>
                <a:gd name="T40" fmla="*/ 244 w 246"/>
                <a:gd name="T41" fmla="*/ 136 h 248"/>
                <a:gd name="T42" fmla="*/ 240 w 246"/>
                <a:gd name="T43" fmla="*/ 160 h 248"/>
                <a:gd name="T44" fmla="*/ 224 w 246"/>
                <a:gd name="T45" fmla="*/ 192 h 248"/>
                <a:gd name="T46" fmla="*/ 192 w 246"/>
                <a:gd name="T47" fmla="*/ 226 h 248"/>
                <a:gd name="T48" fmla="*/ 158 w 246"/>
                <a:gd name="T49" fmla="*/ 242 h 248"/>
                <a:gd name="T50" fmla="*/ 134 w 246"/>
                <a:gd name="T51" fmla="*/ 246 h 248"/>
                <a:gd name="T52" fmla="*/ 122 w 246"/>
                <a:gd name="T53" fmla="*/ 248 h 248"/>
                <a:gd name="T54" fmla="*/ 122 w 246"/>
                <a:gd name="T55" fmla="*/ 28 h 248"/>
                <a:gd name="T56" fmla="*/ 86 w 246"/>
                <a:gd name="T57" fmla="*/ 36 h 248"/>
                <a:gd name="T58" fmla="*/ 56 w 246"/>
                <a:gd name="T59" fmla="*/ 56 h 248"/>
                <a:gd name="T60" fmla="*/ 34 w 246"/>
                <a:gd name="T61" fmla="*/ 86 h 248"/>
                <a:gd name="T62" fmla="*/ 28 w 246"/>
                <a:gd name="T63" fmla="*/ 124 h 248"/>
                <a:gd name="T64" fmla="*/ 30 w 246"/>
                <a:gd name="T65" fmla="*/ 144 h 248"/>
                <a:gd name="T66" fmla="*/ 44 w 246"/>
                <a:gd name="T67" fmla="*/ 178 h 248"/>
                <a:gd name="T68" fmla="*/ 70 w 246"/>
                <a:gd name="T69" fmla="*/ 202 h 248"/>
                <a:gd name="T70" fmla="*/ 104 w 246"/>
                <a:gd name="T71" fmla="*/ 218 h 248"/>
                <a:gd name="T72" fmla="*/ 122 w 246"/>
                <a:gd name="T73" fmla="*/ 220 h 248"/>
                <a:gd name="T74" fmla="*/ 160 w 246"/>
                <a:gd name="T75" fmla="*/ 212 h 248"/>
                <a:gd name="T76" fmla="*/ 190 w 246"/>
                <a:gd name="T77" fmla="*/ 192 h 248"/>
                <a:gd name="T78" fmla="*/ 210 w 246"/>
                <a:gd name="T79" fmla="*/ 160 h 248"/>
                <a:gd name="T80" fmla="*/ 218 w 246"/>
                <a:gd name="T81" fmla="*/ 124 h 248"/>
                <a:gd name="T82" fmla="*/ 216 w 246"/>
                <a:gd name="T83" fmla="*/ 104 h 248"/>
                <a:gd name="T84" fmla="*/ 202 w 246"/>
                <a:gd name="T85" fmla="*/ 70 h 248"/>
                <a:gd name="T86" fmla="*/ 176 w 246"/>
                <a:gd name="T87" fmla="*/ 46 h 248"/>
                <a:gd name="T88" fmla="*/ 142 w 246"/>
                <a:gd name="T89" fmla="*/ 30 h 248"/>
                <a:gd name="T90" fmla="*/ 122 w 246"/>
                <a:gd name="T91" fmla="*/ 28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46" h="248">
                  <a:moveTo>
                    <a:pt x="122" y="248"/>
                  </a:moveTo>
                  <a:lnTo>
                    <a:pt x="122" y="248"/>
                  </a:lnTo>
                  <a:lnTo>
                    <a:pt x="110" y="246"/>
                  </a:lnTo>
                  <a:lnTo>
                    <a:pt x="98" y="244"/>
                  </a:lnTo>
                  <a:lnTo>
                    <a:pt x="86" y="242"/>
                  </a:lnTo>
                  <a:lnTo>
                    <a:pt x="74" y="238"/>
                  </a:lnTo>
                  <a:lnTo>
                    <a:pt x="54" y="226"/>
                  </a:lnTo>
                  <a:lnTo>
                    <a:pt x="36" y="210"/>
                  </a:lnTo>
                  <a:lnTo>
                    <a:pt x="20" y="192"/>
                  </a:lnTo>
                  <a:lnTo>
                    <a:pt x="8" y="172"/>
                  </a:lnTo>
                  <a:lnTo>
                    <a:pt x="4" y="160"/>
                  </a:lnTo>
                  <a:lnTo>
                    <a:pt x="2" y="148"/>
                  </a:lnTo>
                  <a:lnTo>
                    <a:pt x="0" y="136"/>
                  </a:lnTo>
                  <a:lnTo>
                    <a:pt x="0" y="124"/>
                  </a:lnTo>
                  <a:lnTo>
                    <a:pt x="0" y="124"/>
                  </a:lnTo>
                  <a:lnTo>
                    <a:pt x="0" y="112"/>
                  </a:lnTo>
                  <a:lnTo>
                    <a:pt x="2" y="100"/>
                  </a:lnTo>
                  <a:lnTo>
                    <a:pt x="4" y="88"/>
                  </a:lnTo>
                  <a:lnTo>
                    <a:pt x="8" y="76"/>
                  </a:lnTo>
                  <a:lnTo>
                    <a:pt x="20" y="56"/>
                  </a:lnTo>
                  <a:lnTo>
                    <a:pt x="36" y="36"/>
                  </a:lnTo>
                  <a:lnTo>
                    <a:pt x="54" y="22"/>
                  </a:lnTo>
                  <a:lnTo>
                    <a:pt x="74" y="10"/>
                  </a:lnTo>
                  <a:lnTo>
                    <a:pt x="86" y="6"/>
                  </a:lnTo>
                  <a:lnTo>
                    <a:pt x="98" y="4"/>
                  </a:lnTo>
                  <a:lnTo>
                    <a:pt x="110" y="2"/>
                  </a:lnTo>
                  <a:lnTo>
                    <a:pt x="122" y="0"/>
                  </a:lnTo>
                  <a:lnTo>
                    <a:pt x="122" y="0"/>
                  </a:lnTo>
                  <a:lnTo>
                    <a:pt x="134" y="2"/>
                  </a:lnTo>
                  <a:lnTo>
                    <a:pt x="148" y="4"/>
                  </a:lnTo>
                  <a:lnTo>
                    <a:pt x="158" y="6"/>
                  </a:lnTo>
                  <a:lnTo>
                    <a:pt x="170" y="10"/>
                  </a:lnTo>
                  <a:lnTo>
                    <a:pt x="192" y="22"/>
                  </a:lnTo>
                  <a:lnTo>
                    <a:pt x="210" y="36"/>
                  </a:lnTo>
                  <a:lnTo>
                    <a:pt x="224" y="56"/>
                  </a:lnTo>
                  <a:lnTo>
                    <a:pt x="236" y="76"/>
                  </a:lnTo>
                  <a:lnTo>
                    <a:pt x="240" y="88"/>
                  </a:lnTo>
                  <a:lnTo>
                    <a:pt x="242" y="100"/>
                  </a:lnTo>
                  <a:lnTo>
                    <a:pt x="244" y="112"/>
                  </a:lnTo>
                  <a:lnTo>
                    <a:pt x="246" y="124"/>
                  </a:lnTo>
                  <a:lnTo>
                    <a:pt x="246" y="124"/>
                  </a:lnTo>
                  <a:lnTo>
                    <a:pt x="244" y="136"/>
                  </a:lnTo>
                  <a:lnTo>
                    <a:pt x="242" y="148"/>
                  </a:lnTo>
                  <a:lnTo>
                    <a:pt x="240" y="160"/>
                  </a:lnTo>
                  <a:lnTo>
                    <a:pt x="236" y="172"/>
                  </a:lnTo>
                  <a:lnTo>
                    <a:pt x="224" y="192"/>
                  </a:lnTo>
                  <a:lnTo>
                    <a:pt x="210" y="210"/>
                  </a:lnTo>
                  <a:lnTo>
                    <a:pt x="192" y="226"/>
                  </a:lnTo>
                  <a:lnTo>
                    <a:pt x="170" y="238"/>
                  </a:lnTo>
                  <a:lnTo>
                    <a:pt x="158" y="242"/>
                  </a:lnTo>
                  <a:lnTo>
                    <a:pt x="148" y="244"/>
                  </a:lnTo>
                  <a:lnTo>
                    <a:pt x="134" y="246"/>
                  </a:lnTo>
                  <a:lnTo>
                    <a:pt x="122" y="248"/>
                  </a:lnTo>
                  <a:lnTo>
                    <a:pt x="122" y="248"/>
                  </a:lnTo>
                  <a:close/>
                  <a:moveTo>
                    <a:pt x="122" y="28"/>
                  </a:moveTo>
                  <a:lnTo>
                    <a:pt x="122" y="28"/>
                  </a:lnTo>
                  <a:lnTo>
                    <a:pt x="104" y="30"/>
                  </a:lnTo>
                  <a:lnTo>
                    <a:pt x="86" y="36"/>
                  </a:lnTo>
                  <a:lnTo>
                    <a:pt x="70" y="46"/>
                  </a:lnTo>
                  <a:lnTo>
                    <a:pt x="56" y="56"/>
                  </a:lnTo>
                  <a:lnTo>
                    <a:pt x="44" y="70"/>
                  </a:lnTo>
                  <a:lnTo>
                    <a:pt x="34" y="86"/>
                  </a:lnTo>
                  <a:lnTo>
                    <a:pt x="30" y="104"/>
                  </a:lnTo>
                  <a:lnTo>
                    <a:pt x="28" y="124"/>
                  </a:lnTo>
                  <a:lnTo>
                    <a:pt x="28" y="124"/>
                  </a:lnTo>
                  <a:lnTo>
                    <a:pt x="30" y="144"/>
                  </a:lnTo>
                  <a:lnTo>
                    <a:pt x="34" y="160"/>
                  </a:lnTo>
                  <a:lnTo>
                    <a:pt x="44" y="178"/>
                  </a:lnTo>
                  <a:lnTo>
                    <a:pt x="56" y="192"/>
                  </a:lnTo>
                  <a:lnTo>
                    <a:pt x="70" y="202"/>
                  </a:lnTo>
                  <a:lnTo>
                    <a:pt x="86" y="212"/>
                  </a:lnTo>
                  <a:lnTo>
                    <a:pt x="104" y="218"/>
                  </a:lnTo>
                  <a:lnTo>
                    <a:pt x="122" y="220"/>
                  </a:lnTo>
                  <a:lnTo>
                    <a:pt x="122" y="220"/>
                  </a:lnTo>
                  <a:lnTo>
                    <a:pt x="142" y="218"/>
                  </a:lnTo>
                  <a:lnTo>
                    <a:pt x="160" y="212"/>
                  </a:lnTo>
                  <a:lnTo>
                    <a:pt x="176" y="202"/>
                  </a:lnTo>
                  <a:lnTo>
                    <a:pt x="190" y="192"/>
                  </a:lnTo>
                  <a:lnTo>
                    <a:pt x="202" y="178"/>
                  </a:lnTo>
                  <a:lnTo>
                    <a:pt x="210" y="160"/>
                  </a:lnTo>
                  <a:lnTo>
                    <a:pt x="216" y="144"/>
                  </a:lnTo>
                  <a:lnTo>
                    <a:pt x="218" y="124"/>
                  </a:lnTo>
                  <a:lnTo>
                    <a:pt x="218" y="124"/>
                  </a:lnTo>
                  <a:lnTo>
                    <a:pt x="216" y="104"/>
                  </a:lnTo>
                  <a:lnTo>
                    <a:pt x="210" y="86"/>
                  </a:lnTo>
                  <a:lnTo>
                    <a:pt x="202" y="70"/>
                  </a:lnTo>
                  <a:lnTo>
                    <a:pt x="190" y="56"/>
                  </a:lnTo>
                  <a:lnTo>
                    <a:pt x="176" y="46"/>
                  </a:lnTo>
                  <a:lnTo>
                    <a:pt x="160" y="36"/>
                  </a:lnTo>
                  <a:lnTo>
                    <a:pt x="142" y="30"/>
                  </a:lnTo>
                  <a:lnTo>
                    <a:pt x="122" y="28"/>
                  </a:lnTo>
                  <a:lnTo>
                    <a:pt x="122" y="28"/>
                  </a:lnTo>
                  <a:close/>
                </a:path>
              </a:pathLst>
            </a:custGeom>
            <a:solidFill>
              <a:srgbClr val="0078D7"/>
            </a:solidFill>
            <a:ln>
              <a:noFill/>
            </a:ln>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FFFFFF"/>
                </a:solidFill>
                <a:latin typeface="Segoe UI"/>
              </a:endParaRPr>
            </a:p>
          </p:txBody>
        </p:sp>
        <p:sp>
          <p:nvSpPr>
            <p:cNvPr id="386" name="Freeform 37"/>
            <p:cNvSpPr>
              <a:spLocks/>
            </p:cNvSpPr>
            <p:nvPr/>
          </p:nvSpPr>
          <p:spPr bwMode="auto">
            <a:xfrm>
              <a:off x="10034296" y="4775114"/>
              <a:ext cx="385751" cy="482188"/>
            </a:xfrm>
            <a:custGeom>
              <a:avLst/>
              <a:gdLst>
                <a:gd name="T0" fmla="*/ 114 w 656"/>
                <a:gd name="T1" fmla="*/ 784 h 820"/>
                <a:gd name="T2" fmla="*/ 80 w 656"/>
                <a:gd name="T3" fmla="*/ 760 h 820"/>
                <a:gd name="T4" fmla="*/ 172 w 656"/>
                <a:gd name="T5" fmla="*/ 608 h 820"/>
                <a:gd name="T6" fmla="*/ 238 w 656"/>
                <a:gd name="T7" fmla="*/ 672 h 820"/>
                <a:gd name="T8" fmla="*/ 300 w 656"/>
                <a:gd name="T9" fmla="*/ 684 h 820"/>
                <a:gd name="T10" fmla="*/ 328 w 656"/>
                <a:gd name="T11" fmla="*/ 628 h 820"/>
                <a:gd name="T12" fmla="*/ 416 w 656"/>
                <a:gd name="T13" fmla="*/ 630 h 820"/>
                <a:gd name="T14" fmla="*/ 466 w 656"/>
                <a:gd name="T15" fmla="*/ 592 h 820"/>
                <a:gd name="T16" fmla="*/ 446 w 656"/>
                <a:gd name="T17" fmla="*/ 536 h 820"/>
                <a:gd name="T18" fmla="*/ 512 w 656"/>
                <a:gd name="T19" fmla="*/ 474 h 820"/>
                <a:gd name="T20" fmla="*/ 518 w 656"/>
                <a:gd name="T21" fmla="*/ 406 h 820"/>
                <a:gd name="T22" fmla="*/ 464 w 656"/>
                <a:gd name="T23" fmla="*/ 386 h 820"/>
                <a:gd name="T24" fmla="*/ 466 w 656"/>
                <a:gd name="T25" fmla="*/ 296 h 820"/>
                <a:gd name="T26" fmla="*/ 424 w 656"/>
                <a:gd name="T27" fmla="*/ 244 h 820"/>
                <a:gd name="T28" fmla="*/ 372 w 656"/>
                <a:gd name="T29" fmla="*/ 266 h 820"/>
                <a:gd name="T30" fmla="*/ 310 w 656"/>
                <a:gd name="T31" fmla="*/ 200 h 820"/>
                <a:gd name="T32" fmla="*/ 240 w 656"/>
                <a:gd name="T33" fmla="*/ 198 h 820"/>
                <a:gd name="T34" fmla="*/ 198 w 656"/>
                <a:gd name="T35" fmla="*/ 256 h 820"/>
                <a:gd name="T36" fmla="*/ 128 w 656"/>
                <a:gd name="T37" fmla="*/ 244 h 820"/>
                <a:gd name="T38" fmla="*/ 82 w 656"/>
                <a:gd name="T39" fmla="*/ 296 h 820"/>
                <a:gd name="T40" fmla="*/ 84 w 656"/>
                <a:gd name="T41" fmla="*/ 386 h 820"/>
                <a:gd name="T42" fmla="*/ 32 w 656"/>
                <a:gd name="T43" fmla="*/ 406 h 820"/>
                <a:gd name="T44" fmla="*/ 38 w 656"/>
                <a:gd name="T45" fmla="*/ 474 h 820"/>
                <a:gd name="T46" fmla="*/ 102 w 656"/>
                <a:gd name="T47" fmla="*/ 536 h 820"/>
                <a:gd name="T48" fmla="*/ 78 w 656"/>
                <a:gd name="T49" fmla="*/ 550 h 820"/>
                <a:gd name="T50" fmla="*/ 10 w 656"/>
                <a:gd name="T51" fmla="*/ 488 h 820"/>
                <a:gd name="T52" fmla="*/ 6 w 656"/>
                <a:gd name="T53" fmla="*/ 394 h 820"/>
                <a:gd name="T54" fmla="*/ 74 w 656"/>
                <a:gd name="T55" fmla="*/ 334 h 820"/>
                <a:gd name="T56" fmla="*/ 60 w 656"/>
                <a:gd name="T57" fmla="*/ 264 h 820"/>
                <a:gd name="T58" fmla="*/ 138 w 656"/>
                <a:gd name="T59" fmla="*/ 218 h 820"/>
                <a:gd name="T60" fmla="*/ 212 w 656"/>
                <a:gd name="T61" fmla="*/ 192 h 820"/>
                <a:gd name="T62" fmla="*/ 296 w 656"/>
                <a:gd name="T63" fmla="*/ 164 h 820"/>
                <a:gd name="T64" fmla="*/ 342 w 656"/>
                <a:gd name="T65" fmla="*/ 222 h 820"/>
                <a:gd name="T66" fmla="*/ 426 w 656"/>
                <a:gd name="T67" fmla="*/ 216 h 820"/>
                <a:gd name="T68" fmla="*/ 494 w 656"/>
                <a:gd name="T69" fmla="*/ 278 h 820"/>
                <a:gd name="T70" fmla="*/ 490 w 656"/>
                <a:gd name="T71" fmla="*/ 370 h 820"/>
                <a:gd name="T72" fmla="*/ 548 w 656"/>
                <a:gd name="T73" fmla="*/ 410 h 820"/>
                <a:gd name="T74" fmla="*/ 528 w 656"/>
                <a:gd name="T75" fmla="*/ 498 h 820"/>
                <a:gd name="T76" fmla="*/ 492 w 656"/>
                <a:gd name="T77" fmla="*/ 568 h 820"/>
                <a:gd name="T78" fmla="*/ 452 w 656"/>
                <a:gd name="T79" fmla="*/ 646 h 820"/>
                <a:gd name="T80" fmla="*/ 398 w 656"/>
                <a:gd name="T81" fmla="*/ 652 h 820"/>
                <a:gd name="T82" fmla="*/ 330 w 656"/>
                <a:gd name="T83" fmla="*/ 696 h 820"/>
                <a:gd name="T84" fmla="*/ 238 w 656"/>
                <a:gd name="T85" fmla="*/ 710 h 820"/>
                <a:gd name="T86" fmla="*/ 176 w 656"/>
                <a:gd name="T87" fmla="*/ 640 h 820"/>
                <a:gd name="T88" fmla="*/ 232 w 656"/>
                <a:gd name="T89" fmla="*/ 788 h 820"/>
                <a:gd name="T90" fmla="*/ 472 w 656"/>
                <a:gd name="T91" fmla="*/ 730 h 820"/>
                <a:gd name="T92" fmla="*/ 626 w 656"/>
                <a:gd name="T93" fmla="*/ 474 h 820"/>
                <a:gd name="T94" fmla="*/ 546 w 656"/>
                <a:gd name="T95" fmla="*/ 214 h 820"/>
                <a:gd name="T96" fmla="*/ 274 w 656"/>
                <a:gd name="T97" fmla="*/ 84 h 820"/>
                <a:gd name="T98" fmla="*/ 186 w 656"/>
                <a:gd name="T99" fmla="*/ 170 h 820"/>
                <a:gd name="T100" fmla="*/ 30 w 656"/>
                <a:gd name="T101" fmla="*/ 136 h 820"/>
                <a:gd name="T102" fmla="*/ 124 w 656"/>
                <a:gd name="T103" fmla="*/ 2 h 820"/>
                <a:gd name="T104" fmla="*/ 130 w 656"/>
                <a:gd name="T105" fmla="*/ 100 h 820"/>
                <a:gd name="T106" fmla="*/ 240 w 656"/>
                <a:gd name="T107" fmla="*/ 58 h 820"/>
                <a:gd name="T108" fmla="*/ 516 w 656"/>
                <a:gd name="T109" fmla="*/ 144 h 820"/>
                <a:gd name="T110" fmla="*/ 656 w 656"/>
                <a:gd name="T111" fmla="*/ 438 h 820"/>
                <a:gd name="T112" fmla="*/ 544 w 656"/>
                <a:gd name="T113" fmla="*/ 708 h 820"/>
                <a:gd name="T114" fmla="*/ 274 w 656"/>
                <a:gd name="T115" fmla="*/ 820 h 8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56" h="820">
                  <a:moveTo>
                    <a:pt x="274" y="820"/>
                  </a:moveTo>
                  <a:lnTo>
                    <a:pt x="274" y="820"/>
                  </a:lnTo>
                  <a:lnTo>
                    <a:pt x="250" y="818"/>
                  </a:lnTo>
                  <a:lnTo>
                    <a:pt x="228" y="816"/>
                  </a:lnTo>
                  <a:lnTo>
                    <a:pt x="204" y="812"/>
                  </a:lnTo>
                  <a:lnTo>
                    <a:pt x="182" y="808"/>
                  </a:lnTo>
                  <a:lnTo>
                    <a:pt x="158" y="802"/>
                  </a:lnTo>
                  <a:lnTo>
                    <a:pt x="136" y="794"/>
                  </a:lnTo>
                  <a:lnTo>
                    <a:pt x="114" y="784"/>
                  </a:lnTo>
                  <a:lnTo>
                    <a:pt x="94" y="774"/>
                  </a:lnTo>
                  <a:lnTo>
                    <a:pt x="94" y="774"/>
                  </a:lnTo>
                  <a:lnTo>
                    <a:pt x="88" y="770"/>
                  </a:lnTo>
                  <a:lnTo>
                    <a:pt x="88" y="770"/>
                  </a:lnTo>
                  <a:lnTo>
                    <a:pt x="86" y="768"/>
                  </a:lnTo>
                  <a:lnTo>
                    <a:pt x="86" y="768"/>
                  </a:lnTo>
                  <a:lnTo>
                    <a:pt x="82" y="766"/>
                  </a:lnTo>
                  <a:lnTo>
                    <a:pt x="80" y="760"/>
                  </a:lnTo>
                  <a:lnTo>
                    <a:pt x="80" y="760"/>
                  </a:lnTo>
                  <a:lnTo>
                    <a:pt x="80" y="754"/>
                  </a:lnTo>
                  <a:lnTo>
                    <a:pt x="82" y="750"/>
                  </a:lnTo>
                  <a:lnTo>
                    <a:pt x="94" y="730"/>
                  </a:lnTo>
                  <a:lnTo>
                    <a:pt x="158" y="616"/>
                  </a:lnTo>
                  <a:lnTo>
                    <a:pt x="158" y="616"/>
                  </a:lnTo>
                  <a:lnTo>
                    <a:pt x="162" y="612"/>
                  </a:lnTo>
                  <a:lnTo>
                    <a:pt x="166" y="608"/>
                  </a:lnTo>
                  <a:lnTo>
                    <a:pt x="166" y="608"/>
                  </a:lnTo>
                  <a:lnTo>
                    <a:pt x="172" y="608"/>
                  </a:lnTo>
                  <a:lnTo>
                    <a:pt x="176" y="610"/>
                  </a:lnTo>
                  <a:lnTo>
                    <a:pt x="176" y="610"/>
                  </a:lnTo>
                  <a:lnTo>
                    <a:pt x="198" y="620"/>
                  </a:lnTo>
                  <a:lnTo>
                    <a:pt x="222" y="628"/>
                  </a:lnTo>
                  <a:lnTo>
                    <a:pt x="222" y="628"/>
                  </a:lnTo>
                  <a:lnTo>
                    <a:pt x="228" y="632"/>
                  </a:lnTo>
                  <a:lnTo>
                    <a:pt x="232" y="638"/>
                  </a:lnTo>
                  <a:lnTo>
                    <a:pt x="238" y="672"/>
                  </a:lnTo>
                  <a:lnTo>
                    <a:pt x="238" y="672"/>
                  </a:lnTo>
                  <a:lnTo>
                    <a:pt x="238" y="674"/>
                  </a:lnTo>
                  <a:lnTo>
                    <a:pt x="238" y="674"/>
                  </a:lnTo>
                  <a:lnTo>
                    <a:pt x="240" y="678"/>
                  </a:lnTo>
                  <a:lnTo>
                    <a:pt x="244" y="680"/>
                  </a:lnTo>
                  <a:lnTo>
                    <a:pt x="248" y="684"/>
                  </a:lnTo>
                  <a:lnTo>
                    <a:pt x="252" y="684"/>
                  </a:lnTo>
                  <a:lnTo>
                    <a:pt x="296" y="684"/>
                  </a:lnTo>
                  <a:lnTo>
                    <a:pt x="296" y="684"/>
                  </a:lnTo>
                  <a:lnTo>
                    <a:pt x="300" y="684"/>
                  </a:lnTo>
                  <a:lnTo>
                    <a:pt x="306" y="680"/>
                  </a:lnTo>
                  <a:lnTo>
                    <a:pt x="308" y="678"/>
                  </a:lnTo>
                  <a:lnTo>
                    <a:pt x="310" y="674"/>
                  </a:lnTo>
                  <a:lnTo>
                    <a:pt x="310" y="674"/>
                  </a:lnTo>
                  <a:lnTo>
                    <a:pt x="310" y="672"/>
                  </a:lnTo>
                  <a:lnTo>
                    <a:pt x="318" y="638"/>
                  </a:lnTo>
                  <a:lnTo>
                    <a:pt x="318" y="638"/>
                  </a:lnTo>
                  <a:lnTo>
                    <a:pt x="320" y="632"/>
                  </a:lnTo>
                  <a:lnTo>
                    <a:pt x="328" y="628"/>
                  </a:lnTo>
                  <a:lnTo>
                    <a:pt x="328" y="628"/>
                  </a:lnTo>
                  <a:lnTo>
                    <a:pt x="350" y="620"/>
                  </a:lnTo>
                  <a:lnTo>
                    <a:pt x="372" y="610"/>
                  </a:lnTo>
                  <a:lnTo>
                    <a:pt x="372" y="610"/>
                  </a:lnTo>
                  <a:lnTo>
                    <a:pt x="380" y="608"/>
                  </a:lnTo>
                  <a:lnTo>
                    <a:pt x="386" y="610"/>
                  </a:lnTo>
                  <a:lnTo>
                    <a:pt x="414" y="628"/>
                  </a:lnTo>
                  <a:lnTo>
                    <a:pt x="414" y="628"/>
                  </a:lnTo>
                  <a:lnTo>
                    <a:pt x="416" y="630"/>
                  </a:lnTo>
                  <a:lnTo>
                    <a:pt x="416" y="630"/>
                  </a:lnTo>
                  <a:lnTo>
                    <a:pt x="420" y="632"/>
                  </a:lnTo>
                  <a:lnTo>
                    <a:pt x="424" y="632"/>
                  </a:lnTo>
                  <a:lnTo>
                    <a:pt x="424" y="632"/>
                  </a:lnTo>
                  <a:lnTo>
                    <a:pt x="428" y="630"/>
                  </a:lnTo>
                  <a:lnTo>
                    <a:pt x="434" y="628"/>
                  </a:lnTo>
                  <a:lnTo>
                    <a:pt x="464" y="596"/>
                  </a:lnTo>
                  <a:lnTo>
                    <a:pt x="464" y="596"/>
                  </a:lnTo>
                  <a:lnTo>
                    <a:pt x="466" y="592"/>
                  </a:lnTo>
                  <a:lnTo>
                    <a:pt x="468" y="588"/>
                  </a:lnTo>
                  <a:lnTo>
                    <a:pt x="468" y="584"/>
                  </a:lnTo>
                  <a:lnTo>
                    <a:pt x="466" y="580"/>
                  </a:lnTo>
                  <a:lnTo>
                    <a:pt x="466" y="580"/>
                  </a:lnTo>
                  <a:lnTo>
                    <a:pt x="466" y="578"/>
                  </a:lnTo>
                  <a:lnTo>
                    <a:pt x="446" y="550"/>
                  </a:lnTo>
                  <a:lnTo>
                    <a:pt x="446" y="550"/>
                  </a:lnTo>
                  <a:lnTo>
                    <a:pt x="444" y="542"/>
                  </a:lnTo>
                  <a:lnTo>
                    <a:pt x="446" y="536"/>
                  </a:lnTo>
                  <a:lnTo>
                    <a:pt x="446" y="536"/>
                  </a:lnTo>
                  <a:lnTo>
                    <a:pt x="456" y="514"/>
                  </a:lnTo>
                  <a:lnTo>
                    <a:pt x="464" y="490"/>
                  </a:lnTo>
                  <a:lnTo>
                    <a:pt x="464" y="490"/>
                  </a:lnTo>
                  <a:lnTo>
                    <a:pt x="468" y="484"/>
                  </a:lnTo>
                  <a:lnTo>
                    <a:pt x="476" y="480"/>
                  </a:lnTo>
                  <a:lnTo>
                    <a:pt x="508" y="474"/>
                  </a:lnTo>
                  <a:lnTo>
                    <a:pt x="508" y="474"/>
                  </a:lnTo>
                  <a:lnTo>
                    <a:pt x="512" y="474"/>
                  </a:lnTo>
                  <a:lnTo>
                    <a:pt x="512" y="474"/>
                  </a:lnTo>
                  <a:lnTo>
                    <a:pt x="514" y="472"/>
                  </a:lnTo>
                  <a:lnTo>
                    <a:pt x="518" y="468"/>
                  </a:lnTo>
                  <a:lnTo>
                    <a:pt x="520" y="464"/>
                  </a:lnTo>
                  <a:lnTo>
                    <a:pt x="520" y="460"/>
                  </a:lnTo>
                  <a:lnTo>
                    <a:pt x="520" y="416"/>
                  </a:lnTo>
                  <a:lnTo>
                    <a:pt x="520" y="416"/>
                  </a:lnTo>
                  <a:lnTo>
                    <a:pt x="520" y="412"/>
                  </a:lnTo>
                  <a:lnTo>
                    <a:pt x="518" y="406"/>
                  </a:lnTo>
                  <a:lnTo>
                    <a:pt x="514" y="404"/>
                  </a:lnTo>
                  <a:lnTo>
                    <a:pt x="512" y="402"/>
                  </a:lnTo>
                  <a:lnTo>
                    <a:pt x="512" y="402"/>
                  </a:lnTo>
                  <a:lnTo>
                    <a:pt x="508" y="402"/>
                  </a:lnTo>
                  <a:lnTo>
                    <a:pt x="476" y="396"/>
                  </a:lnTo>
                  <a:lnTo>
                    <a:pt x="476" y="396"/>
                  </a:lnTo>
                  <a:lnTo>
                    <a:pt x="468" y="392"/>
                  </a:lnTo>
                  <a:lnTo>
                    <a:pt x="464" y="386"/>
                  </a:lnTo>
                  <a:lnTo>
                    <a:pt x="464" y="386"/>
                  </a:lnTo>
                  <a:lnTo>
                    <a:pt x="456" y="362"/>
                  </a:lnTo>
                  <a:lnTo>
                    <a:pt x="446" y="340"/>
                  </a:lnTo>
                  <a:lnTo>
                    <a:pt x="446" y="340"/>
                  </a:lnTo>
                  <a:lnTo>
                    <a:pt x="444" y="334"/>
                  </a:lnTo>
                  <a:lnTo>
                    <a:pt x="446" y="326"/>
                  </a:lnTo>
                  <a:lnTo>
                    <a:pt x="466" y="298"/>
                  </a:lnTo>
                  <a:lnTo>
                    <a:pt x="466" y="298"/>
                  </a:lnTo>
                  <a:lnTo>
                    <a:pt x="466" y="296"/>
                  </a:lnTo>
                  <a:lnTo>
                    <a:pt x="466" y="296"/>
                  </a:lnTo>
                  <a:lnTo>
                    <a:pt x="468" y="292"/>
                  </a:lnTo>
                  <a:lnTo>
                    <a:pt x="468" y="288"/>
                  </a:lnTo>
                  <a:lnTo>
                    <a:pt x="466" y="284"/>
                  </a:lnTo>
                  <a:lnTo>
                    <a:pt x="464" y="280"/>
                  </a:lnTo>
                  <a:lnTo>
                    <a:pt x="434" y="248"/>
                  </a:lnTo>
                  <a:lnTo>
                    <a:pt x="434" y="248"/>
                  </a:lnTo>
                  <a:lnTo>
                    <a:pt x="428" y="246"/>
                  </a:lnTo>
                  <a:lnTo>
                    <a:pt x="424" y="244"/>
                  </a:lnTo>
                  <a:lnTo>
                    <a:pt x="424" y="244"/>
                  </a:lnTo>
                  <a:lnTo>
                    <a:pt x="420" y="244"/>
                  </a:lnTo>
                  <a:lnTo>
                    <a:pt x="416" y="246"/>
                  </a:lnTo>
                  <a:lnTo>
                    <a:pt x="416" y="246"/>
                  </a:lnTo>
                  <a:lnTo>
                    <a:pt x="414" y="248"/>
                  </a:lnTo>
                  <a:lnTo>
                    <a:pt x="386" y="266"/>
                  </a:lnTo>
                  <a:lnTo>
                    <a:pt x="386" y="266"/>
                  </a:lnTo>
                  <a:lnTo>
                    <a:pt x="380" y="268"/>
                  </a:lnTo>
                  <a:lnTo>
                    <a:pt x="372" y="266"/>
                  </a:lnTo>
                  <a:lnTo>
                    <a:pt x="372" y="266"/>
                  </a:lnTo>
                  <a:lnTo>
                    <a:pt x="350" y="256"/>
                  </a:lnTo>
                  <a:lnTo>
                    <a:pt x="328" y="248"/>
                  </a:lnTo>
                  <a:lnTo>
                    <a:pt x="328" y="248"/>
                  </a:lnTo>
                  <a:lnTo>
                    <a:pt x="320" y="244"/>
                  </a:lnTo>
                  <a:lnTo>
                    <a:pt x="318" y="236"/>
                  </a:lnTo>
                  <a:lnTo>
                    <a:pt x="310" y="204"/>
                  </a:lnTo>
                  <a:lnTo>
                    <a:pt x="310" y="204"/>
                  </a:lnTo>
                  <a:lnTo>
                    <a:pt x="310" y="200"/>
                  </a:lnTo>
                  <a:lnTo>
                    <a:pt x="310" y="200"/>
                  </a:lnTo>
                  <a:lnTo>
                    <a:pt x="308" y="198"/>
                  </a:lnTo>
                  <a:lnTo>
                    <a:pt x="306" y="196"/>
                  </a:lnTo>
                  <a:lnTo>
                    <a:pt x="300" y="192"/>
                  </a:lnTo>
                  <a:lnTo>
                    <a:pt x="296" y="192"/>
                  </a:lnTo>
                  <a:lnTo>
                    <a:pt x="254" y="192"/>
                  </a:lnTo>
                  <a:lnTo>
                    <a:pt x="254" y="192"/>
                  </a:lnTo>
                  <a:lnTo>
                    <a:pt x="248" y="192"/>
                  </a:lnTo>
                  <a:lnTo>
                    <a:pt x="244" y="196"/>
                  </a:lnTo>
                  <a:lnTo>
                    <a:pt x="240" y="198"/>
                  </a:lnTo>
                  <a:lnTo>
                    <a:pt x="238" y="200"/>
                  </a:lnTo>
                  <a:lnTo>
                    <a:pt x="238" y="200"/>
                  </a:lnTo>
                  <a:lnTo>
                    <a:pt x="238" y="204"/>
                  </a:lnTo>
                  <a:lnTo>
                    <a:pt x="232" y="236"/>
                  </a:lnTo>
                  <a:lnTo>
                    <a:pt x="232" y="236"/>
                  </a:lnTo>
                  <a:lnTo>
                    <a:pt x="228" y="244"/>
                  </a:lnTo>
                  <a:lnTo>
                    <a:pt x="222" y="248"/>
                  </a:lnTo>
                  <a:lnTo>
                    <a:pt x="222" y="248"/>
                  </a:lnTo>
                  <a:lnTo>
                    <a:pt x="198" y="256"/>
                  </a:lnTo>
                  <a:lnTo>
                    <a:pt x="176" y="266"/>
                  </a:lnTo>
                  <a:lnTo>
                    <a:pt x="176" y="266"/>
                  </a:lnTo>
                  <a:lnTo>
                    <a:pt x="170" y="268"/>
                  </a:lnTo>
                  <a:lnTo>
                    <a:pt x="162" y="266"/>
                  </a:lnTo>
                  <a:lnTo>
                    <a:pt x="134" y="248"/>
                  </a:lnTo>
                  <a:lnTo>
                    <a:pt x="134" y="248"/>
                  </a:lnTo>
                  <a:lnTo>
                    <a:pt x="132" y="246"/>
                  </a:lnTo>
                  <a:lnTo>
                    <a:pt x="132" y="246"/>
                  </a:lnTo>
                  <a:lnTo>
                    <a:pt x="128" y="244"/>
                  </a:lnTo>
                  <a:lnTo>
                    <a:pt x="124" y="244"/>
                  </a:lnTo>
                  <a:lnTo>
                    <a:pt x="120" y="246"/>
                  </a:lnTo>
                  <a:lnTo>
                    <a:pt x="116" y="248"/>
                  </a:lnTo>
                  <a:lnTo>
                    <a:pt x="86" y="278"/>
                  </a:lnTo>
                  <a:lnTo>
                    <a:pt x="86" y="278"/>
                  </a:lnTo>
                  <a:lnTo>
                    <a:pt x="82" y="284"/>
                  </a:lnTo>
                  <a:lnTo>
                    <a:pt x="80" y="288"/>
                  </a:lnTo>
                  <a:lnTo>
                    <a:pt x="80" y="292"/>
                  </a:lnTo>
                  <a:lnTo>
                    <a:pt x="82" y="296"/>
                  </a:lnTo>
                  <a:lnTo>
                    <a:pt x="82" y="296"/>
                  </a:lnTo>
                  <a:lnTo>
                    <a:pt x="84" y="298"/>
                  </a:lnTo>
                  <a:lnTo>
                    <a:pt x="102" y="326"/>
                  </a:lnTo>
                  <a:lnTo>
                    <a:pt x="102" y="326"/>
                  </a:lnTo>
                  <a:lnTo>
                    <a:pt x="104" y="334"/>
                  </a:lnTo>
                  <a:lnTo>
                    <a:pt x="102" y="340"/>
                  </a:lnTo>
                  <a:lnTo>
                    <a:pt x="102" y="340"/>
                  </a:lnTo>
                  <a:lnTo>
                    <a:pt x="92" y="362"/>
                  </a:lnTo>
                  <a:lnTo>
                    <a:pt x="84" y="386"/>
                  </a:lnTo>
                  <a:lnTo>
                    <a:pt x="84" y="386"/>
                  </a:lnTo>
                  <a:lnTo>
                    <a:pt x="80" y="392"/>
                  </a:lnTo>
                  <a:lnTo>
                    <a:pt x="74" y="396"/>
                  </a:lnTo>
                  <a:lnTo>
                    <a:pt x="40" y="402"/>
                  </a:lnTo>
                  <a:lnTo>
                    <a:pt x="40" y="402"/>
                  </a:lnTo>
                  <a:lnTo>
                    <a:pt x="38" y="402"/>
                  </a:lnTo>
                  <a:lnTo>
                    <a:pt x="38" y="402"/>
                  </a:lnTo>
                  <a:lnTo>
                    <a:pt x="34" y="404"/>
                  </a:lnTo>
                  <a:lnTo>
                    <a:pt x="32" y="406"/>
                  </a:lnTo>
                  <a:lnTo>
                    <a:pt x="30" y="412"/>
                  </a:lnTo>
                  <a:lnTo>
                    <a:pt x="28" y="416"/>
                  </a:lnTo>
                  <a:lnTo>
                    <a:pt x="28" y="460"/>
                  </a:lnTo>
                  <a:lnTo>
                    <a:pt x="28" y="460"/>
                  </a:lnTo>
                  <a:lnTo>
                    <a:pt x="30" y="464"/>
                  </a:lnTo>
                  <a:lnTo>
                    <a:pt x="32" y="468"/>
                  </a:lnTo>
                  <a:lnTo>
                    <a:pt x="34" y="472"/>
                  </a:lnTo>
                  <a:lnTo>
                    <a:pt x="38" y="474"/>
                  </a:lnTo>
                  <a:lnTo>
                    <a:pt x="38" y="474"/>
                  </a:lnTo>
                  <a:lnTo>
                    <a:pt x="40" y="474"/>
                  </a:lnTo>
                  <a:lnTo>
                    <a:pt x="74" y="480"/>
                  </a:lnTo>
                  <a:lnTo>
                    <a:pt x="74" y="480"/>
                  </a:lnTo>
                  <a:lnTo>
                    <a:pt x="80" y="484"/>
                  </a:lnTo>
                  <a:lnTo>
                    <a:pt x="84" y="490"/>
                  </a:lnTo>
                  <a:lnTo>
                    <a:pt x="84" y="490"/>
                  </a:lnTo>
                  <a:lnTo>
                    <a:pt x="92" y="514"/>
                  </a:lnTo>
                  <a:lnTo>
                    <a:pt x="102" y="536"/>
                  </a:lnTo>
                  <a:lnTo>
                    <a:pt x="102" y="536"/>
                  </a:lnTo>
                  <a:lnTo>
                    <a:pt x="104" y="540"/>
                  </a:lnTo>
                  <a:lnTo>
                    <a:pt x="104" y="546"/>
                  </a:lnTo>
                  <a:lnTo>
                    <a:pt x="102" y="550"/>
                  </a:lnTo>
                  <a:lnTo>
                    <a:pt x="98" y="554"/>
                  </a:lnTo>
                  <a:lnTo>
                    <a:pt x="98" y="554"/>
                  </a:lnTo>
                  <a:lnTo>
                    <a:pt x="92" y="556"/>
                  </a:lnTo>
                  <a:lnTo>
                    <a:pt x="86" y="556"/>
                  </a:lnTo>
                  <a:lnTo>
                    <a:pt x="82" y="554"/>
                  </a:lnTo>
                  <a:lnTo>
                    <a:pt x="78" y="550"/>
                  </a:lnTo>
                  <a:lnTo>
                    <a:pt x="78" y="550"/>
                  </a:lnTo>
                  <a:lnTo>
                    <a:pt x="68" y="528"/>
                  </a:lnTo>
                  <a:lnTo>
                    <a:pt x="60" y="506"/>
                  </a:lnTo>
                  <a:lnTo>
                    <a:pt x="36" y="502"/>
                  </a:lnTo>
                  <a:lnTo>
                    <a:pt x="36" y="502"/>
                  </a:lnTo>
                  <a:lnTo>
                    <a:pt x="28" y="500"/>
                  </a:lnTo>
                  <a:lnTo>
                    <a:pt x="22" y="496"/>
                  </a:lnTo>
                  <a:lnTo>
                    <a:pt x="16" y="492"/>
                  </a:lnTo>
                  <a:lnTo>
                    <a:pt x="10" y="488"/>
                  </a:lnTo>
                  <a:lnTo>
                    <a:pt x="6" y="480"/>
                  </a:lnTo>
                  <a:lnTo>
                    <a:pt x="2" y="474"/>
                  </a:lnTo>
                  <a:lnTo>
                    <a:pt x="0" y="466"/>
                  </a:lnTo>
                  <a:lnTo>
                    <a:pt x="0" y="460"/>
                  </a:lnTo>
                  <a:lnTo>
                    <a:pt x="0" y="416"/>
                  </a:lnTo>
                  <a:lnTo>
                    <a:pt x="0" y="416"/>
                  </a:lnTo>
                  <a:lnTo>
                    <a:pt x="0" y="410"/>
                  </a:lnTo>
                  <a:lnTo>
                    <a:pt x="2" y="402"/>
                  </a:lnTo>
                  <a:lnTo>
                    <a:pt x="6" y="394"/>
                  </a:lnTo>
                  <a:lnTo>
                    <a:pt x="10" y="388"/>
                  </a:lnTo>
                  <a:lnTo>
                    <a:pt x="16" y="384"/>
                  </a:lnTo>
                  <a:lnTo>
                    <a:pt x="22" y="378"/>
                  </a:lnTo>
                  <a:lnTo>
                    <a:pt x="28" y="376"/>
                  </a:lnTo>
                  <a:lnTo>
                    <a:pt x="36" y="374"/>
                  </a:lnTo>
                  <a:lnTo>
                    <a:pt x="60" y="370"/>
                  </a:lnTo>
                  <a:lnTo>
                    <a:pt x="60" y="370"/>
                  </a:lnTo>
                  <a:lnTo>
                    <a:pt x="66" y="352"/>
                  </a:lnTo>
                  <a:lnTo>
                    <a:pt x="74" y="334"/>
                  </a:lnTo>
                  <a:lnTo>
                    <a:pt x="60" y="314"/>
                  </a:lnTo>
                  <a:lnTo>
                    <a:pt x="60" y="314"/>
                  </a:lnTo>
                  <a:lnTo>
                    <a:pt x="56" y="308"/>
                  </a:lnTo>
                  <a:lnTo>
                    <a:pt x="54" y="300"/>
                  </a:lnTo>
                  <a:lnTo>
                    <a:pt x="52" y="294"/>
                  </a:lnTo>
                  <a:lnTo>
                    <a:pt x="52" y="286"/>
                  </a:lnTo>
                  <a:lnTo>
                    <a:pt x="54" y="278"/>
                  </a:lnTo>
                  <a:lnTo>
                    <a:pt x="56" y="272"/>
                  </a:lnTo>
                  <a:lnTo>
                    <a:pt x="60" y="264"/>
                  </a:lnTo>
                  <a:lnTo>
                    <a:pt x="66" y="260"/>
                  </a:lnTo>
                  <a:lnTo>
                    <a:pt x="96" y="228"/>
                  </a:lnTo>
                  <a:lnTo>
                    <a:pt x="96" y="228"/>
                  </a:lnTo>
                  <a:lnTo>
                    <a:pt x="102" y="224"/>
                  </a:lnTo>
                  <a:lnTo>
                    <a:pt x="108" y="220"/>
                  </a:lnTo>
                  <a:lnTo>
                    <a:pt x="114" y="218"/>
                  </a:lnTo>
                  <a:lnTo>
                    <a:pt x="122" y="216"/>
                  </a:lnTo>
                  <a:lnTo>
                    <a:pt x="130" y="216"/>
                  </a:lnTo>
                  <a:lnTo>
                    <a:pt x="138" y="218"/>
                  </a:lnTo>
                  <a:lnTo>
                    <a:pt x="144" y="220"/>
                  </a:lnTo>
                  <a:lnTo>
                    <a:pt x="150" y="224"/>
                  </a:lnTo>
                  <a:lnTo>
                    <a:pt x="170" y="238"/>
                  </a:lnTo>
                  <a:lnTo>
                    <a:pt x="170" y="238"/>
                  </a:lnTo>
                  <a:lnTo>
                    <a:pt x="188" y="230"/>
                  </a:lnTo>
                  <a:lnTo>
                    <a:pt x="206" y="222"/>
                  </a:lnTo>
                  <a:lnTo>
                    <a:pt x="210" y="200"/>
                  </a:lnTo>
                  <a:lnTo>
                    <a:pt x="210" y="200"/>
                  </a:lnTo>
                  <a:lnTo>
                    <a:pt x="212" y="192"/>
                  </a:lnTo>
                  <a:lnTo>
                    <a:pt x="216" y="186"/>
                  </a:lnTo>
                  <a:lnTo>
                    <a:pt x="220" y="180"/>
                  </a:lnTo>
                  <a:lnTo>
                    <a:pt x="226" y="174"/>
                  </a:lnTo>
                  <a:lnTo>
                    <a:pt x="232" y="170"/>
                  </a:lnTo>
                  <a:lnTo>
                    <a:pt x="238" y="166"/>
                  </a:lnTo>
                  <a:lnTo>
                    <a:pt x="246" y="164"/>
                  </a:lnTo>
                  <a:lnTo>
                    <a:pt x="254" y="164"/>
                  </a:lnTo>
                  <a:lnTo>
                    <a:pt x="296" y="164"/>
                  </a:lnTo>
                  <a:lnTo>
                    <a:pt x="296" y="164"/>
                  </a:lnTo>
                  <a:lnTo>
                    <a:pt x="304" y="164"/>
                  </a:lnTo>
                  <a:lnTo>
                    <a:pt x="310" y="166"/>
                  </a:lnTo>
                  <a:lnTo>
                    <a:pt x="318" y="170"/>
                  </a:lnTo>
                  <a:lnTo>
                    <a:pt x="324" y="174"/>
                  </a:lnTo>
                  <a:lnTo>
                    <a:pt x="330" y="180"/>
                  </a:lnTo>
                  <a:lnTo>
                    <a:pt x="334" y="186"/>
                  </a:lnTo>
                  <a:lnTo>
                    <a:pt x="336" y="192"/>
                  </a:lnTo>
                  <a:lnTo>
                    <a:pt x="338" y="200"/>
                  </a:lnTo>
                  <a:lnTo>
                    <a:pt x="342" y="222"/>
                  </a:lnTo>
                  <a:lnTo>
                    <a:pt x="342" y="222"/>
                  </a:lnTo>
                  <a:lnTo>
                    <a:pt x="360" y="230"/>
                  </a:lnTo>
                  <a:lnTo>
                    <a:pt x="378" y="238"/>
                  </a:lnTo>
                  <a:lnTo>
                    <a:pt x="398" y="224"/>
                  </a:lnTo>
                  <a:lnTo>
                    <a:pt x="398" y="224"/>
                  </a:lnTo>
                  <a:lnTo>
                    <a:pt x="404" y="220"/>
                  </a:lnTo>
                  <a:lnTo>
                    <a:pt x="412" y="218"/>
                  </a:lnTo>
                  <a:lnTo>
                    <a:pt x="418" y="216"/>
                  </a:lnTo>
                  <a:lnTo>
                    <a:pt x="426" y="216"/>
                  </a:lnTo>
                  <a:lnTo>
                    <a:pt x="426" y="216"/>
                  </a:lnTo>
                  <a:lnTo>
                    <a:pt x="442" y="220"/>
                  </a:lnTo>
                  <a:lnTo>
                    <a:pt x="448" y="224"/>
                  </a:lnTo>
                  <a:lnTo>
                    <a:pt x="454" y="230"/>
                  </a:lnTo>
                  <a:lnTo>
                    <a:pt x="484" y="260"/>
                  </a:lnTo>
                  <a:lnTo>
                    <a:pt x="484" y="260"/>
                  </a:lnTo>
                  <a:lnTo>
                    <a:pt x="488" y="264"/>
                  </a:lnTo>
                  <a:lnTo>
                    <a:pt x="492" y="272"/>
                  </a:lnTo>
                  <a:lnTo>
                    <a:pt x="494" y="278"/>
                  </a:lnTo>
                  <a:lnTo>
                    <a:pt x="496" y="286"/>
                  </a:lnTo>
                  <a:lnTo>
                    <a:pt x="496" y="294"/>
                  </a:lnTo>
                  <a:lnTo>
                    <a:pt x="494" y="300"/>
                  </a:lnTo>
                  <a:lnTo>
                    <a:pt x="492" y="308"/>
                  </a:lnTo>
                  <a:lnTo>
                    <a:pt x="488" y="314"/>
                  </a:lnTo>
                  <a:lnTo>
                    <a:pt x="474" y="334"/>
                  </a:lnTo>
                  <a:lnTo>
                    <a:pt x="474" y="334"/>
                  </a:lnTo>
                  <a:lnTo>
                    <a:pt x="482" y="352"/>
                  </a:lnTo>
                  <a:lnTo>
                    <a:pt x="490" y="370"/>
                  </a:lnTo>
                  <a:lnTo>
                    <a:pt x="512" y="374"/>
                  </a:lnTo>
                  <a:lnTo>
                    <a:pt x="512" y="374"/>
                  </a:lnTo>
                  <a:lnTo>
                    <a:pt x="520" y="376"/>
                  </a:lnTo>
                  <a:lnTo>
                    <a:pt x="528" y="378"/>
                  </a:lnTo>
                  <a:lnTo>
                    <a:pt x="534" y="384"/>
                  </a:lnTo>
                  <a:lnTo>
                    <a:pt x="538" y="388"/>
                  </a:lnTo>
                  <a:lnTo>
                    <a:pt x="542" y="396"/>
                  </a:lnTo>
                  <a:lnTo>
                    <a:pt x="546" y="402"/>
                  </a:lnTo>
                  <a:lnTo>
                    <a:pt x="548" y="410"/>
                  </a:lnTo>
                  <a:lnTo>
                    <a:pt x="548" y="416"/>
                  </a:lnTo>
                  <a:lnTo>
                    <a:pt x="548" y="460"/>
                  </a:lnTo>
                  <a:lnTo>
                    <a:pt x="548" y="460"/>
                  </a:lnTo>
                  <a:lnTo>
                    <a:pt x="548" y="466"/>
                  </a:lnTo>
                  <a:lnTo>
                    <a:pt x="546" y="474"/>
                  </a:lnTo>
                  <a:lnTo>
                    <a:pt x="542" y="480"/>
                  </a:lnTo>
                  <a:lnTo>
                    <a:pt x="538" y="488"/>
                  </a:lnTo>
                  <a:lnTo>
                    <a:pt x="534" y="492"/>
                  </a:lnTo>
                  <a:lnTo>
                    <a:pt x="528" y="498"/>
                  </a:lnTo>
                  <a:lnTo>
                    <a:pt x="520" y="500"/>
                  </a:lnTo>
                  <a:lnTo>
                    <a:pt x="512" y="502"/>
                  </a:lnTo>
                  <a:lnTo>
                    <a:pt x="490" y="506"/>
                  </a:lnTo>
                  <a:lnTo>
                    <a:pt x="490" y="506"/>
                  </a:lnTo>
                  <a:lnTo>
                    <a:pt x="482" y="524"/>
                  </a:lnTo>
                  <a:lnTo>
                    <a:pt x="474" y="542"/>
                  </a:lnTo>
                  <a:lnTo>
                    <a:pt x="488" y="562"/>
                  </a:lnTo>
                  <a:lnTo>
                    <a:pt x="488" y="562"/>
                  </a:lnTo>
                  <a:lnTo>
                    <a:pt x="492" y="568"/>
                  </a:lnTo>
                  <a:lnTo>
                    <a:pt x="494" y="574"/>
                  </a:lnTo>
                  <a:lnTo>
                    <a:pt x="496" y="582"/>
                  </a:lnTo>
                  <a:lnTo>
                    <a:pt x="496" y="590"/>
                  </a:lnTo>
                  <a:lnTo>
                    <a:pt x="494" y="598"/>
                  </a:lnTo>
                  <a:lnTo>
                    <a:pt x="492" y="604"/>
                  </a:lnTo>
                  <a:lnTo>
                    <a:pt x="488" y="610"/>
                  </a:lnTo>
                  <a:lnTo>
                    <a:pt x="484" y="616"/>
                  </a:lnTo>
                  <a:lnTo>
                    <a:pt x="452" y="646"/>
                  </a:lnTo>
                  <a:lnTo>
                    <a:pt x="452" y="646"/>
                  </a:lnTo>
                  <a:lnTo>
                    <a:pt x="448" y="652"/>
                  </a:lnTo>
                  <a:lnTo>
                    <a:pt x="442" y="656"/>
                  </a:lnTo>
                  <a:lnTo>
                    <a:pt x="434" y="658"/>
                  </a:lnTo>
                  <a:lnTo>
                    <a:pt x="426" y="660"/>
                  </a:lnTo>
                  <a:lnTo>
                    <a:pt x="426" y="660"/>
                  </a:lnTo>
                  <a:lnTo>
                    <a:pt x="418" y="660"/>
                  </a:lnTo>
                  <a:lnTo>
                    <a:pt x="412" y="658"/>
                  </a:lnTo>
                  <a:lnTo>
                    <a:pt x="404" y="656"/>
                  </a:lnTo>
                  <a:lnTo>
                    <a:pt x="398" y="652"/>
                  </a:lnTo>
                  <a:lnTo>
                    <a:pt x="378" y="638"/>
                  </a:lnTo>
                  <a:lnTo>
                    <a:pt x="378" y="638"/>
                  </a:lnTo>
                  <a:lnTo>
                    <a:pt x="360" y="646"/>
                  </a:lnTo>
                  <a:lnTo>
                    <a:pt x="342" y="652"/>
                  </a:lnTo>
                  <a:lnTo>
                    <a:pt x="338" y="676"/>
                  </a:lnTo>
                  <a:lnTo>
                    <a:pt x="338" y="676"/>
                  </a:lnTo>
                  <a:lnTo>
                    <a:pt x="336" y="684"/>
                  </a:lnTo>
                  <a:lnTo>
                    <a:pt x="334" y="690"/>
                  </a:lnTo>
                  <a:lnTo>
                    <a:pt x="330" y="696"/>
                  </a:lnTo>
                  <a:lnTo>
                    <a:pt x="324" y="702"/>
                  </a:lnTo>
                  <a:lnTo>
                    <a:pt x="318" y="706"/>
                  </a:lnTo>
                  <a:lnTo>
                    <a:pt x="310" y="710"/>
                  </a:lnTo>
                  <a:lnTo>
                    <a:pt x="302" y="712"/>
                  </a:lnTo>
                  <a:lnTo>
                    <a:pt x="296" y="712"/>
                  </a:lnTo>
                  <a:lnTo>
                    <a:pt x="252" y="712"/>
                  </a:lnTo>
                  <a:lnTo>
                    <a:pt x="252" y="712"/>
                  </a:lnTo>
                  <a:lnTo>
                    <a:pt x="246" y="712"/>
                  </a:lnTo>
                  <a:lnTo>
                    <a:pt x="238" y="710"/>
                  </a:lnTo>
                  <a:lnTo>
                    <a:pt x="232" y="706"/>
                  </a:lnTo>
                  <a:lnTo>
                    <a:pt x="226" y="702"/>
                  </a:lnTo>
                  <a:lnTo>
                    <a:pt x="220" y="696"/>
                  </a:lnTo>
                  <a:lnTo>
                    <a:pt x="216" y="690"/>
                  </a:lnTo>
                  <a:lnTo>
                    <a:pt x="212" y="684"/>
                  </a:lnTo>
                  <a:lnTo>
                    <a:pt x="210" y="676"/>
                  </a:lnTo>
                  <a:lnTo>
                    <a:pt x="206" y="652"/>
                  </a:lnTo>
                  <a:lnTo>
                    <a:pt x="206" y="652"/>
                  </a:lnTo>
                  <a:lnTo>
                    <a:pt x="176" y="640"/>
                  </a:lnTo>
                  <a:lnTo>
                    <a:pt x="118" y="744"/>
                  </a:lnTo>
                  <a:lnTo>
                    <a:pt x="112" y="752"/>
                  </a:lnTo>
                  <a:lnTo>
                    <a:pt x="112" y="752"/>
                  </a:lnTo>
                  <a:lnTo>
                    <a:pt x="132" y="762"/>
                  </a:lnTo>
                  <a:lnTo>
                    <a:pt x="150" y="770"/>
                  </a:lnTo>
                  <a:lnTo>
                    <a:pt x="170" y="776"/>
                  </a:lnTo>
                  <a:lnTo>
                    <a:pt x="190" y="782"/>
                  </a:lnTo>
                  <a:lnTo>
                    <a:pt x="212" y="786"/>
                  </a:lnTo>
                  <a:lnTo>
                    <a:pt x="232" y="788"/>
                  </a:lnTo>
                  <a:lnTo>
                    <a:pt x="254" y="790"/>
                  </a:lnTo>
                  <a:lnTo>
                    <a:pt x="274" y="792"/>
                  </a:lnTo>
                  <a:lnTo>
                    <a:pt x="274" y="792"/>
                  </a:lnTo>
                  <a:lnTo>
                    <a:pt x="310" y="790"/>
                  </a:lnTo>
                  <a:lnTo>
                    <a:pt x="346" y="784"/>
                  </a:lnTo>
                  <a:lnTo>
                    <a:pt x="380" y="776"/>
                  </a:lnTo>
                  <a:lnTo>
                    <a:pt x="412" y="764"/>
                  </a:lnTo>
                  <a:lnTo>
                    <a:pt x="442" y="748"/>
                  </a:lnTo>
                  <a:lnTo>
                    <a:pt x="472" y="730"/>
                  </a:lnTo>
                  <a:lnTo>
                    <a:pt x="500" y="710"/>
                  </a:lnTo>
                  <a:lnTo>
                    <a:pt x="524" y="688"/>
                  </a:lnTo>
                  <a:lnTo>
                    <a:pt x="546" y="662"/>
                  </a:lnTo>
                  <a:lnTo>
                    <a:pt x="568" y="636"/>
                  </a:lnTo>
                  <a:lnTo>
                    <a:pt x="586" y="606"/>
                  </a:lnTo>
                  <a:lnTo>
                    <a:pt x="600" y="576"/>
                  </a:lnTo>
                  <a:lnTo>
                    <a:pt x="612" y="542"/>
                  </a:lnTo>
                  <a:lnTo>
                    <a:pt x="620" y="510"/>
                  </a:lnTo>
                  <a:lnTo>
                    <a:pt x="626" y="474"/>
                  </a:lnTo>
                  <a:lnTo>
                    <a:pt x="628" y="438"/>
                  </a:lnTo>
                  <a:lnTo>
                    <a:pt x="628" y="438"/>
                  </a:lnTo>
                  <a:lnTo>
                    <a:pt x="626" y="402"/>
                  </a:lnTo>
                  <a:lnTo>
                    <a:pt x="620" y="366"/>
                  </a:lnTo>
                  <a:lnTo>
                    <a:pt x="612" y="332"/>
                  </a:lnTo>
                  <a:lnTo>
                    <a:pt x="600" y="300"/>
                  </a:lnTo>
                  <a:lnTo>
                    <a:pt x="586" y="270"/>
                  </a:lnTo>
                  <a:lnTo>
                    <a:pt x="568" y="240"/>
                  </a:lnTo>
                  <a:lnTo>
                    <a:pt x="546" y="214"/>
                  </a:lnTo>
                  <a:lnTo>
                    <a:pt x="524" y="188"/>
                  </a:lnTo>
                  <a:lnTo>
                    <a:pt x="500" y="166"/>
                  </a:lnTo>
                  <a:lnTo>
                    <a:pt x="472" y="144"/>
                  </a:lnTo>
                  <a:lnTo>
                    <a:pt x="442" y="128"/>
                  </a:lnTo>
                  <a:lnTo>
                    <a:pt x="412" y="112"/>
                  </a:lnTo>
                  <a:lnTo>
                    <a:pt x="380" y="100"/>
                  </a:lnTo>
                  <a:lnTo>
                    <a:pt x="346" y="92"/>
                  </a:lnTo>
                  <a:lnTo>
                    <a:pt x="310" y="86"/>
                  </a:lnTo>
                  <a:lnTo>
                    <a:pt x="274" y="84"/>
                  </a:lnTo>
                  <a:lnTo>
                    <a:pt x="274" y="84"/>
                  </a:lnTo>
                  <a:lnTo>
                    <a:pt x="246" y="86"/>
                  </a:lnTo>
                  <a:lnTo>
                    <a:pt x="218" y="88"/>
                  </a:lnTo>
                  <a:lnTo>
                    <a:pt x="190" y="94"/>
                  </a:lnTo>
                  <a:lnTo>
                    <a:pt x="162" y="102"/>
                  </a:lnTo>
                  <a:lnTo>
                    <a:pt x="174" y="130"/>
                  </a:lnTo>
                  <a:lnTo>
                    <a:pt x="186" y="164"/>
                  </a:lnTo>
                  <a:lnTo>
                    <a:pt x="186" y="164"/>
                  </a:lnTo>
                  <a:lnTo>
                    <a:pt x="186" y="170"/>
                  </a:lnTo>
                  <a:lnTo>
                    <a:pt x="184" y="178"/>
                  </a:lnTo>
                  <a:lnTo>
                    <a:pt x="184" y="178"/>
                  </a:lnTo>
                  <a:lnTo>
                    <a:pt x="176" y="182"/>
                  </a:lnTo>
                  <a:lnTo>
                    <a:pt x="170" y="182"/>
                  </a:lnTo>
                  <a:lnTo>
                    <a:pt x="40" y="144"/>
                  </a:lnTo>
                  <a:lnTo>
                    <a:pt x="40" y="144"/>
                  </a:lnTo>
                  <a:lnTo>
                    <a:pt x="34" y="142"/>
                  </a:lnTo>
                  <a:lnTo>
                    <a:pt x="30" y="136"/>
                  </a:lnTo>
                  <a:lnTo>
                    <a:pt x="30" y="136"/>
                  </a:lnTo>
                  <a:lnTo>
                    <a:pt x="28" y="130"/>
                  </a:lnTo>
                  <a:lnTo>
                    <a:pt x="32" y="124"/>
                  </a:lnTo>
                  <a:lnTo>
                    <a:pt x="104" y="8"/>
                  </a:lnTo>
                  <a:lnTo>
                    <a:pt x="104" y="8"/>
                  </a:lnTo>
                  <a:lnTo>
                    <a:pt x="108" y="4"/>
                  </a:lnTo>
                  <a:lnTo>
                    <a:pt x="112" y="0"/>
                  </a:lnTo>
                  <a:lnTo>
                    <a:pt x="118" y="0"/>
                  </a:lnTo>
                  <a:lnTo>
                    <a:pt x="124" y="2"/>
                  </a:lnTo>
                  <a:lnTo>
                    <a:pt x="124" y="2"/>
                  </a:lnTo>
                  <a:lnTo>
                    <a:pt x="128" y="6"/>
                  </a:lnTo>
                  <a:lnTo>
                    <a:pt x="130" y="12"/>
                  </a:lnTo>
                  <a:lnTo>
                    <a:pt x="130" y="16"/>
                  </a:lnTo>
                  <a:lnTo>
                    <a:pt x="128" y="22"/>
                  </a:lnTo>
                  <a:lnTo>
                    <a:pt x="64" y="122"/>
                  </a:lnTo>
                  <a:lnTo>
                    <a:pt x="150" y="148"/>
                  </a:lnTo>
                  <a:lnTo>
                    <a:pt x="148" y="140"/>
                  </a:lnTo>
                  <a:lnTo>
                    <a:pt x="130" y="100"/>
                  </a:lnTo>
                  <a:lnTo>
                    <a:pt x="130" y="100"/>
                  </a:lnTo>
                  <a:lnTo>
                    <a:pt x="130" y="94"/>
                  </a:lnTo>
                  <a:lnTo>
                    <a:pt x="130" y="88"/>
                  </a:lnTo>
                  <a:lnTo>
                    <a:pt x="130" y="88"/>
                  </a:lnTo>
                  <a:lnTo>
                    <a:pt x="134" y="84"/>
                  </a:lnTo>
                  <a:lnTo>
                    <a:pt x="138" y="82"/>
                  </a:lnTo>
                  <a:lnTo>
                    <a:pt x="138" y="82"/>
                  </a:lnTo>
                  <a:lnTo>
                    <a:pt x="172" y="70"/>
                  </a:lnTo>
                  <a:lnTo>
                    <a:pt x="206" y="62"/>
                  </a:lnTo>
                  <a:lnTo>
                    <a:pt x="240" y="58"/>
                  </a:lnTo>
                  <a:lnTo>
                    <a:pt x="274" y="56"/>
                  </a:lnTo>
                  <a:lnTo>
                    <a:pt x="274" y="56"/>
                  </a:lnTo>
                  <a:lnTo>
                    <a:pt x="314" y="58"/>
                  </a:lnTo>
                  <a:lnTo>
                    <a:pt x="352" y="64"/>
                  </a:lnTo>
                  <a:lnTo>
                    <a:pt x="388" y="74"/>
                  </a:lnTo>
                  <a:lnTo>
                    <a:pt x="422" y="86"/>
                  </a:lnTo>
                  <a:lnTo>
                    <a:pt x="456" y="102"/>
                  </a:lnTo>
                  <a:lnTo>
                    <a:pt x="488" y="122"/>
                  </a:lnTo>
                  <a:lnTo>
                    <a:pt x="516" y="144"/>
                  </a:lnTo>
                  <a:lnTo>
                    <a:pt x="544" y="168"/>
                  </a:lnTo>
                  <a:lnTo>
                    <a:pt x="568" y="196"/>
                  </a:lnTo>
                  <a:lnTo>
                    <a:pt x="590" y="224"/>
                  </a:lnTo>
                  <a:lnTo>
                    <a:pt x="610" y="256"/>
                  </a:lnTo>
                  <a:lnTo>
                    <a:pt x="626" y="290"/>
                  </a:lnTo>
                  <a:lnTo>
                    <a:pt x="638" y="324"/>
                  </a:lnTo>
                  <a:lnTo>
                    <a:pt x="648" y="362"/>
                  </a:lnTo>
                  <a:lnTo>
                    <a:pt x="654" y="398"/>
                  </a:lnTo>
                  <a:lnTo>
                    <a:pt x="656" y="438"/>
                  </a:lnTo>
                  <a:lnTo>
                    <a:pt x="656" y="438"/>
                  </a:lnTo>
                  <a:lnTo>
                    <a:pt x="654" y="476"/>
                  </a:lnTo>
                  <a:lnTo>
                    <a:pt x="648" y="514"/>
                  </a:lnTo>
                  <a:lnTo>
                    <a:pt x="638" y="552"/>
                  </a:lnTo>
                  <a:lnTo>
                    <a:pt x="626" y="586"/>
                  </a:lnTo>
                  <a:lnTo>
                    <a:pt x="610" y="620"/>
                  </a:lnTo>
                  <a:lnTo>
                    <a:pt x="590" y="652"/>
                  </a:lnTo>
                  <a:lnTo>
                    <a:pt x="568" y="680"/>
                  </a:lnTo>
                  <a:lnTo>
                    <a:pt x="544" y="708"/>
                  </a:lnTo>
                  <a:lnTo>
                    <a:pt x="516" y="732"/>
                  </a:lnTo>
                  <a:lnTo>
                    <a:pt x="488" y="754"/>
                  </a:lnTo>
                  <a:lnTo>
                    <a:pt x="456" y="774"/>
                  </a:lnTo>
                  <a:lnTo>
                    <a:pt x="422" y="790"/>
                  </a:lnTo>
                  <a:lnTo>
                    <a:pt x="388" y="802"/>
                  </a:lnTo>
                  <a:lnTo>
                    <a:pt x="352" y="812"/>
                  </a:lnTo>
                  <a:lnTo>
                    <a:pt x="314" y="818"/>
                  </a:lnTo>
                  <a:lnTo>
                    <a:pt x="274" y="820"/>
                  </a:lnTo>
                  <a:lnTo>
                    <a:pt x="274" y="820"/>
                  </a:lnTo>
                  <a:close/>
                </a:path>
              </a:pathLst>
            </a:custGeom>
            <a:solidFill>
              <a:srgbClr val="0078D7"/>
            </a:solidFill>
            <a:ln>
              <a:noFill/>
            </a:ln>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FFFFFF"/>
                </a:solidFill>
                <a:latin typeface="Segoe UI"/>
              </a:endParaRPr>
            </a:p>
          </p:txBody>
        </p:sp>
      </p:grpSp>
      <p:sp>
        <p:nvSpPr>
          <p:cNvPr id="372" name="TextBox 371"/>
          <p:cNvSpPr txBox="1"/>
          <p:nvPr/>
        </p:nvSpPr>
        <p:spPr>
          <a:xfrm>
            <a:off x="9678625" y="3438626"/>
            <a:ext cx="1068630" cy="452547"/>
          </a:xfrm>
          <a:prstGeom prst="rect">
            <a:avLst/>
          </a:prstGeom>
          <a:noFill/>
        </p:spPr>
        <p:txBody>
          <a:bodyPr wrap="square" lIns="179259" tIns="143407" rIns="179259" bIns="143407" rtlCol="0">
            <a:spAutoFit/>
          </a:bodyPr>
          <a:lstStyle/>
          <a:p>
            <a:pPr defTabSz="914192">
              <a:lnSpc>
                <a:spcPct val="90000"/>
              </a:lnSpc>
              <a:spcBef>
                <a:spcPct val="0"/>
              </a:spcBef>
              <a:spcAft>
                <a:spcPts val="588"/>
              </a:spcAft>
              <a:defRPr/>
            </a:pPr>
            <a:r>
              <a:rPr lang="en-US" sz="1176" kern="0" spc="-29">
                <a:solidFill>
                  <a:srgbClr val="002050"/>
                </a:solidFill>
                <a:latin typeface="Segoe UI Semilight" panose="020B0402040204020203" pitchFamily="34" charset="0"/>
                <a:cs typeface="Segoe UI Semilight" panose="020B0402040204020203" pitchFamily="34" charset="0"/>
              </a:rPr>
              <a:t>Apps</a:t>
            </a:r>
          </a:p>
        </p:txBody>
      </p:sp>
      <p:grpSp>
        <p:nvGrpSpPr>
          <p:cNvPr id="14" name="Group 13"/>
          <p:cNvGrpSpPr/>
          <p:nvPr/>
        </p:nvGrpSpPr>
        <p:grpSpPr>
          <a:xfrm>
            <a:off x="9778256" y="3127989"/>
            <a:ext cx="453306" cy="350638"/>
            <a:chOff x="9974330" y="3190215"/>
            <a:chExt cx="462396" cy="357669"/>
          </a:xfrm>
        </p:grpSpPr>
        <p:sp>
          <p:nvSpPr>
            <p:cNvPr id="383" name="Freeform 382"/>
            <p:cNvSpPr>
              <a:spLocks/>
            </p:cNvSpPr>
            <p:nvPr/>
          </p:nvSpPr>
          <p:spPr bwMode="auto">
            <a:xfrm>
              <a:off x="10093785" y="3283936"/>
              <a:ext cx="223485" cy="224254"/>
            </a:xfrm>
            <a:custGeom>
              <a:avLst/>
              <a:gdLst>
                <a:gd name="connsiteX0" fmla="*/ 193673 w 319670"/>
                <a:gd name="connsiteY0" fmla="*/ 280605 h 320770"/>
                <a:gd name="connsiteX1" fmla="*/ 165888 w 319670"/>
                <a:gd name="connsiteY1" fmla="*/ 281661 h 320770"/>
                <a:gd name="connsiteX2" fmla="*/ 167460 w 319670"/>
                <a:gd name="connsiteY2" fmla="*/ 307015 h 320770"/>
                <a:gd name="connsiteX3" fmla="*/ 181091 w 319670"/>
                <a:gd name="connsiteY3" fmla="*/ 305430 h 320770"/>
                <a:gd name="connsiteX4" fmla="*/ 193673 w 319670"/>
                <a:gd name="connsiteY4" fmla="*/ 280605 h 320770"/>
                <a:gd name="connsiteX5" fmla="*/ 127923 w 319670"/>
                <a:gd name="connsiteY5" fmla="*/ 280054 h 320770"/>
                <a:gd name="connsiteX6" fmla="*/ 141657 w 319670"/>
                <a:gd name="connsiteY6" fmla="*/ 305957 h 320770"/>
                <a:gd name="connsiteX7" fmla="*/ 154333 w 319670"/>
                <a:gd name="connsiteY7" fmla="*/ 307015 h 320770"/>
                <a:gd name="connsiteX8" fmla="*/ 152749 w 319670"/>
                <a:gd name="connsiteY8" fmla="*/ 281640 h 320770"/>
                <a:gd name="connsiteX9" fmla="*/ 127923 w 319670"/>
                <a:gd name="connsiteY9" fmla="*/ 280054 h 320770"/>
                <a:gd name="connsiteX10" fmla="*/ 226960 w 319670"/>
                <a:gd name="connsiteY10" fmla="*/ 275378 h 320770"/>
                <a:gd name="connsiteX11" fmla="*/ 209629 w 319670"/>
                <a:gd name="connsiteY11" fmla="*/ 278547 h 320770"/>
                <a:gd name="connsiteX12" fmla="*/ 198075 w 319670"/>
                <a:gd name="connsiteY12" fmla="*/ 301788 h 320770"/>
                <a:gd name="connsiteX13" fmla="*/ 204377 w 319670"/>
                <a:gd name="connsiteY13" fmla="*/ 300203 h 320770"/>
                <a:gd name="connsiteX14" fmla="*/ 226960 w 319670"/>
                <a:gd name="connsiteY14" fmla="*/ 275378 h 320770"/>
                <a:gd name="connsiteX15" fmla="*/ 94911 w 319670"/>
                <a:gd name="connsiteY15" fmla="*/ 274277 h 320770"/>
                <a:gd name="connsiteX16" fmla="*/ 120163 w 319670"/>
                <a:gd name="connsiteY16" fmla="*/ 301828 h 320770"/>
                <a:gd name="connsiteX17" fmla="*/ 124897 w 319670"/>
                <a:gd name="connsiteY17" fmla="*/ 302888 h 320770"/>
                <a:gd name="connsiteX18" fmla="*/ 112797 w 319670"/>
                <a:gd name="connsiteY18" fmla="*/ 277456 h 320770"/>
                <a:gd name="connsiteX19" fmla="*/ 94911 w 319670"/>
                <a:gd name="connsiteY19" fmla="*/ 274277 h 320770"/>
                <a:gd name="connsiteX20" fmla="*/ 261623 w 319670"/>
                <a:gd name="connsiteY20" fmla="*/ 266024 h 320770"/>
                <a:gd name="connsiteX21" fmla="*/ 247511 w 319670"/>
                <a:gd name="connsiteY21" fmla="*/ 270781 h 320770"/>
                <a:gd name="connsiteX22" fmla="*/ 235489 w 319670"/>
                <a:gd name="connsiteY22" fmla="*/ 286107 h 320770"/>
                <a:gd name="connsiteX23" fmla="*/ 261623 w 319670"/>
                <a:gd name="connsiteY23" fmla="*/ 266024 h 320770"/>
                <a:gd name="connsiteX24" fmla="*/ 53646 w 319670"/>
                <a:gd name="connsiteY24" fmla="*/ 261072 h 320770"/>
                <a:gd name="connsiteX25" fmla="*/ 90509 w 319670"/>
                <a:gd name="connsiteY25" fmla="*/ 289683 h 320770"/>
                <a:gd name="connsiteX26" fmla="*/ 74184 w 319670"/>
                <a:gd name="connsiteY26" fmla="*/ 268490 h 320770"/>
                <a:gd name="connsiteX27" fmla="*/ 53646 w 319670"/>
                <a:gd name="connsiteY27" fmla="*/ 261072 h 320770"/>
                <a:gd name="connsiteX28" fmla="*/ 213205 w 319670"/>
                <a:gd name="connsiteY28" fmla="*/ 224209 h 320770"/>
                <a:gd name="connsiteX29" fmla="*/ 163687 w 319670"/>
                <a:gd name="connsiteY29" fmla="*/ 228957 h 320770"/>
                <a:gd name="connsiteX30" fmla="*/ 165267 w 319670"/>
                <a:gd name="connsiteY30" fmla="*/ 269051 h 320770"/>
                <a:gd name="connsiteX31" fmla="*/ 200035 w 319670"/>
                <a:gd name="connsiteY31" fmla="*/ 266413 h 320770"/>
                <a:gd name="connsiteX32" fmla="*/ 213205 w 319670"/>
                <a:gd name="connsiteY32" fmla="*/ 224209 h 320770"/>
                <a:gd name="connsiteX33" fmla="*/ 108941 w 319670"/>
                <a:gd name="connsiteY33" fmla="*/ 224209 h 320770"/>
                <a:gd name="connsiteX34" fmla="*/ 122109 w 319670"/>
                <a:gd name="connsiteY34" fmla="*/ 265864 h 320770"/>
                <a:gd name="connsiteX35" fmla="*/ 152132 w 319670"/>
                <a:gd name="connsiteY35" fmla="*/ 268500 h 320770"/>
                <a:gd name="connsiteX36" fmla="*/ 150552 w 319670"/>
                <a:gd name="connsiteY36" fmla="*/ 228954 h 320770"/>
                <a:gd name="connsiteX37" fmla="*/ 108941 w 319670"/>
                <a:gd name="connsiteY37" fmla="*/ 224209 h 320770"/>
                <a:gd name="connsiteX38" fmla="*/ 58322 w 319670"/>
                <a:gd name="connsiteY38" fmla="*/ 209903 h 320770"/>
                <a:gd name="connsiteX39" fmla="*/ 82669 w 319670"/>
                <a:gd name="connsiteY39" fmla="*/ 257461 h 320770"/>
                <a:gd name="connsiteX40" fmla="*/ 107016 w 319670"/>
                <a:gd name="connsiteY40" fmla="*/ 263273 h 320770"/>
                <a:gd name="connsiteX41" fmla="*/ 94842 w 319670"/>
                <a:gd name="connsiteY41" fmla="*/ 221000 h 320770"/>
                <a:gd name="connsiteX42" fmla="*/ 58322 w 319670"/>
                <a:gd name="connsiteY42" fmla="*/ 209903 h 320770"/>
                <a:gd name="connsiteX43" fmla="*/ 264925 w 319670"/>
                <a:gd name="connsiteY43" fmla="*/ 209078 h 320770"/>
                <a:gd name="connsiteX44" fmla="*/ 227505 w 319670"/>
                <a:gd name="connsiteY44" fmla="*/ 221190 h 320770"/>
                <a:gd name="connsiteX45" fmla="*/ 214856 w 319670"/>
                <a:gd name="connsiteY45" fmla="*/ 264374 h 320770"/>
                <a:gd name="connsiteX46" fmla="*/ 239100 w 319670"/>
                <a:gd name="connsiteY46" fmla="*/ 259634 h 320770"/>
                <a:gd name="connsiteX47" fmla="*/ 264925 w 319670"/>
                <a:gd name="connsiteY47" fmla="*/ 209078 h 320770"/>
                <a:gd name="connsiteX48" fmla="*/ 303989 w 319670"/>
                <a:gd name="connsiteY48" fmla="*/ 187895 h 320770"/>
                <a:gd name="connsiteX49" fmla="*/ 280765 w 319670"/>
                <a:gd name="connsiteY49" fmla="*/ 201624 h 320770"/>
                <a:gd name="connsiteX50" fmla="*/ 258597 w 319670"/>
                <a:gd name="connsiteY50" fmla="*/ 253370 h 320770"/>
                <a:gd name="connsiteX51" fmla="*/ 279710 w 319670"/>
                <a:gd name="connsiteY51" fmla="*/ 244921 h 320770"/>
                <a:gd name="connsiteX52" fmla="*/ 303989 w 319670"/>
                <a:gd name="connsiteY52" fmla="*/ 187895 h 320770"/>
                <a:gd name="connsiteX53" fmla="*/ 15131 w 319670"/>
                <a:gd name="connsiteY53" fmla="*/ 186244 h 320770"/>
                <a:gd name="connsiteX54" fmla="*/ 35764 w 319670"/>
                <a:gd name="connsiteY54" fmla="*/ 239029 h 320770"/>
                <a:gd name="connsiteX55" fmla="*/ 63274 w 319670"/>
                <a:gd name="connsiteY55" fmla="*/ 251169 h 320770"/>
                <a:gd name="connsiteX56" fmla="*/ 42641 w 319670"/>
                <a:gd name="connsiteY56" fmla="*/ 202607 h 320770"/>
                <a:gd name="connsiteX57" fmla="*/ 15131 w 319670"/>
                <a:gd name="connsiteY57" fmla="*/ 186244 h 320770"/>
                <a:gd name="connsiteX58" fmla="*/ 220633 w 319670"/>
                <a:gd name="connsiteY58" fmla="*/ 169463 h 320770"/>
                <a:gd name="connsiteX59" fmla="*/ 162861 w 319670"/>
                <a:gd name="connsiteY59" fmla="*/ 176816 h 320770"/>
                <a:gd name="connsiteX60" fmla="*/ 163386 w 319670"/>
                <a:gd name="connsiteY60" fmla="*/ 215680 h 320770"/>
                <a:gd name="connsiteX61" fmla="*/ 216431 w 319670"/>
                <a:gd name="connsiteY61" fmla="*/ 209903 h 320770"/>
                <a:gd name="connsiteX62" fmla="*/ 220633 w 319670"/>
                <a:gd name="connsiteY62" fmla="*/ 169463 h 320770"/>
                <a:gd name="connsiteX63" fmla="*/ 101513 w 319670"/>
                <a:gd name="connsiteY63" fmla="*/ 169463 h 320770"/>
                <a:gd name="connsiteX64" fmla="*/ 105748 w 319670"/>
                <a:gd name="connsiteY64" fmla="*/ 210428 h 320770"/>
                <a:gd name="connsiteX65" fmla="*/ 150207 w 319670"/>
                <a:gd name="connsiteY65" fmla="*/ 215680 h 320770"/>
                <a:gd name="connsiteX66" fmla="*/ 149678 w 319670"/>
                <a:gd name="connsiteY66" fmla="*/ 176291 h 320770"/>
                <a:gd name="connsiteX67" fmla="*/ 101513 w 319670"/>
                <a:gd name="connsiteY67" fmla="*/ 169463 h 320770"/>
                <a:gd name="connsiteX68" fmla="*/ 51121 w 319670"/>
                <a:gd name="connsiteY68" fmla="*/ 149931 h 320770"/>
                <a:gd name="connsiteX69" fmla="*/ 50069 w 319670"/>
                <a:gd name="connsiteY69" fmla="*/ 159953 h 320770"/>
                <a:gd name="connsiteX70" fmla="*/ 53752 w 319670"/>
                <a:gd name="connsiteY70" fmla="*/ 193713 h 320770"/>
                <a:gd name="connsiteX71" fmla="*/ 92160 w 319670"/>
                <a:gd name="connsiteY71" fmla="*/ 207427 h 320770"/>
                <a:gd name="connsiteX72" fmla="*/ 89003 w 319670"/>
                <a:gd name="connsiteY72" fmla="*/ 166283 h 320770"/>
                <a:gd name="connsiteX73" fmla="*/ 51121 w 319670"/>
                <a:gd name="connsiteY73" fmla="*/ 149931 h 320770"/>
                <a:gd name="connsiteX74" fmla="*/ 271850 w 319670"/>
                <a:gd name="connsiteY74" fmla="*/ 148830 h 320770"/>
                <a:gd name="connsiteX75" fmla="*/ 233420 w 319670"/>
                <a:gd name="connsiteY75" fmla="*/ 165717 h 320770"/>
                <a:gd name="connsiteX76" fmla="*/ 230262 w 319670"/>
                <a:gd name="connsiteY76" fmla="*/ 206877 h 320770"/>
                <a:gd name="connsiteX77" fmla="*/ 269218 w 319670"/>
                <a:gd name="connsiteY77" fmla="*/ 193157 h 320770"/>
                <a:gd name="connsiteX78" fmla="*/ 272903 w 319670"/>
                <a:gd name="connsiteY78" fmla="*/ 159912 h 320770"/>
                <a:gd name="connsiteX79" fmla="*/ 271850 w 319670"/>
                <a:gd name="connsiteY79" fmla="*/ 148830 h 320770"/>
                <a:gd name="connsiteX80" fmla="*/ 302793 w 319670"/>
                <a:gd name="connsiteY80" fmla="*/ 126547 h 320770"/>
                <a:gd name="connsiteX81" fmla="*/ 284431 w 319670"/>
                <a:gd name="connsiteY81" fmla="*/ 141328 h 320770"/>
                <a:gd name="connsiteX82" fmla="*/ 286005 w 319670"/>
                <a:gd name="connsiteY82" fmla="*/ 159805 h 320770"/>
                <a:gd name="connsiteX83" fmla="*/ 283907 w 319670"/>
                <a:gd name="connsiteY83" fmla="*/ 185144 h 320770"/>
                <a:gd name="connsiteX84" fmla="*/ 306465 w 319670"/>
                <a:gd name="connsiteY84" fmla="*/ 169835 h 320770"/>
                <a:gd name="connsiteX85" fmla="*/ 306465 w 319670"/>
                <a:gd name="connsiteY85" fmla="*/ 160333 h 320770"/>
                <a:gd name="connsiteX86" fmla="*/ 302793 w 319670"/>
                <a:gd name="connsiteY86" fmla="*/ 126547 h 320770"/>
                <a:gd name="connsiteX87" fmla="*/ 17427 w 319670"/>
                <a:gd name="connsiteY87" fmla="*/ 125172 h 320770"/>
                <a:gd name="connsiteX88" fmla="*/ 13205 w 319670"/>
                <a:gd name="connsiteY88" fmla="*/ 160446 h 320770"/>
                <a:gd name="connsiteX89" fmla="*/ 13205 w 319670"/>
                <a:gd name="connsiteY89" fmla="*/ 168870 h 320770"/>
                <a:gd name="connsiteX90" fmla="*/ 39065 w 319670"/>
                <a:gd name="connsiteY90" fmla="*/ 186244 h 320770"/>
                <a:gd name="connsiteX91" fmla="*/ 36954 w 319670"/>
                <a:gd name="connsiteY91" fmla="*/ 159920 h 320770"/>
                <a:gd name="connsiteX92" fmla="*/ 38537 w 319670"/>
                <a:gd name="connsiteY92" fmla="*/ 142546 h 320770"/>
                <a:gd name="connsiteX93" fmla="*/ 17427 w 319670"/>
                <a:gd name="connsiteY93" fmla="*/ 125172 h 320770"/>
                <a:gd name="connsiteX94" fmla="*/ 215883 w 319670"/>
                <a:gd name="connsiteY94" fmla="*/ 122420 h 320770"/>
                <a:gd name="connsiteX95" fmla="*/ 165486 w 319670"/>
                <a:gd name="connsiteY95" fmla="*/ 128769 h 320770"/>
                <a:gd name="connsiteX96" fmla="*/ 163386 w 319670"/>
                <a:gd name="connsiteY96" fmla="*/ 128769 h 320770"/>
                <a:gd name="connsiteX97" fmla="*/ 162861 w 319670"/>
                <a:gd name="connsiteY97" fmla="*/ 155221 h 320770"/>
                <a:gd name="connsiteX98" fmla="*/ 162861 w 319670"/>
                <a:gd name="connsiteY98" fmla="*/ 163686 h 320770"/>
                <a:gd name="connsiteX99" fmla="*/ 220083 w 319670"/>
                <a:gd name="connsiteY99" fmla="*/ 155750 h 320770"/>
                <a:gd name="connsiteX100" fmla="*/ 215883 w 319670"/>
                <a:gd name="connsiteY100" fmla="*/ 122420 h 320770"/>
                <a:gd name="connsiteX101" fmla="*/ 106825 w 319670"/>
                <a:gd name="connsiteY101" fmla="*/ 120220 h 320770"/>
                <a:gd name="connsiteX102" fmla="*/ 102064 w 319670"/>
                <a:gd name="connsiteY102" fmla="*/ 156248 h 320770"/>
                <a:gd name="connsiteX103" fmla="*/ 149678 w 319670"/>
                <a:gd name="connsiteY103" fmla="*/ 163136 h 320770"/>
                <a:gd name="connsiteX104" fmla="*/ 149678 w 319670"/>
                <a:gd name="connsiteY104" fmla="*/ 155188 h 320770"/>
                <a:gd name="connsiteX105" fmla="*/ 150207 w 319670"/>
                <a:gd name="connsiteY105" fmla="*/ 128167 h 320770"/>
                <a:gd name="connsiteX106" fmla="*/ 106825 w 319670"/>
                <a:gd name="connsiteY106" fmla="*/ 120220 h 320770"/>
                <a:gd name="connsiteX107" fmla="*/ 259617 w 319670"/>
                <a:gd name="connsiteY107" fmla="*/ 103988 h 320770"/>
                <a:gd name="connsiteX108" fmla="*/ 228611 w 319670"/>
                <a:gd name="connsiteY108" fmla="*/ 118717 h 320770"/>
                <a:gd name="connsiteX109" fmla="*/ 233341 w 319670"/>
                <a:gd name="connsiteY109" fmla="*/ 151856 h 320770"/>
                <a:gd name="connsiteX110" fmla="*/ 269602 w 319670"/>
                <a:gd name="connsiteY110" fmla="*/ 135024 h 320770"/>
                <a:gd name="connsiteX111" fmla="*/ 259617 w 319670"/>
                <a:gd name="connsiteY111" fmla="*/ 103988 h 320770"/>
                <a:gd name="connsiteX112" fmla="*/ 65249 w 319670"/>
                <a:gd name="connsiteY112" fmla="*/ 99862 h 320770"/>
                <a:gd name="connsiteX113" fmla="*/ 52545 w 319670"/>
                <a:gd name="connsiteY113" fmla="*/ 136118 h 320770"/>
                <a:gd name="connsiteX114" fmla="*/ 89068 w 319670"/>
                <a:gd name="connsiteY114" fmla="*/ 152407 h 320770"/>
                <a:gd name="connsiteX115" fmla="*/ 94361 w 319670"/>
                <a:gd name="connsiteY115" fmla="*/ 115625 h 320770"/>
                <a:gd name="connsiteX116" fmla="*/ 65249 w 319670"/>
                <a:gd name="connsiteY116" fmla="*/ 99862 h 320770"/>
                <a:gd name="connsiteX117" fmla="*/ 285381 w 319670"/>
                <a:gd name="connsiteY117" fmla="*/ 83906 h 320770"/>
                <a:gd name="connsiteX118" fmla="*/ 270702 w 319670"/>
                <a:gd name="connsiteY118" fmla="*/ 96554 h 320770"/>
                <a:gd name="connsiteX119" fmla="*/ 281711 w 319670"/>
                <a:gd name="connsiteY119" fmla="*/ 127648 h 320770"/>
                <a:gd name="connsiteX120" fmla="*/ 298487 w 319670"/>
                <a:gd name="connsiteY120" fmla="*/ 112365 h 320770"/>
                <a:gd name="connsiteX121" fmla="*/ 285381 w 319670"/>
                <a:gd name="connsiteY121" fmla="*/ 83906 h 320770"/>
                <a:gd name="connsiteX122" fmla="*/ 39411 w 319670"/>
                <a:gd name="connsiteY122" fmla="*/ 75928 h 320770"/>
                <a:gd name="connsiteX123" fmla="*/ 21458 w 319670"/>
                <a:gd name="connsiteY123" fmla="*/ 111317 h 320770"/>
                <a:gd name="connsiteX124" fmla="*/ 40995 w 319670"/>
                <a:gd name="connsiteY124" fmla="*/ 128748 h 320770"/>
                <a:gd name="connsiteX125" fmla="*/ 54196 w 319670"/>
                <a:gd name="connsiteY125" fmla="*/ 91774 h 320770"/>
                <a:gd name="connsiteX126" fmla="*/ 39411 w 319670"/>
                <a:gd name="connsiteY126" fmla="*/ 75928 h 320770"/>
                <a:gd name="connsiteX127" fmla="*/ 201616 w 319670"/>
                <a:gd name="connsiteY127" fmla="*/ 73452 h 320770"/>
                <a:gd name="connsiteX128" fmla="*/ 165267 w 319670"/>
                <a:gd name="connsiteY128" fmla="*/ 78187 h 320770"/>
                <a:gd name="connsiteX129" fmla="*/ 164740 w 319670"/>
                <a:gd name="connsiteY129" fmla="*/ 78187 h 320770"/>
                <a:gd name="connsiteX130" fmla="*/ 163687 w 319670"/>
                <a:gd name="connsiteY130" fmla="*/ 115543 h 320770"/>
                <a:gd name="connsiteX131" fmla="*/ 165267 w 319670"/>
                <a:gd name="connsiteY131" fmla="*/ 115543 h 320770"/>
                <a:gd name="connsiteX132" fmla="*/ 213205 w 319670"/>
                <a:gd name="connsiteY132" fmla="*/ 109756 h 320770"/>
                <a:gd name="connsiteX133" fmla="*/ 201616 w 319670"/>
                <a:gd name="connsiteY133" fmla="*/ 73452 h 320770"/>
                <a:gd name="connsiteX134" fmla="*/ 121592 w 319670"/>
                <a:gd name="connsiteY134" fmla="*/ 70701 h 320770"/>
                <a:gd name="connsiteX135" fmla="*/ 109491 w 319670"/>
                <a:gd name="connsiteY135" fmla="*/ 107084 h 320770"/>
                <a:gd name="connsiteX136" fmla="*/ 150530 w 319670"/>
                <a:gd name="connsiteY136" fmla="*/ 114993 h 320770"/>
                <a:gd name="connsiteX137" fmla="*/ 151582 w 319670"/>
                <a:gd name="connsiteY137" fmla="*/ 77028 h 320770"/>
                <a:gd name="connsiteX138" fmla="*/ 121592 w 319670"/>
                <a:gd name="connsiteY138" fmla="*/ 70701 h 320770"/>
                <a:gd name="connsiteX139" fmla="*/ 233321 w 319670"/>
                <a:gd name="connsiteY139" fmla="*/ 59697 h 320770"/>
                <a:gd name="connsiteX140" fmla="*/ 214306 w 319670"/>
                <a:gd name="connsiteY140" fmla="*/ 69207 h 320770"/>
                <a:gd name="connsiteX141" fmla="*/ 225926 w 319670"/>
                <a:gd name="connsiteY141" fmla="*/ 106189 h 320770"/>
                <a:gd name="connsiteX142" fmla="*/ 253921 w 319670"/>
                <a:gd name="connsiteY142" fmla="*/ 92453 h 320770"/>
                <a:gd name="connsiteX143" fmla="*/ 233321 w 319670"/>
                <a:gd name="connsiteY143" fmla="*/ 59697 h 320770"/>
                <a:gd name="connsiteX144" fmla="*/ 92595 w 319670"/>
                <a:gd name="connsiteY144" fmla="*/ 55846 h 320770"/>
                <a:gd name="connsiteX145" fmla="*/ 70977 w 319670"/>
                <a:gd name="connsiteY145" fmla="*/ 88088 h 320770"/>
                <a:gd name="connsiteX146" fmla="*/ 97341 w 319670"/>
                <a:gd name="connsiteY146" fmla="*/ 102888 h 320770"/>
                <a:gd name="connsiteX147" fmla="*/ 108941 w 319670"/>
                <a:gd name="connsiteY147" fmla="*/ 65360 h 320770"/>
                <a:gd name="connsiteX148" fmla="*/ 92595 w 319670"/>
                <a:gd name="connsiteY148" fmla="*/ 55846 h 320770"/>
                <a:gd name="connsiteX149" fmla="*/ 251144 w 319670"/>
                <a:gd name="connsiteY149" fmla="*/ 44842 h 320770"/>
                <a:gd name="connsiteX150" fmla="*/ 243742 w 319670"/>
                <a:gd name="connsiteY150" fmla="*/ 51712 h 320770"/>
                <a:gd name="connsiteX151" fmla="*/ 264890 w 319670"/>
                <a:gd name="connsiteY151" fmla="*/ 85007 h 320770"/>
                <a:gd name="connsiteX152" fmla="*/ 277579 w 319670"/>
                <a:gd name="connsiteY152" fmla="*/ 72851 h 320770"/>
                <a:gd name="connsiteX153" fmla="*/ 251144 w 319670"/>
                <a:gd name="connsiteY153" fmla="*/ 44842 h 320770"/>
                <a:gd name="connsiteX154" fmla="*/ 75908 w 319670"/>
                <a:gd name="connsiteY154" fmla="*/ 39614 h 320770"/>
                <a:gd name="connsiteX155" fmla="*/ 47868 w 319670"/>
                <a:gd name="connsiteY155" fmla="*/ 65510 h 320770"/>
                <a:gd name="connsiteX156" fmla="*/ 60565 w 319670"/>
                <a:gd name="connsiteY156" fmla="*/ 79779 h 320770"/>
                <a:gd name="connsiteX157" fmla="*/ 82256 w 319670"/>
                <a:gd name="connsiteY157" fmla="*/ 47013 h 320770"/>
                <a:gd name="connsiteX158" fmla="*/ 75908 w 319670"/>
                <a:gd name="connsiteY158" fmla="*/ 39614 h 320770"/>
                <a:gd name="connsiteX159" fmla="*/ 224484 w 319670"/>
                <a:gd name="connsiteY159" fmla="*/ 28060 h 320770"/>
                <a:gd name="connsiteX160" fmla="*/ 236003 w 319670"/>
                <a:gd name="connsiteY160" fmla="*/ 41815 h 320770"/>
                <a:gd name="connsiteX161" fmla="*/ 240716 w 319670"/>
                <a:gd name="connsiteY161" fmla="*/ 37583 h 320770"/>
                <a:gd name="connsiteX162" fmla="*/ 224484 w 319670"/>
                <a:gd name="connsiteY162" fmla="*/ 28060 h 320770"/>
                <a:gd name="connsiteX163" fmla="*/ 101238 w 319670"/>
                <a:gd name="connsiteY163" fmla="*/ 25309 h 320770"/>
                <a:gd name="connsiteX164" fmla="*/ 86933 w 319670"/>
                <a:gd name="connsiteY164" fmla="*/ 32662 h 320770"/>
                <a:gd name="connsiteX165" fmla="*/ 90642 w 319670"/>
                <a:gd name="connsiteY165" fmla="*/ 36863 h 320770"/>
                <a:gd name="connsiteX166" fmla="*/ 101238 w 319670"/>
                <a:gd name="connsiteY166" fmla="*/ 25309 h 320770"/>
                <a:gd name="connsiteX167" fmla="*/ 189546 w 319670"/>
                <a:gd name="connsiteY167" fmla="*/ 16506 h 320770"/>
                <a:gd name="connsiteX168" fmla="*/ 209532 w 319670"/>
                <a:gd name="connsiteY168" fmla="*/ 56946 h 320770"/>
                <a:gd name="connsiteX169" fmla="*/ 225310 w 319670"/>
                <a:gd name="connsiteY169" fmla="*/ 49068 h 320770"/>
                <a:gd name="connsiteX170" fmla="*/ 194280 w 319670"/>
                <a:gd name="connsiteY170" fmla="*/ 17556 h 320770"/>
                <a:gd name="connsiteX171" fmla="*/ 189546 w 319670"/>
                <a:gd name="connsiteY171" fmla="*/ 16506 h 320770"/>
                <a:gd name="connsiteX172" fmla="*/ 132600 w 319670"/>
                <a:gd name="connsiteY172" fmla="*/ 15955 h 320770"/>
                <a:gd name="connsiteX173" fmla="*/ 128938 w 319670"/>
                <a:gd name="connsiteY173" fmla="*/ 16483 h 320770"/>
                <a:gd name="connsiteX174" fmla="*/ 100688 w 319670"/>
                <a:gd name="connsiteY174" fmla="*/ 46010 h 320770"/>
                <a:gd name="connsiteX175" fmla="*/ 114290 w 319670"/>
                <a:gd name="connsiteY175" fmla="*/ 53920 h 320770"/>
                <a:gd name="connsiteX176" fmla="*/ 132600 w 319670"/>
                <a:gd name="connsiteY176" fmla="*/ 15955 h 320770"/>
                <a:gd name="connsiteX177" fmla="*/ 167974 w 319670"/>
                <a:gd name="connsiteY177" fmla="*/ 13204 h 320770"/>
                <a:gd name="connsiteX178" fmla="*/ 165337 w 319670"/>
                <a:gd name="connsiteY178" fmla="*/ 64924 h 320770"/>
                <a:gd name="connsiteX179" fmla="*/ 196974 w 319670"/>
                <a:gd name="connsiteY179" fmla="*/ 60702 h 320770"/>
                <a:gd name="connsiteX180" fmla="*/ 173247 w 319670"/>
                <a:gd name="connsiteY180" fmla="*/ 13732 h 320770"/>
                <a:gd name="connsiteX181" fmla="*/ 167974 w 319670"/>
                <a:gd name="connsiteY181" fmla="*/ 13204 h 320770"/>
                <a:gd name="connsiteX182" fmla="*/ 149585 w 319670"/>
                <a:gd name="connsiteY182" fmla="*/ 13204 h 320770"/>
                <a:gd name="connsiteX183" fmla="*/ 126273 w 319670"/>
                <a:gd name="connsiteY183" fmla="*/ 58551 h 320770"/>
                <a:gd name="connsiteX184" fmla="*/ 152764 w 319670"/>
                <a:gd name="connsiteY184" fmla="*/ 63823 h 320770"/>
                <a:gd name="connsiteX185" fmla="*/ 154883 w 319670"/>
                <a:gd name="connsiteY185" fmla="*/ 13204 h 320770"/>
                <a:gd name="connsiteX186" fmla="*/ 149585 w 319670"/>
                <a:gd name="connsiteY186" fmla="*/ 13204 h 320770"/>
                <a:gd name="connsiteX187" fmla="*/ 160099 w 319670"/>
                <a:gd name="connsiteY187" fmla="*/ 0 h 320770"/>
                <a:gd name="connsiteX188" fmla="*/ 248047 w 319670"/>
                <a:gd name="connsiteY188" fmla="*/ 26906 h 320770"/>
                <a:gd name="connsiteX189" fmla="*/ 259107 w 319670"/>
                <a:gd name="connsiteY189" fmla="*/ 34293 h 320770"/>
                <a:gd name="connsiteX190" fmla="*/ 285965 w 319670"/>
                <a:gd name="connsiteY190" fmla="*/ 61727 h 320770"/>
                <a:gd name="connsiteX191" fmla="*/ 293865 w 319670"/>
                <a:gd name="connsiteY191" fmla="*/ 72806 h 320770"/>
                <a:gd name="connsiteX192" fmla="*/ 308084 w 319670"/>
                <a:gd name="connsiteY192" fmla="*/ 100768 h 320770"/>
                <a:gd name="connsiteX193" fmla="*/ 313350 w 319670"/>
                <a:gd name="connsiteY193" fmla="*/ 115013 h 320770"/>
                <a:gd name="connsiteX194" fmla="*/ 319670 w 319670"/>
                <a:gd name="connsiteY194" fmla="*/ 157747 h 320770"/>
                <a:gd name="connsiteX195" fmla="*/ 319670 w 319670"/>
                <a:gd name="connsiteY195" fmla="*/ 160385 h 320770"/>
                <a:gd name="connsiteX196" fmla="*/ 319144 w 319670"/>
                <a:gd name="connsiteY196" fmla="*/ 176212 h 320770"/>
                <a:gd name="connsiteX197" fmla="*/ 302291 w 319670"/>
                <a:gd name="connsiteY197" fmla="*/ 232664 h 320770"/>
                <a:gd name="connsiteX198" fmla="*/ 288598 w 319670"/>
                <a:gd name="connsiteY198" fmla="*/ 254822 h 320770"/>
                <a:gd name="connsiteX199" fmla="*/ 160099 w 319670"/>
                <a:gd name="connsiteY199" fmla="*/ 320242 h 320770"/>
                <a:gd name="connsiteX200" fmla="*/ 159572 w 319670"/>
                <a:gd name="connsiteY200" fmla="*/ 320242 h 320770"/>
                <a:gd name="connsiteX201" fmla="*/ 155359 w 319670"/>
                <a:gd name="connsiteY201" fmla="*/ 320770 h 320770"/>
                <a:gd name="connsiteX202" fmla="*/ 155359 w 319670"/>
                <a:gd name="connsiteY202" fmla="*/ 320242 h 320770"/>
                <a:gd name="connsiteX203" fmla="*/ 26332 w 319670"/>
                <a:gd name="connsiteY203" fmla="*/ 248491 h 320770"/>
                <a:gd name="connsiteX204" fmla="*/ 13693 w 319670"/>
                <a:gd name="connsiteY204" fmla="*/ 225278 h 320770"/>
                <a:gd name="connsiteX205" fmla="*/ 527 w 319670"/>
                <a:gd name="connsiteY205" fmla="*/ 174630 h 320770"/>
                <a:gd name="connsiteX206" fmla="*/ 0 w 319670"/>
                <a:gd name="connsiteY206" fmla="*/ 160385 h 320770"/>
                <a:gd name="connsiteX207" fmla="*/ 0 w 319670"/>
                <a:gd name="connsiteY207" fmla="*/ 156164 h 320770"/>
                <a:gd name="connsiteX208" fmla="*/ 6847 w 319670"/>
                <a:gd name="connsiteY208" fmla="*/ 113958 h 320770"/>
                <a:gd name="connsiteX209" fmla="*/ 12113 w 319670"/>
                <a:gd name="connsiteY209" fmla="*/ 99185 h 320770"/>
                <a:gd name="connsiteX210" fmla="*/ 32125 w 319670"/>
                <a:gd name="connsiteY210" fmla="*/ 64365 h 320770"/>
                <a:gd name="connsiteX211" fmla="*/ 41078 w 319670"/>
                <a:gd name="connsiteY211" fmla="*/ 52758 h 320770"/>
                <a:gd name="connsiteX212" fmla="*/ 68990 w 319670"/>
                <a:gd name="connsiteY212" fmla="*/ 28489 h 320770"/>
                <a:gd name="connsiteX213" fmla="*/ 80576 w 319670"/>
                <a:gd name="connsiteY213" fmla="*/ 21103 h 320770"/>
                <a:gd name="connsiteX214" fmla="*/ 160099 w 319670"/>
                <a:gd name="connsiteY214" fmla="*/ 0 h 320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319670" h="320770">
                  <a:moveTo>
                    <a:pt x="193673" y="280605"/>
                  </a:moveTo>
                  <a:cubicBezTo>
                    <a:pt x="184761" y="281133"/>
                    <a:pt x="175324" y="281661"/>
                    <a:pt x="165888" y="281661"/>
                  </a:cubicBezTo>
                  <a:cubicBezTo>
                    <a:pt x="166412" y="292225"/>
                    <a:pt x="166936" y="300676"/>
                    <a:pt x="167460" y="307015"/>
                  </a:cubicBezTo>
                  <a:cubicBezTo>
                    <a:pt x="172179" y="306486"/>
                    <a:pt x="176373" y="305958"/>
                    <a:pt x="181091" y="305430"/>
                  </a:cubicBezTo>
                  <a:cubicBezTo>
                    <a:pt x="183188" y="301733"/>
                    <a:pt x="188430" y="292753"/>
                    <a:pt x="193673" y="280605"/>
                  </a:cubicBezTo>
                  <a:close/>
                  <a:moveTo>
                    <a:pt x="127923" y="280054"/>
                  </a:moveTo>
                  <a:cubicBezTo>
                    <a:pt x="133734" y="293270"/>
                    <a:pt x="139016" y="302257"/>
                    <a:pt x="141657" y="305957"/>
                  </a:cubicBezTo>
                  <a:cubicBezTo>
                    <a:pt x="145882" y="306486"/>
                    <a:pt x="150108" y="307015"/>
                    <a:pt x="154333" y="307015"/>
                  </a:cubicBezTo>
                  <a:cubicBezTo>
                    <a:pt x="153805" y="300671"/>
                    <a:pt x="153277" y="291684"/>
                    <a:pt x="152749" y="281640"/>
                  </a:cubicBezTo>
                  <a:cubicBezTo>
                    <a:pt x="144298" y="281640"/>
                    <a:pt x="135846" y="280583"/>
                    <a:pt x="127923" y="280054"/>
                  </a:cubicBezTo>
                  <a:close/>
                  <a:moveTo>
                    <a:pt x="226960" y="275378"/>
                  </a:moveTo>
                  <a:cubicBezTo>
                    <a:pt x="221183" y="276962"/>
                    <a:pt x="215406" y="277491"/>
                    <a:pt x="209629" y="278547"/>
                  </a:cubicBezTo>
                  <a:cubicBezTo>
                    <a:pt x="205427" y="288055"/>
                    <a:pt x="201226" y="295978"/>
                    <a:pt x="198075" y="301788"/>
                  </a:cubicBezTo>
                  <a:cubicBezTo>
                    <a:pt x="200175" y="301260"/>
                    <a:pt x="202276" y="300731"/>
                    <a:pt x="204377" y="300203"/>
                  </a:cubicBezTo>
                  <a:cubicBezTo>
                    <a:pt x="208053" y="296506"/>
                    <a:pt x="216982" y="288055"/>
                    <a:pt x="226960" y="275378"/>
                  </a:cubicBezTo>
                  <a:close/>
                  <a:moveTo>
                    <a:pt x="94911" y="274277"/>
                  </a:moveTo>
                  <a:cubicBezTo>
                    <a:pt x="107537" y="290172"/>
                    <a:pt x="118584" y="300239"/>
                    <a:pt x="120163" y="301828"/>
                  </a:cubicBezTo>
                  <a:cubicBezTo>
                    <a:pt x="121741" y="302358"/>
                    <a:pt x="123319" y="302358"/>
                    <a:pt x="124897" y="302888"/>
                  </a:cubicBezTo>
                  <a:cubicBezTo>
                    <a:pt x="121215" y="296530"/>
                    <a:pt x="117006" y="288053"/>
                    <a:pt x="112797" y="277456"/>
                  </a:cubicBezTo>
                  <a:cubicBezTo>
                    <a:pt x="106485" y="276927"/>
                    <a:pt x="100698" y="275337"/>
                    <a:pt x="94911" y="274277"/>
                  </a:cubicBezTo>
                  <a:close/>
                  <a:moveTo>
                    <a:pt x="261623" y="266024"/>
                  </a:moveTo>
                  <a:cubicBezTo>
                    <a:pt x="256919" y="267610"/>
                    <a:pt x="252215" y="269195"/>
                    <a:pt x="247511" y="270781"/>
                  </a:cubicBezTo>
                  <a:cubicBezTo>
                    <a:pt x="243329" y="276066"/>
                    <a:pt x="239670" y="281351"/>
                    <a:pt x="235489" y="286107"/>
                  </a:cubicBezTo>
                  <a:cubicBezTo>
                    <a:pt x="244897" y="280294"/>
                    <a:pt x="253783" y="273952"/>
                    <a:pt x="261623" y="266024"/>
                  </a:cubicBezTo>
                  <a:close/>
                  <a:moveTo>
                    <a:pt x="53646" y="261072"/>
                  </a:moveTo>
                  <a:cubicBezTo>
                    <a:pt x="64178" y="272729"/>
                    <a:pt x="76817" y="282266"/>
                    <a:pt x="90509" y="289683"/>
                  </a:cubicBezTo>
                  <a:cubicBezTo>
                    <a:pt x="85243" y="283855"/>
                    <a:pt x="79977" y="276438"/>
                    <a:pt x="74184" y="268490"/>
                  </a:cubicBezTo>
                  <a:cubicBezTo>
                    <a:pt x="66811" y="266371"/>
                    <a:pt x="59965" y="264252"/>
                    <a:pt x="53646" y="261072"/>
                  </a:cubicBezTo>
                  <a:close/>
                  <a:moveTo>
                    <a:pt x="213205" y="224209"/>
                  </a:moveTo>
                  <a:cubicBezTo>
                    <a:pt x="197402" y="226846"/>
                    <a:pt x="180544" y="228429"/>
                    <a:pt x="163687" y="228957"/>
                  </a:cubicBezTo>
                  <a:cubicBezTo>
                    <a:pt x="163687" y="243201"/>
                    <a:pt x="164740" y="256917"/>
                    <a:pt x="165267" y="269051"/>
                  </a:cubicBezTo>
                  <a:cubicBezTo>
                    <a:pt x="176857" y="268523"/>
                    <a:pt x="188446" y="267996"/>
                    <a:pt x="200035" y="266413"/>
                  </a:cubicBezTo>
                  <a:cubicBezTo>
                    <a:pt x="204777" y="254279"/>
                    <a:pt x="209518" y="240035"/>
                    <a:pt x="213205" y="224209"/>
                  </a:cubicBezTo>
                  <a:close/>
                  <a:moveTo>
                    <a:pt x="108941" y="224209"/>
                  </a:moveTo>
                  <a:cubicBezTo>
                    <a:pt x="112628" y="240027"/>
                    <a:pt x="117369" y="253736"/>
                    <a:pt x="122109" y="265864"/>
                  </a:cubicBezTo>
                  <a:cubicBezTo>
                    <a:pt x="131590" y="267446"/>
                    <a:pt x="141598" y="267973"/>
                    <a:pt x="152132" y="268500"/>
                  </a:cubicBezTo>
                  <a:cubicBezTo>
                    <a:pt x="151606" y="256373"/>
                    <a:pt x="151079" y="243191"/>
                    <a:pt x="150552" y="228954"/>
                  </a:cubicBezTo>
                  <a:cubicBezTo>
                    <a:pt x="135804" y="228427"/>
                    <a:pt x="122109" y="226845"/>
                    <a:pt x="108941" y="224209"/>
                  </a:cubicBezTo>
                  <a:close/>
                  <a:moveTo>
                    <a:pt x="58322" y="209903"/>
                  </a:moveTo>
                  <a:cubicBezTo>
                    <a:pt x="64673" y="227869"/>
                    <a:pt x="73671" y="243722"/>
                    <a:pt x="82669" y="257461"/>
                  </a:cubicBezTo>
                  <a:cubicBezTo>
                    <a:pt x="90608" y="260103"/>
                    <a:pt x="98547" y="261688"/>
                    <a:pt x="107016" y="263273"/>
                  </a:cubicBezTo>
                  <a:cubicBezTo>
                    <a:pt x="102252" y="251120"/>
                    <a:pt x="98018" y="236852"/>
                    <a:pt x="94842" y="221000"/>
                  </a:cubicBezTo>
                  <a:cubicBezTo>
                    <a:pt x="82140" y="218358"/>
                    <a:pt x="69966" y="214131"/>
                    <a:pt x="58322" y="209903"/>
                  </a:cubicBezTo>
                  <a:close/>
                  <a:moveTo>
                    <a:pt x="264925" y="209078"/>
                  </a:moveTo>
                  <a:cubicBezTo>
                    <a:pt x="253330" y="213818"/>
                    <a:pt x="240681" y="218031"/>
                    <a:pt x="227505" y="221190"/>
                  </a:cubicBezTo>
                  <a:cubicBezTo>
                    <a:pt x="224343" y="236989"/>
                    <a:pt x="219599" y="251735"/>
                    <a:pt x="214856" y="264374"/>
                  </a:cubicBezTo>
                  <a:cubicBezTo>
                    <a:pt x="223289" y="263320"/>
                    <a:pt x="231194" y="261214"/>
                    <a:pt x="239100" y="259634"/>
                  </a:cubicBezTo>
                  <a:cubicBezTo>
                    <a:pt x="248586" y="245415"/>
                    <a:pt x="258073" y="228037"/>
                    <a:pt x="264925" y="209078"/>
                  </a:cubicBezTo>
                  <a:close/>
                  <a:moveTo>
                    <a:pt x="303989" y="187895"/>
                  </a:moveTo>
                  <a:cubicBezTo>
                    <a:pt x="297128" y="192647"/>
                    <a:pt x="289211" y="197399"/>
                    <a:pt x="280765" y="201624"/>
                  </a:cubicBezTo>
                  <a:cubicBezTo>
                    <a:pt x="275487" y="220632"/>
                    <a:pt x="267570" y="238057"/>
                    <a:pt x="258597" y="253370"/>
                  </a:cubicBezTo>
                  <a:cubicBezTo>
                    <a:pt x="265987" y="250729"/>
                    <a:pt x="273376" y="248089"/>
                    <a:pt x="279710" y="244921"/>
                  </a:cubicBezTo>
                  <a:cubicBezTo>
                    <a:pt x="291850" y="228025"/>
                    <a:pt x="300295" y="209016"/>
                    <a:pt x="303989" y="187895"/>
                  </a:cubicBezTo>
                  <a:close/>
                  <a:moveTo>
                    <a:pt x="15131" y="186244"/>
                  </a:moveTo>
                  <a:cubicBezTo>
                    <a:pt x="18834" y="205247"/>
                    <a:pt x="25712" y="223193"/>
                    <a:pt x="35764" y="239029"/>
                  </a:cubicBezTo>
                  <a:cubicBezTo>
                    <a:pt x="44229" y="243251"/>
                    <a:pt x="53751" y="247474"/>
                    <a:pt x="63274" y="251169"/>
                  </a:cubicBezTo>
                  <a:cubicBezTo>
                    <a:pt x="54810" y="236917"/>
                    <a:pt x="47403" y="220554"/>
                    <a:pt x="42641" y="202607"/>
                  </a:cubicBezTo>
                  <a:cubicBezTo>
                    <a:pt x="32590" y="197857"/>
                    <a:pt x="23596" y="192578"/>
                    <a:pt x="15131" y="186244"/>
                  </a:cubicBezTo>
                  <a:close/>
                  <a:moveTo>
                    <a:pt x="220633" y="169463"/>
                  </a:moveTo>
                  <a:cubicBezTo>
                    <a:pt x="202251" y="174190"/>
                    <a:pt x="182819" y="176291"/>
                    <a:pt x="162861" y="176816"/>
                  </a:cubicBezTo>
                  <a:cubicBezTo>
                    <a:pt x="162861" y="189946"/>
                    <a:pt x="162861" y="203076"/>
                    <a:pt x="163386" y="215680"/>
                  </a:cubicBezTo>
                  <a:cubicBezTo>
                    <a:pt x="181768" y="215680"/>
                    <a:pt x="199625" y="213580"/>
                    <a:pt x="216431" y="209903"/>
                  </a:cubicBezTo>
                  <a:cubicBezTo>
                    <a:pt x="218532" y="197298"/>
                    <a:pt x="220108" y="183643"/>
                    <a:pt x="220633" y="169463"/>
                  </a:cubicBezTo>
                  <a:close/>
                  <a:moveTo>
                    <a:pt x="101513" y="169463"/>
                  </a:moveTo>
                  <a:cubicBezTo>
                    <a:pt x="102043" y="183643"/>
                    <a:pt x="103631" y="197298"/>
                    <a:pt x="105748" y="210428"/>
                  </a:cubicBezTo>
                  <a:cubicBezTo>
                    <a:pt x="120038" y="213054"/>
                    <a:pt x="134858" y="215155"/>
                    <a:pt x="150207" y="215680"/>
                  </a:cubicBezTo>
                  <a:cubicBezTo>
                    <a:pt x="149678" y="203076"/>
                    <a:pt x="149678" y="189946"/>
                    <a:pt x="149678" y="176291"/>
                  </a:cubicBezTo>
                  <a:cubicBezTo>
                    <a:pt x="132741" y="175765"/>
                    <a:pt x="116862" y="173139"/>
                    <a:pt x="101513" y="169463"/>
                  </a:cubicBezTo>
                  <a:close/>
                  <a:moveTo>
                    <a:pt x="51121" y="149931"/>
                  </a:moveTo>
                  <a:cubicBezTo>
                    <a:pt x="50595" y="153623"/>
                    <a:pt x="50069" y="156788"/>
                    <a:pt x="50069" y="159953"/>
                  </a:cubicBezTo>
                  <a:cubicBezTo>
                    <a:pt x="50069" y="171558"/>
                    <a:pt x="51647" y="183163"/>
                    <a:pt x="53752" y="193713"/>
                  </a:cubicBezTo>
                  <a:cubicBezTo>
                    <a:pt x="65853" y="198988"/>
                    <a:pt x="78480" y="203735"/>
                    <a:pt x="92160" y="207427"/>
                  </a:cubicBezTo>
                  <a:cubicBezTo>
                    <a:pt x="90055" y="194240"/>
                    <a:pt x="88477" y="180525"/>
                    <a:pt x="89003" y="166283"/>
                  </a:cubicBezTo>
                  <a:cubicBezTo>
                    <a:pt x="75324" y="161536"/>
                    <a:pt x="62170" y="156261"/>
                    <a:pt x="51121" y="149931"/>
                  </a:cubicBezTo>
                  <a:close/>
                  <a:moveTo>
                    <a:pt x="271850" y="148830"/>
                  </a:moveTo>
                  <a:cubicBezTo>
                    <a:pt x="260269" y="155690"/>
                    <a:pt x="247634" y="161495"/>
                    <a:pt x="233420" y="165717"/>
                  </a:cubicBezTo>
                  <a:cubicBezTo>
                    <a:pt x="233947" y="179965"/>
                    <a:pt x="232367" y="193685"/>
                    <a:pt x="230262" y="206877"/>
                  </a:cubicBezTo>
                  <a:cubicBezTo>
                    <a:pt x="244475" y="203183"/>
                    <a:pt x="257110" y="198434"/>
                    <a:pt x="269218" y="193157"/>
                  </a:cubicBezTo>
                  <a:cubicBezTo>
                    <a:pt x="271850" y="182603"/>
                    <a:pt x="272903" y="171521"/>
                    <a:pt x="272903" y="159912"/>
                  </a:cubicBezTo>
                  <a:cubicBezTo>
                    <a:pt x="272903" y="156218"/>
                    <a:pt x="272376" y="152524"/>
                    <a:pt x="271850" y="148830"/>
                  </a:cubicBezTo>
                  <a:close/>
                  <a:moveTo>
                    <a:pt x="302793" y="126547"/>
                  </a:moveTo>
                  <a:cubicBezTo>
                    <a:pt x="297022" y="131826"/>
                    <a:pt x="290727" y="136577"/>
                    <a:pt x="284431" y="141328"/>
                  </a:cubicBezTo>
                  <a:cubicBezTo>
                    <a:pt x="284956" y="147135"/>
                    <a:pt x="286005" y="153470"/>
                    <a:pt x="286005" y="159805"/>
                  </a:cubicBezTo>
                  <a:cubicBezTo>
                    <a:pt x="286005" y="168251"/>
                    <a:pt x="285481" y="176698"/>
                    <a:pt x="283907" y="185144"/>
                  </a:cubicBezTo>
                  <a:cubicBezTo>
                    <a:pt x="292301" y="180393"/>
                    <a:pt x="299645" y="175642"/>
                    <a:pt x="306465" y="169835"/>
                  </a:cubicBezTo>
                  <a:cubicBezTo>
                    <a:pt x="306465" y="166668"/>
                    <a:pt x="306465" y="163500"/>
                    <a:pt x="306465" y="160333"/>
                  </a:cubicBezTo>
                  <a:cubicBezTo>
                    <a:pt x="306465" y="148719"/>
                    <a:pt x="305416" y="137105"/>
                    <a:pt x="302793" y="126547"/>
                  </a:cubicBezTo>
                  <a:close/>
                  <a:moveTo>
                    <a:pt x="17427" y="125172"/>
                  </a:moveTo>
                  <a:cubicBezTo>
                    <a:pt x="14789" y="136754"/>
                    <a:pt x="13205" y="148337"/>
                    <a:pt x="13205" y="160446"/>
                  </a:cubicBezTo>
                  <a:cubicBezTo>
                    <a:pt x="13205" y="163079"/>
                    <a:pt x="13205" y="165711"/>
                    <a:pt x="13205" y="168870"/>
                  </a:cubicBezTo>
                  <a:cubicBezTo>
                    <a:pt x="21122" y="175188"/>
                    <a:pt x="29565" y="180979"/>
                    <a:pt x="39065" y="186244"/>
                  </a:cubicBezTo>
                  <a:cubicBezTo>
                    <a:pt x="37482" y="177821"/>
                    <a:pt x="36954" y="168870"/>
                    <a:pt x="36954" y="159920"/>
                  </a:cubicBezTo>
                  <a:cubicBezTo>
                    <a:pt x="37482" y="154128"/>
                    <a:pt x="38009" y="148337"/>
                    <a:pt x="38537" y="142546"/>
                  </a:cubicBezTo>
                  <a:cubicBezTo>
                    <a:pt x="30621" y="137281"/>
                    <a:pt x="23760" y="131489"/>
                    <a:pt x="17427" y="125172"/>
                  </a:cubicBezTo>
                  <a:close/>
                  <a:moveTo>
                    <a:pt x="215883" y="122420"/>
                  </a:moveTo>
                  <a:cubicBezTo>
                    <a:pt x="200134" y="126653"/>
                    <a:pt x="183335" y="128769"/>
                    <a:pt x="165486" y="128769"/>
                  </a:cubicBezTo>
                  <a:cubicBezTo>
                    <a:pt x="164961" y="128769"/>
                    <a:pt x="164436" y="128769"/>
                    <a:pt x="163386" y="128769"/>
                  </a:cubicBezTo>
                  <a:cubicBezTo>
                    <a:pt x="163386" y="137763"/>
                    <a:pt x="163386" y="146228"/>
                    <a:pt x="162861" y="155221"/>
                  </a:cubicBezTo>
                  <a:cubicBezTo>
                    <a:pt x="162861" y="157866"/>
                    <a:pt x="162861" y="161041"/>
                    <a:pt x="162861" y="163686"/>
                  </a:cubicBezTo>
                  <a:cubicBezTo>
                    <a:pt x="183335" y="163157"/>
                    <a:pt x="202234" y="160512"/>
                    <a:pt x="220083" y="155750"/>
                  </a:cubicBezTo>
                  <a:cubicBezTo>
                    <a:pt x="219558" y="144640"/>
                    <a:pt x="217983" y="133530"/>
                    <a:pt x="215883" y="122420"/>
                  </a:cubicBezTo>
                  <a:close/>
                  <a:moveTo>
                    <a:pt x="106825" y="120220"/>
                  </a:moveTo>
                  <a:cubicBezTo>
                    <a:pt x="104180" y="131876"/>
                    <a:pt x="102593" y="144062"/>
                    <a:pt x="102064" y="156248"/>
                  </a:cubicBezTo>
                  <a:cubicBezTo>
                    <a:pt x="116877" y="159957"/>
                    <a:pt x="132748" y="162606"/>
                    <a:pt x="149678" y="163136"/>
                  </a:cubicBezTo>
                  <a:cubicBezTo>
                    <a:pt x="149678" y="160487"/>
                    <a:pt x="149678" y="157837"/>
                    <a:pt x="149678" y="155188"/>
                  </a:cubicBezTo>
                  <a:cubicBezTo>
                    <a:pt x="150207" y="146181"/>
                    <a:pt x="150207" y="137174"/>
                    <a:pt x="150207" y="128167"/>
                  </a:cubicBezTo>
                  <a:cubicBezTo>
                    <a:pt x="134864" y="127107"/>
                    <a:pt x="120051" y="124458"/>
                    <a:pt x="106825" y="120220"/>
                  </a:cubicBezTo>
                  <a:close/>
                  <a:moveTo>
                    <a:pt x="259617" y="103988"/>
                  </a:moveTo>
                  <a:cubicBezTo>
                    <a:pt x="250157" y="109775"/>
                    <a:pt x="240173" y="115035"/>
                    <a:pt x="228611" y="118717"/>
                  </a:cubicBezTo>
                  <a:cubicBezTo>
                    <a:pt x="230713" y="129238"/>
                    <a:pt x="232290" y="140810"/>
                    <a:pt x="233341" y="151856"/>
                  </a:cubicBezTo>
                  <a:cubicBezTo>
                    <a:pt x="246479" y="147648"/>
                    <a:pt x="258566" y="141862"/>
                    <a:pt x="269602" y="135024"/>
                  </a:cubicBezTo>
                  <a:cubicBezTo>
                    <a:pt x="267500" y="124503"/>
                    <a:pt x="263821" y="113983"/>
                    <a:pt x="259617" y="103988"/>
                  </a:cubicBezTo>
                  <a:close/>
                  <a:moveTo>
                    <a:pt x="65249" y="99862"/>
                  </a:moveTo>
                  <a:cubicBezTo>
                    <a:pt x="59956" y="111422"/>
                    <a:pt x="55192" y="123507"/>
                    <a:pt x="52545" y="136118"/>
                  </a:cubicBezTo>
                  <a:cubicBezTo>
                    <a:pt x="63661" y="142423"/>
                    <a:pt x="75835" y="148203"/>
                    <a:pt x="89068" y="152407"/>
                  </a:cubicBezTo>
                  <a:cubicBezTo>
                    <a:pt x="90126" y="139796"/>
                    <a:pt x="91714" y="127185"/>
                    <a:pt x="94361" y="115625"/>
                  </a:cubicBezTo>
                  <a:cubicBezTo>
                    <a:pt x="83774" y="111422"/>
                    <a:pt x="73718" y="106167"/>
                    <a:pt x="65249" y="99862"/>
                  </a:cubicBezTo>
                  <a:close/>
                  <a:moveTo>
                    <a:pt x="285381" y="83906"/>
                  </a:moveTo>
                  <a:cubicBezTo>
                    <a:pt x="280663" y="88122"/>
                    <a:pt x="275944" y="92338"/>
                    <a:pt x="270702" y="96554"/>
                  </a:cubicBezTo>
                  <a:cubicBezTo>
                    <a:pt x="275420" y="106567"/>
                    <a:pt x="279090" y="116581"/>
                    <a:pt x="281711" y="127648"/>
                  </a:cubicBezTo>
                  <a:cubicBezTo>
                    <a:pt x="288002" y="122905"/>
                    <a:pt x="293769" y="117635"/>
                    <a:pt x="298487" y="112365"/>
                  </a:cubicBezTo>
                  <a:cubicBezTo>
                    <a:pt x="295342" y="102351"/>
                    <a:pt x="290624" y="92865"/>
                    <a:pt x="285381" y="83906"/>
                  </a:cubicBezTo>
                  <a:close/>
                  <a:moveTo>
                    <a:pt x="39411" y="75928"/>
                  </a:moveTo>
                  <a:cubicBezTo>
                    <a:pt x="32019" y="87020"/>
                    <a:pt x="25683" y="98640"/>
                    <a:pt x="21458" y="111317"/>
                  </a:cubicBezTo>
                  <a:cubicBezTo>
                    <a:pt x="26739" y="117656"/>
                    <a:pt x="33603" y="122938"/>
                    <a:pt x="40995" y="128748"/>
                  </a:cubicBezTo>
                  <a:cubicBezTo>
                    <a:pt x="44163" y="115543"/>
                    <a:pt x="48916" y="103394"/>
                    <a:pt x="54196" y="91774"/>
                  </a:cubicBezTo>
                  <a:cubicBezTo>
                    <a:pt x="48916" y="87020"/>
                    <a:pt x="43635" y="81738"/>
                    <a:pt x="39411" y="75928"/>
                  </a:cubicBezTo>
                  <a:close/>
                  <a:moveTo>
                    <a:pt x="201616" y="73452"/>
                  </a:moveTo>
                  <a:cubicBezTo>
                    <a:pt x="190553" y="76083"/>
                    <a:pt x="178437" y="78187"/>
                    <a:pt x="165267" y="78187"/>
                  </a:cubicBezTo>
                  <a:cubicBezTo>
                    <a:pt x="165267" y="78187"/>
                    <a:pt x="165267" y="78187"/>
                    <a:pt x="164740" y="78187"/>
                  </a:cubicBezTo>
                  <a:cubicBezTo>
                    <a:pt x="164740" y="89762"/>
                    <a:pt x="164214" y="102390"/>
                    <a:pt x="163687" y="115543"/>
                  </a:cubicBezTo>
                  <a:cubicBezTo>
                    <a:pt x="164214" y="115543"/>
                    <a:pt x="164740" y="115543"/>
                    <a:pt x="165267" y="115543"/>
                  </a:cubicBezTo>
                  <a:cubicBezTo>
                    <a:pt x="182125" y="115543"/>
                    <a:pt x="198455" y="113438"/>
                    <a:pt x="213205" y="109756"/>
                  </a:cubicBezTo>
                  <a:cubicBezTo>
                    <a:pt x="210044" y="96602"/>
                    <a:pt x="205830" y="84501"/>
                    <a:pt x="201616" y="73452"/>
                  </a:cubicBezTo>
                  <a:close/>
                  <a:moveTo>
                    <a:pt x="121592" y="70701"/>
                  </a:moveTo>
                  <a:cubicBezTo>
                    <a:pt x="116857" y="81774"/>
                    <a:pt x="113174" y="94429"/>
                    <a:pt x="109491" y="107084"/>
                  </a:cubicBezTo>
                  <a:cubicBezTo>
                    <a:pt x="122119" y="111302"/>
                    <a:pt x="136324" y="113938"/>
                    <a:pt x="150530" y="114993"/>
                  </a:cubicBezTo>
                  <a:cubicBezTo>
                    <a:pt x="151056" y="101811"/>
                    <a:pt x="151582" y="88629"/>
                    <a:pt x="151582" y="77028"/>
                  </a:cubicBezTo>
                  <a:cubicBezTo>
                    <a:pt x="141060" y="75974"/>
                    <a:pt x="131063" y="73865"/>
                    <a:pt x="121592" y="70701"/>
                  </a:cubicBezTo>
                  <a:close/>
                  <a:moveTo>
                    <a:pt x="233321" y="59697"/>
                  </a:moveTo>
                  <a:cubicBezTo>
                    <a:pt x="227511" y="63395"/>
                    <a:pt x="221172" y="66565"/>
                    <a:pt x="214306" y="69207"/>
                  </a:cubicBezTo>
                  <a:cubicBezTo>
                    <a:pt x="218531" y="80302"/>
                    <a:pt x="222757" y="92981"/>
                    <a:pt x="225926" y="106189"/>
                  </a:cubicBezTo>
                  <a:cubicBezTo>
                    <a:pt x="235962" y="102491"/>
                    <a:pt x="245469" y="97736"/>
                    <a:pt x="253921" y="92453"/>
                  </a:cubicBezTo>
                  <a:cubicBezTo>
                    <a:pt x="247582" y="80302"/>
                    <a:pt x="240716" y="69207"/>
                    <a:pt x="233321" y="59697"/>
                  </a:cubicBezTo>
                  <a:close/>
                  <a:moveTo>
                    <a:pt x="92595" y="55846"/>
                  </a:moveTo>
                  <a:cubicBezTo>
                    <a:pt x="85214" y="65360"/>
                    <a:pt x="77832" y="76460"/>
                    <a:pt x="70977" y="88088"/>
                  </a:cubicBezTo>
                  <a:cubicBezTo>
                    <a:pt x="78886" y="93902"/>
                    <a:pt x="87323" y="98660"/>
                    <a:pt x="97341" y="102888"/>
                  </a:cubicBezTo>
                  <a:cubicBezTo>
                    <a:pt x="100505" y="89674"/>
                    <a:pt x="104723" y="76988"/>
                    <a:pt x="108941" y="65360"/>
                  </a:cubicBezTo>
                  <a:cubicBezTo>
                    <a:pt x="103141" y="62717"/>
                    <a:pt x="97341" y="59546"/>
                    <a:pt x="92595" y="55846"/>
                  </a:cubicBezTo>
                  <a:close/>
                  <a:moveTo>
                    <a:pt x="251144" y="44842"/>
                  </a:moveTo>
                  <a:cubicBezTo>
                    <a:pt x="248500" y="47484"/>
                    <a:pt x="246385" y="49598"/>
                    <a:pt x="243742" y="51712"/>
                  </a:cubicBezTo>
                  <a:cubicBezTo>
                    <a:pt x="251144" y="61225"/>
                    <a:pt x="258546" y="72323"/>
                    <a:pt x="264890" y="85007"/>
                  </a:cubicBezTo>
                  <a:cubicBezTo>
                    <a:pt x="269649" y="80779"/>
                    <a:pt x="273878" y="77079"/>
                    <a:pt x="277579" y="72851"/>
                  </a:cubicBezTo>
                  <a:cubicBezTo>
                    <a:pt x="270177" y="62282"/>
                    <a:pt x="261189" y="52769"/>
                    <a:pt x="251144" y="44842"/>
                  </a:cubicBezTo>
                  <a:close/>
                  <a:moveTo>
                    <a:pt x="75908" y="39614"/>
                  </a:moveTo>
                  <a:cubicBezTo>
                    <a:pt x="65327" y="47013"/>
                    <a:pt x="55804" y="55469"/>
                    <a:pt x="47868" y="65510"/>
                  </a:cubicBezTo>
                  <a:cubicBezTo>
                    <a:pt x="51043" y="70795"/>
                    <a:pt x="55804" y="75551"/>
                    <a:pt x="60565" y="79779"/>
                  </a:cubicBezTo>
                  <a:cubicBezTo>
                    <a:pt x="67443" y="67624"/>
                    <a:pt x="74850" y="56526"/>
                    <a:pt x="82256" y="47013"/>
                  </a:cubicBezTo>
                  <a:cubicBezTo>
                    <a:pt x="80140" y="44899"/>
                    <a:pt x="78024" y="42257"/>
                    <a:pt x="75908" y="39614"/>
                  </a:cubicBezTo>
                  <a:close/>
                  <a:moveTo>
                    <a:pt x="224484" y="28060"/>
                  </a:moveTo>
                  <a:cubicBezTo>
                    <a:pt x="228150" y="32293"/>
                    <a:pt x="231815" y="36525"/>
                    <a:pt x="236003" y="41815"/>
                  </a:cubicBezTo>
                  <a:cubicBezTo>
                    <a:pt x="237574" y="40228"/>
                    <a:pt x="239145" y="38641"/>
                    <a:pt x="240716" y="37583"/>
                  </a:cubicBezTo>
                  <a:cubicBezTo>
                    <a:pt x="235480" y="33880"/>
                    <a:pt x="230244" y="31234"/>
                    <a:pt x="224484" y="28060"/>
                  </a:cubicBezTo>
                  <a:close/>
                  <a:moveTo>
                    <a:pt x="101238" y="25309"/>
                  </a:moveTo>
                  <a:cubicBezTo>
                    <a:pt x="95940" y="27410"/>
                    <a:pt x="91172" y="30036"/>
                    <a:pt x="86933" y="32662"/>
                  </a:cubicBezTo>
                  <a:cubicBezTo>
                    <a:pt x="87993" y="34237"/>
                    <a:pt x="89582" y="35288"/>
                    <a:pt x="90642" y="36863"/>
                  </a:cubicBezTo>
                  <a:cubicBezTo>
                    <a:pt x="94350" y="32662"/>
                    <a:pt x="97529" y="28985"/>
                    <a:pt x="101238" y="25309"/>
                  </a:cubicBezTo>
                  <a:close/>
                  <a:moveTo>
                    <a:pt x="189546" y="16506"/>
                  </a:moveTo>
                  <a:cubicBezTo>
                    <a:pt x="195332" y="25959"/>
                    <a:pt x="202695" y="39614"/>
                    <a:pt x="209532" y="56946"/>
                  </a:cubicBezTo>
                  <a:cubicBezTo>
                    <a:pt x="215317" y="54845"/>
                    <a:pt x="220576" y="52219"/>
                    <a:pt x="225310" y="49068"/>
                  </a:cubicBezTo>
                  <a:cubicBezTo>
                    <a:pt x="210584" y="31736"/>
                    <a:pt x="197961" y="20707"/>
                    <a:pt x="194280" y="17556"/>
                  </a:cubicBezTo>
                  <a:cubicBezTo>
                    <a:pt x="192702" y="17031"/>
                    <a:pt x="191124" y="16506"/>
                    <a:pt x="189546" y="16506"/>
                  </a:cubicBezTo>
                  <a:close/>
                  <a:moveTo>
                    <a:pt x="132600" y="15955"/>
                  </a:moveTo>
                  <a:cubicBezTo>
                    <a:pt x="131554" y="15955"/>
                    <a:pt x="130507" y="15955"/>
                    <a:pt x="128938" y="16483"/>
                  </a:cubicBezTo>
                  <a:cubicBezTo>
                    <a:pt x="128938" y="17010"/>
                    <a:pt x="115859" y="27556"/>
                    <a:pt x="100688" y="46010"/>
                  </a:cubicBezTo>
                  <a:cubicBezTo>
                    <a:pt x="104873" y="48647"/>
                    <a:pt x="109058" y="51283"/>
                    <a:pt x="114290" y="53920"/>
                  </a:cubicBezTo>
                  <a:cubicBezTo>
                    <a:pt x="121091" y="37574"/>
                    <a:pt x="127892" y="24919"/>
                    <a:pt x="132600" y="15955"/>
                  </a:cubicBezTo>
                  <a:close/>
                  <a:moveTo>
                    <a:pt x="167974" y="13204"/>
                  </a:moveTo>
                  <a:cubicBezTo>
                    <a:pt x="167447" y="22704"/>
                    <a:pt x="166392" y="40647"/>
                    <a:pt x="165337" y="64924"/>
                  </a:cubicBezTo>
                  <a:cubicBezTo>
                    <a:pt x="176410" y="64924"/>
                    <a:pt x="186956" y="63341"/>
                    <a:pt x="196974" y="60702"/>
                  </a:cubicBezTo>
                  <a:cubicBezTo>
                    <a:pt x="187483" y="38009"/>
                    <a:pt x="177465" y="21121"/>
                    <a:pt x="173247" y="13732"/>
                  </a:cubicBezTo>
                  <a:cubicBezTo>
                    <a:pt x="171665" y="13732"/>
                    <a:pt x="169556" y="13732"/>
                    <a:pt x="167974" y="13204"/>
                  </a:cubicBezTo>
                  <a:close/>
                  <a:moveTo>
                    <a:pt x="149585" y="13204"/>
                  </a:moveTo>
                  <a:cubicBezTo>
                    <a:pt x="145346" y="20059"/>
                    <a:pt x="135810" y="36405"/>
                    <a:pt x="126273" y="58551"/>
                  </a:cubicBezTo>
                  <a:cubicBezTo>
                    <a:pt x="134220" y="61187"/>
                    <a:pt x="143227" y="63296"/>
                    <a:pt x="152764" y="63823"/>
                  </a:cubicBezTo>
                  <a:cubicBezTo>
                    <a:pt x="153294" y="40623"/>
                    <a:pt x="154354" y="22696"/>
                    <a:pt x="154883" y="13204"/>
                  </a:cubicBezTo>
                  <a:cubicBezTo>
                    <a:pt x="153294" y="13204"/>
                    <a:pt x="151175" y="13204"/>
                    <a:pt x="149585" y="13204"/>
                  </a:cubicBezTo>
                  <a:close/>
                  <a:moveTo>
                    <a:pt x="160099" y="0"/>
                  </a:moveTo>
                  <a:cubicBezTo>
                    <a:pt x="192750" y="0"/>
                    <a:pt x="222769" y="10024"/>
                    <a:pt x="248047" y="26906"/>
                  </a:cubicBezTo>
                  <a:cubicBezTo>
                    <a:pt x="251734" y="29017"/>
                    <a:pt x="255420" y="31655"/>
                    <a:pt x="259107" y="34293"/>
                  </a:cubicBezTo>
                  <a:cubicBezTo>
                    <a:pt x="269113" y="42206"/>
                    <a:pt x="278066" y="51703"/>
                    <a:pt x="285965" y="61727"/>
                  </a:cubicBezTo>
                  <a:cubicBezTo>
                    <a:pt x="288598" y="65420"/>
                    <a:pt x="291232" y="69113"/>
                    <a:pt x="293865" y="72806"/>
                  </a:cubicBezTo>
                  <a:cubicBezTo>
                    <a:pt x="299658" y="81775"/>
                    <a:pt x="304398" y="90744"/>
                    <a:pt x="308084" y="100768"/>
                  </a:cubicBezTo>
                  <a:cubicBezTo>
                    <a:pt x="310191" y="105516"/>
                    <a:pt x="311771" y="110264"/>
                    <a:pt x="313350" y="115013"/>
                  </a:cubicBezTo>
                  <a:cubicBezTo>
                    <a:pt x="317564" y="128730"/>
                    <a:pt x="319670" y="142975"/>
                    <a:pt x="319670" y="157747"/>
                  </a:cubicBezTo>
                  <a:cubicBezTo>
                    <a:pt x="319670" y="158275"/>
                    <a:pt x="319670" y="159330"/>
                    <a:pt x="319670" y="160385"/>
                  </a:cubicBezTo>
                  <a:cubicBezTo>
                    <a:pt x="319670" y="165661"/>
                    <a:pt x="319670" y="170937"/>
                    <a:pt x="319144" y="176212"/>
                  </a:cubicBezTo>
                  <a:cubicBezTo>
                    <a:pt x="317037" y="196260"/>
                    <a:pt x="311244" y="215253"/>
                    <a:pt x="302291" y="232664"/>
                  </a:cubicBezTo>
                  <a:cubicBezTo>
                    <a:pt x="298605" y="240577"/>
                    <a:pt x="293865" y="247964"/>
                    <a:pt x="288598" y="254822"/>
                  </a:cubicBezTo>
                  <a:cubicBezTo>
                    <a:pt x="259633" y="294391"/>
                    <a:pt x="212763" y="320242"/>
                    <a:pt x="160099" y="320242"/>
                  </a:cubicBezTo>
                  <a:cubicBezTo>
                    <a:pt x="159572" y="320242"/>
                    <a:pt x="159572" y="320242"/>
                    <a:pt x="159572" y="320242"/>
                  </a:cubicBezTo>
                  <a:cubicBezTo>
                    <a:pt x="159572" y="320242"/>
                    <a:pt x="159572" y="320242"/>
                    <a:pt x="155359" y="320770"/>
                  </a:cubicBezTo>
                  <a:cubicBezTo>
                    <a:pt x="155359" y="320770"/>
                    <a:pt x="155359" y="320242"/>
                    <a:pt x="155359" y="320242"/>
                  </a:cubicBezTo>
                  <a:cubicBezTo>
                    <a:pt x="101642" y="318660"/>
                    <a:pt x="54244" y="290698"/>
                    <a:pt x="26332" y="248491"/>
                  </a:cubicBezTo>
                  <a:cubicBezTo>
                    <a:pt x="21593" y="241105"/>
                    <a:pt x="17379" y="233191"/>
                    <a:pt x="13693" y="225278"/>
                  </a:cubicBezTo>
                  <a:cubicBezTo>
                    <a:pt x="6847" y="209450"/>
                    <a:pt x="2107" y="192567"/>
                    <a:pt x="527" y="174630"/>
                  </a:cubicBezTo>
                  <a:cubicBezTo>
                    <a:pt x="0" y="169881"/>
                    <a:pt x="0" y="165133"/>
                    <a:pt x="0" y="160385"/>
                  </a:cubicBezTo>
                  <a:cubicBezTo>
                    <a:pt x="0" y="158802"/>
                    <a:pt x="0" y="157219"/>
                    <a:pt x="0" y="156164"/>
                  </a:cubicBezTo>
                  <a:cubicBezTo>
                    <a:pt x="527" y="141392"/>
                    <a:pt x="2634" y="127147"/>
                    <a:pt x="6847" y="113958"/>
                  </a:cubicBezTo>
                  <a:cubicBezTo>
                    <a:pt x="8427" y="108682"/>
                    <a:pt x="10006" y="103934"/>
                    <a:pt x="12113" y="99185"/>
                  </a:cubicBezTo>
                  <a:cubicBezTo>
                    <a:pt x="17379" y="86523"/>
                    <a:pt x="23699" y="74916"/>
                    <a:pt x="32125" y="64365"/>
                  </a:cubicBezTo>
                  <a:cubicBezTo>
                    <a:pt x="34758" y="60144"/>
                    <a:pt x="37918" y="56451"/>
                    <a:pt x="41078" y="52758"/>
                  </a:cubicBezTo>
                  <a:cubicBezTo>
                    <a:pt x="49505" y="43789"/>
                    <a:pt x="58984" y="35348"/>
                    <a:pt x="68990" y="28489"/>
                  </a:cubicBezTo>
                  <a:cubicBezTo>
                    <a:pt x="72677" y="25851"/>
                    <a:pt x="76363" y="23213"/>
                    <a:pt x="80576" y="21103"/>
                  </a:cubicBezTo>
                  <a:cubicBezTo>
                    <a:pt x="103748" y="7913"/>
                    <a:pt x="131133" y="0"/>
                    <a:pt x="160099" y="0"/>
                  </a:cubicBezTo>
                  <a:close/>
                </a:path>
              </a:pathLst>
            </a:custGeom>
            <a:solidFill>
              <a:srgbClr val="0078D7"/>
            </a:solidFill>
            <a:ln>
              <a:noFill/>
            </a:ln>
          </p:spPr>
          <p:txBody>
            <a:bodyPr vert="horz" wrap="square" lIns="89642" tIns="44821" rIns="89642" bIns="44821" numCol="1" anchor="t" anchorCtr="0" compatLnSpc="1">
              <a:prstTxWarp prst="textNoShape">
                <a:avLst/>
              </a:prstTxWarp>
              <a:noAutofit/>
            </a:bodyPr>
            <a:lstStyle/>
            <a:p>
              <a:pPr defTabSz="896386">
                <a:defRPr/>
              </a:pPr>
              <a:endParaRPr lang="en-US" sz="1765" kern="0">
                <a:solidFill>
                  <a:srgbClr val="FFFFFF"/>
                </a:solidFill>
                <a:latin typeface="Segoe UI"/>
              </a:endParaRPr>
            </a:p>
          </p:txBody>
        </p:sp>
        <p:sp>
          <p:nvSpPr>
            <p:cNvPr id="384" name="Freeform 383"/>
            <p:cNvSpPr>
              <a:spLocks/>
            </p:cNvSpPr>
            <p:nvPr/>
          </p:nvSpPr>
          <p:spPr bwMode="auto">
            <a:xfrm>
              <a:off x="9974330" y="3190215"/>
              <a:ext cx="462396" cy="357669"/>
            </a:xfrm>
            <a:custGeom>
              <a:avLst/>
              <a:gdLst>
                <a:gd name="connsiteX0" fmla="*/ 33287 w 649029"/>
                <a:gd name="connsiteY0" fmla="*/ 88963 h 502032"/>
                <a:gd name="connsiteX1" fmla="*/ 21098 w 649029"/>
                <a:gd name="connsiteY1" fmla="*/ 102250 h 502032"/>
                <a:gd name="connsiteX2" fmla="*/ 21098 w 649029"/>
                <a:gd name="connsiteY2" fmla="*/ 467370 h 502032"/>
                <a:gd name="connsiteX3" fmla="*/ 33287 w 649029"/>
                <a:gd name="connsiteY3" fmla="*/ 480657 h 502032"/>
                <a:gd name="connsiteX4" fmla="*/ 615742 w 649029"/>
                <a:gd name="connsiteY4" fmla="*/ 480657 h 502032"/>
                <a:gd name="connsiteX5" fmla="*/ 627932 w 649029"/>
                <a:gd name="connsiteY5" fmla="*/ 467370 h 502032"/>
                <a:gd name="connsiteX6" fmla="*/ 627932 w 649029"/>
                <a:gd name="connsiteY6" fmla="*/ 102250 h 502032"/>
                <a:gd name="connsiteX7" fmla="*/ 615742 w 649029"/>
                <a:gd name="connsiteY7" fmla="*/ 88963 h 502032"/>
                <a:gd name="connsiteX8" fmla="*/ 71744 w 649029"/>
                <a:gd name="connsiteY8" fmla="*/ 21375 h 502032"/>
                <a:gd name="connsiteX9" fmla="*/ 61676 w 649029"/>
                <a:gd name="connsiteY9" fmla="*/ 31460 h 502032"/>
                <a:gd name="connsiteX10" fmla="*/ 61676 w 649029"/>
                <a:gd name="connsiteY10" fmla="*/ 67588 h 502032"/>
                <a:gd name="connsiteX11" fmla="*/ 281061 w 649029"/>
                <a:gd name="connsiteY11" fmla="*/ 67588 h 502032"/>
                <a:gd name="connsiteX12" fmla="*/ 281061 w 649029"/>
                <a:gd name="connsiteY12" fmla="*/ 31460 h 502032"/>
                <a:gd name="connsiteX13" fmla="*/ 270993 w 649029"/>
                <a:gd name="connsiteY13" fmla="*/ 21375 h 502032"/>
                <a:gd name="connsiteX14" fmla="*/ 71826 w 649029"/>
                <a:gd name="connsiteY14" fmla="*/ 0 h 502032"/>
                <a:gd name="connsiteX15" fmla="*/ 271010 w 649029"/>
                <a:gd name="connsiteY15" fmla="*/ 0 h 502032"/>
                <a:gd name="connsiteX16" fmla="*/ 302265 w 649029"/>
                <a:gd name="connsiteY16" fmla="*/ 31399 h 502032"/>
                <a:gd name="connsiteX17" fmla="*/ 302265 w 649029"/>
                <a:gd name="connsiteY17" fmla="*/ 59604 h 502032"/>
                <a:gd name="connsiteX18" fmla="*/ 614285 w 649029"/>
                <a:gd name="connsiteY18" fmla="*/ 59604 h 502032"/>
                <a:gd name="connsiteX19" fmla="*/ 625873 w 649029"/>
                <a:gd name="connsiteY19" fmla="*/ 64461 h 502032"/>
                <a:gd name="connsiteX20" fmla="*/ 629657 w 649029"/>
                <a:gd name="connsiteY20" fmla="*/ 73573 h 502032"/>
                <a:gd name="connsiteX21" fmla="*/ 639294 w 649029"/>
                <a:gd name="connsiteY21" fmla="*/ 77692 h 502032"/>
                <a:gd name="connsiteX22" fmla="*/ 649029 w 649029"/>
                <a:gd name="connsiteY22" fmla="*/ 102152 h 502032"/>
                <a:gd name="connsiteX23" fmla="*/ 649029 w 649029"/>
                <a:gd name="connsiteY23" fmla="*/ 467468 h 502032"/>
                <a:gd name="connsiteX24" fmla="*/ 615651 w 649029"/>
                <a:gd name="connsiteY24" fmla="*/ 502032 h 502032"/>
                <a:gd name="connsiteX25" fmla="*/ 33379 w 649029"/>
                <a:gd name="connsiteY25" fmla="*/ 502032 h 502032"/>
                <a:gd name="connsiteX26" fmla="*/ 0 w 649029"/>
                <a:gd name="connsiteY26" fmla="*/ 467468 h 502032"/>
                <a:gd name="connsiteX27" fmla="*/ 0 w 649029"/>
                <a:gd name="connsiteY27" fmla="*/ 102152 h 502032"/>
                <a:gd name="connsiteX28" fmla="*/ 9735 w 649029"/>
                <a:gd name="connsiteY28" fmla="*/ 77692 h 502032"/>
                <a:gd name="connsiteX29" fmla="*/ 19371 w 649029"/>
                <a:gd name="connsiteY29" fmla="*/ 73574 h 502032"/>
                <a:gd name="connsiteX30" fmla="*/ 23155 w 649029"/>
                <a:gd name="connsiteY30" fmla="*/ 64461 h 502032"/>
                <a:gd name="connsiteX31" fmla="*/ 34744 w 649029"/>
                <a:gd name="connsiteY31" fmla="*/ 59604 h 502032"/>
                <a:gd name="connsiteX32" fmla="*/ 40571 w 649029"/>
                <a:gd name="connsiteY32" fmla="*/ 59604 h 502032"/>
                <a:gd name="connsiteX33" fmla="*/ 40571 w 649029"/>
                <a:gd name="connsiteY33" fmla="*/ 31399 h 502032"/>
                <a:gd name="connsiteX34" fmla="*/ 71826 w 649029"/>
                <a:gd name="connsiteY34" fmla="*/ 0 h 502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649029" h="502032">
                  <a:moveTo>
                    <a:pt x="33287" y="88963"/>
                  </a:moveTo>
                  <a:cubicBezTo>
                    <a:pt x="26398" y="88963"/>
                    <a:pt x="21098" y="94809"/>
                    <a:pt x="21098" y="102250"/>
                  </a:cubicBezTo>
                  <a:lnTo>
                    <a:pt x="21098" y="467370"/>
                  </a:lnTo>
                  <a:cubicBezTo>
                    <a:pt x="21098" y="474811"/>
                    <a:pt x="26398" y="480657"/>
                    <a:pt x="33287" y="480657"/>
                  </a:cubicBezTo>
                  <a:lnTo>
                    <a:pt x="615742" y="480657"/>
                  </a:lnTo>
                  <a:cubicBezTo>
                    <a:pt x="622632" y="480657"/>
                    <a:pt x="627932" y="474811"/>
                    <a:pt x="627932" y="467370"/>
                  </a:cubicBezTo>
                  <a:lnTo>
                    <a:pt x="627932" y="102250"/>
                  </a:lnTo>
                  <a:cubicBezTo>
                    <a:pt x="627932" y="94809"/>
                    <a:pt x="622632" y="88963"/>
                    <a:pt x="615742" y="88963"/>
                  </a:cubicBezTo>
                  <a:close/>
                  <a:moveTo>
                    <a:pt x="71744" y="21375"/>
                  </a:moveTo>
                  <a:cubicBezTo>
                    <a:pt x="66445" y="21375"/>
                    <a:pt x="61676" y="26152"/>
                    <a:pt x="61676" y="31460"/>
                  </a:cubicBezTo>
                  <a:lnTo>
                    <a:pt x="61676" y="67588"/>
                  </a:lnTo>
                  <a:lnTo>
                    <a:pt x="281061" y="67588"/>
                  </a:lnTo>
                  <a:lnTo>
                    <a:pt x="281061" y="31460"/>
                  </a:lnTo>
                  <a:cubicBezTo>
                    <a:pt x="281061" y="26152"/>
                    <a:pt x="276292" y="21375"/>
                    <a:pt x="270993" y="21375"/>
                  </a:cubicBezTo>
                  <a:close/>
                  <a:moveTo>
                    <a:pt x="71826" y="0"/>
                  </a:moveTo>
                  <a:lnTo>
                    <a:pt x="271010" y="0"/>
                  </a:lnTo>
                  <a:cubicBezTo>
                    <a:pt x="287962" y="0"/>
                    <a:pt x="302265" y="14369"/>
                    <a:pt x="302265" y="31399"/>
                  </a:cubicBezTo>
                  <a:lnTo>
                    <a:pt x="302265" y="59604"/>
                  </a:lnTo>
                  <a:lnTo>
                    <a:pt x="614285" y="59604"/>
                  </a:lnTo>
                  <a:cubicBezTo>
                    <a:pt x="618788" y="59604"/>
                    <a:pt x="622894" y="61467"/>
                    <a:pt x="625873" y="64461"/>
                  </a:cubicBezTo>
                  <a:lnTo>
                    <a:pt x="629657" y="73573"/>
                  </a:lnTo>
                  <a:lnTo>
                    <a:pt x="639294" y="77692"/>
                  </a:lnTo>
                  <a:cubicBezTo>
                    <a:pt x="645320" y="83940"/>
                    <a:pt x="649029" y="92581"/>
                    <a:pt x="649029" y="102152"/>
                  </a:cubicBezTo>
                  <a:lnTo>
                    <a:pt x="649029" y="467468"/>
                  </a:lnTo>
                  <a:cubicBezTo>
                    <a:pt x="649029" y="486611"/>
                    <a:pt x="634194" y="502032"/>
                    <a:pt x="615651" y="502032"/>
                  </a:cubicBezTo>
                  <a:lnTo>
                    <a:pt x="33379" y="502032"/>
                  </a:lnTo>
                  <a:cubicBezTo>
                    <a:pt x="14835" y="502032"/>
                    <a:pt x="0" y="486611"/>
                    <a:pt x="0" y="467468"/>
                  </a:cubicBezTo>
                  <a:lnTo>
                    <a:pt x="0" y="102152"/>
                  </a:lnTo>
                  <a:cubicBezTo>
                    <a:pt x="0" y="92581"/>
                    <a:pt x="3709" y="83940"/>
                    <a:pt x="9735" y="77692"/>
                  </a:cubicBezTo>
                  <a:lnTo>
                    <a:pt x="19371" y="73574"/>
                  </a:lnTo>
                  <a:lnTo>
                    <a:pt x="23155" y="64461"/>
                  </a:lnTo>
                  <a:cubicBezTo>
                    <a:pt x="26135" y="61467"/>
                    <a:pt x="30241" y="59604"/>
                    <a:pt x="34744" y="59604"/>
                  </a:cubicBezTo>
                  <a:lnTo>
                    <a:pt x="40571" y="59604"/>
                  </a:lnTo>
                  <a:lnTo>
                    <a:pt x="40571" y="31399"/>
                  </a:lnTo>
                  <a:cubicBezTo>
                    <a:pt x="40571" y="14369"/>
                    <a:pt x="54344" y="0"/>
                    <a:pt x="71826"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noAutofit/>
            </a:bodyPr>
            <a:lstStyle/>
            <a:p>
              <a:pPr defTabSz="896386">
                <a:defRPr/>
              </a:pPr>
              <a:endParaRPr lang="en-US" sz="1765" kern="0">
                <a:solidFill>
                  <a:srgbClr val="FFFFFF"/>
                </a:solidFill>
                <a:latin typeface="Segoe UI"/>
              </a:endParaRPr>
            </a:p>
          </p:txBody>
        </p:sp>
      </p:grpSp>
      <p:sp>
        <p:nvSpPr>
          <p:cNvPr id="375" name="Rectangle 374"/>
          <p:cNvSpPr/>
          <p:nvPr/>
        </p:nvSpPr>
        <p:spPr bwMode="auto">
          <a:xfrm>
            <a:off x="10553113" y="2653880"/>
            <a:ext cx="967469" cy="1512452"/>
          </a:xfrm>
          <a:prstGeom prst="rect">
            <a:avLst/>
          </a:prstGeom>
          <a:noFill/>
          <a:ln w="9525" cap="flat" cmpd="sng" algn="ctr">
            <a:solidFill>
              <a:srgbClr val="FFFFFF">
                <a:lumMod val="65000"/>
              </a:srgbClr>
            </a:solidFill>
            <a:prstDash val="dash"/>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76" name="TextBox 375"/>
          <p:cNvSpPr txBox="1"/>
          <p:nvPr/>
        </p:nvSpPr>
        <p:spPr>
          <a:xfrm>
            <a:off x="10954969" y="2751236"/>
            <a:ext cx="464083" cy="158377"/>
          </a:xfrm>
          <a:prstGeom prst="rect">
            <a:avLst/>
          </a:prstGeom>
          <a:noFill/>
        </p:spPr>
        <p:txBody>
          <a:bodyPr wrap="square" lIns="0" tIns="0" rIns="0" bIns="0" rtlCol="0">
            <a:spAutoFit/>
          </a:bodyPr>
          <a:lstStyle/>
          <a:p>
            <a:pPr defTabSz="914192">
              <a:spcBef>
                <a:spcPct val="0"/>
              </a:spcBef>
              <a:spcAft>
                <a:spcPts val="588"/>
              </a:spcAft>
              <a:defRPr/>
            </a:pPr>
            <a:r>
              <a:rPr lang="en-US" sz="1029" kern="0">
                <a:solidFill>
                  <a:srgbClr val="505050"/>
                </a:solidFill>
                <a:latin typeface="Segoe UI"/>
                <a:cs typeface="Segoe UI Semilight" panose="020B0402040204020203" pitchFamily="34" charset="0"/>
              </a:rPr>
              <a:t>Web</a:t>
            </a:r>
          </a:p>
        </p:txBody>
      </p:sp>
      <p:sp>
        <p:nvSpPr>
          <p:cNvPr id="377" name="TextBox 376"/>
          <p:cNvSpPr txBox="1"/>
          <p:nvPr/>
        </p:nvSpPr>
        <p:spPr>
          <a:xfrm>
            <a:off x="10954969" y="3290063"/>
            <a:ext cx="464083" cy="158377"/>
          </a:xfrm>
          <a:prstGeom prst="rect">
            <a:avLst/>
          </a:prstGeom>
          <a:noFill/>
        </p:spPr>
        <p:txBody>
          <a:bodyPr wrap="square" lIns="0" tIns="0" rIns="0" bIns="0" rtlCol="0">
            <a:spAutoFit/>
          </a:bodyPr>
          <a:lstStyle/>
          <a:p>
            <a:pPr defTabSz="914192">
              <a:spcBef>
                <a:spcPct val="0"/>
              </a:spcBef>
              <a:spcAft>
                <a:spcPts val="588"/>
              </a:spcAft>
              <a:defRPr/>
            </a:pPr>
            <a:r>
              <a:rPr lang="en-US" sz="1029" kern="0">
                <a:solidFill>
                  <a:srgbClr val="505050"/>
                </a:solidFill>
                <a:latin typeface="Segoe UI"/>
                <a:cs typeface="Segoe UI Semilight" panose="020B0402040204020203" pitchFamily="34" charset="0"/>
              </a:rPr>
              <a:t>Mobile</a:t>
            </a:r>
          </a:p>
        </p:txBody>
      </p:sp>
      <p:sp>
        <p:nvSpPr>
          <p:cNvPr id="378" name="TextBox 377"/>
          <p:cNvSpPr txBox="1"/>
          <p:nvPr/>
        </p:nvSpPr>
        <p:spPr>
          <a:xfrm>
            <a:off x="10954969" y="3866717"/>
            <a:ext cx="464083" cy="158377"/>
          </a:xfrm>
          <a:prstGeom prst="rect">
            <a:avLst/>
          </a:prstGeom>
          <a:noFill/>
        </p:spPr>
        <p:txBody>
          <a:bodyPr wrap="square" lIns="0" tIns="0" rIns="0" bIns="0" rtlCol="0">
            <a:spAutoFit/>
          </a:bodyPr>
          <a:lstStyle/>
          <a:p>
            <a:pPr defTabSz="914192">
              <a:spcBef>
                <a:spcPct val="0"/>
              </a:spcBef>
              <a:spcAft>
                <a:spcPts val="588"/>
              </a:spcAft>
              <a:defRPr/>
            </a:pPr>
            <a:r>
              <a:rPr lang="en-US" sz="1029" kern="0">
                <a:solidFill>
                  <a:srgbClr val="505050"/>
                </a:solidFill>
                <a:latin typeface="Segoe UI"/>
                <a:cs typeface="Segoe UI Semilight" panose="020B0402040204020203" pitchFamily="34" charset="0"/>
              </a:rPr>
              <a:t>Bots</a:t>
            </a:r>
          </a:p>
        </p:txBody>
      </p:sp>
      <p:sp>
        <p:nvSpPr>
          <p:cNvPr id="379" name="Freeform 378"/>
          <p:cNvSpPr>
            <a:spLocks noChangeArrowheads="1"/>
          </p:cNvSpPr>
          <p:nvPr/>
        </p:nvSpPr>
        <p:spPr bwMode="auto">
          <a:xfrm>
            <a:off x="10655938" y="2749654"/>
            <a:ext cx="183999" cy="183999"/>
          </a:xfrm>
          <a:custGeom>
            <a:avLst/>
            <a:gdLst>
              <a:gd name="connsiteX0" fmla="*/ 2240514 w 3214688"/>
              <a:gd name="connsiteY0" fmla="*/ 2452692 h 3214688"/>
              <a:gd name="connsiteX1" fmla="*/ 2164154 w 3214688"/>
              <a:gd name="connsiteY1" fmla="*/ 2577661 h 3214688"/>
              <a:gd name="connsiteX2" fmla="*/ 2066550 w 3214688"/>
              <a:gd name="connsiteY2" fmla="*/ 2716118 h 3214688"/>
              <a:gd name="connsiteX3" fmla="*/ 1754615 w 3214688"/>
              <a:gd name="connsiteY3" fmla="*/ 3074168 h 3214688"/>
              <a:gd name="connsiteX4" fmla="*/ 1740871 w 3214688"/>
              <a:gd name="connsiteY4" fmla="*/ 3087292 h 3214688"/>
              <a:gd name="connsiteX5" fmla="*/ 1759187 w 3214688"/>
              <a:gd name="connsiteY5" fmla="*/ 3086367 h 3214688"/>
              <a:gd name="connsiteX6" fmla="*/ 2552008 w 3214688"/>
              <a:gd name="connsiteY6" fmla="*/ 2754731 h 3214688"/>
              <a:gd name="connsiteX7" fmla="*/ 2647815 w 3214688"/>
              <a:gd name="connsiteY7" fmla="*/ 2667609 h 3214688"/>
              <a:gd name="connsiteX8" fmla="*/ 2533366 w 3214688"/>
              <a:gd name="connsiteY8" fmla="*/ 2587696 h 3214688"/>
              <a:gd name="connsiteX9" fmla="*/ 2342448 w 3214688"/>
              <a:gd name="connsiteY9" fmla="*/ 2491033 h 3214688"/>
              <a:gd name="connsiteX10" fmla="*/ 974642 w 3214688"/>
              <a:gd name="connsiteY10" fmla="*/ 2452516 h 3214688"/>
              <a:gd name="connsiteX11" fmla="*/ 872242 w 3214688"/>
              <a:gd name="connsiteY11" fmla="*/ 2491033 h 3214688"/>
              <a:gd name="connsiteX12" fmla="*/ 681324 w 3214688"/>
              <a:gd name="connsiteY12" fmla="*/ 2587696 h 3214688"/>
              <a:gd name="connsiteX13" fmla="*/ 566873 w 3214688"/>
              <a:gd name="connsiteY13" fmla="*/ 2667611 h 3214688"/>
              <a:gd name="connsiteX14" fmla="*/ 662678 w 3214688"/>
              <a:gd name="connsiteY14" fmla="*/ 2754731 h 3214688"/>
              <a:gd name="connsiteX15" fmla="*/ 1455500 w 3214688"/>
              <a:gd name="connsiteY15" fmla="*/ 3086367 h 3214688"/>
              <a:gd name="connsiteX16" fmla="*/ 1473960 w 3214688"/>
              <a:gd name="connsiteY16" fmla="*/ 3087299 h 3214688"/>
              <a:gd name="connsiteX17" fmla="*/ 1460208 w 3214688"/>
              <a:gd name="connsiteY17" fmla="*/ 3074168 h 3214688"/>
              <a:gd name="connsiteX18" fmla="*/ 1148273 w 3214688"/>
              <a:gd name="connsiteY18" fmla="*/ 2716118 h 3214688"/>
              <a:gd name="connsiteX19" fmla="*/ 1050800 w 3214688"/>
              <a:gd name="connsiteY19" fmla="*/ 2577661 h 3214688"/>
              <a:gd name="connsiteX20" fmla="*/ 1668463 w 3214688"/>
              <a:gd name="connsiteY20" fmla="*/ 2349078 h 3214688"/>
              <a:gd name="connsiteX21" fmla="*/ 1668463 w 3214688"/>
              <a:gd name="connsiteY21" fmla="*/ 2987045 h 3214688"/>
              <a:gd name="connsiteX22" fmla="*/ 1686282 w 3214688"/>
              <a:gd name="connsiteY22" fmla="*/ 2969732 h 3214688"/>
              <a:gd name="connsiteX23" fmla="*/ 2047573 w 3214688"/>
              <a:gd name="connsiteY23" fmla="*/ 2532767 h 3214688"/>
              <a:gd name="connsiteX24" fmla="*/ 2118389 w 3214688"/>
              <a:gd name="connsiteY24" fmla="*/ 2414793 h 3214688"/>
              <a:gd name="connsiteX25" fmla="*/ 2062644 w 3214688"/>
              <a:gd name="connsiteY25" fmla="*/ 2398957 h 3214688"/>
              <a:gd name="connsiteX26" fmla="*/ 1838838 w 3214688"/>
              <a:gd name="connsiteY26" fmla="*/ 2359062 h 3214688"/>
              <a:gd name="connsiteX27" fmla="*/ 1546226 w 3214688"/>
              <a:gd name="connsiteY27" fmla="*/ 2349078 h 3214688"/>
              <a:gd name="connsiteX28" fmla="*/ 1375851 w 3214688"/>
              <a:gd name="connsiteY28" fmla="*/ 2359062 h 3214688"/>
              <a:gd name="connsiteX29" fmla="*/ 1152046 w 3214688"/>
              <a:gd name="connsiteY29" fmla="*/ 2398957 h 3214688"/>
              <a:gd name="connsiteX30" fmla="*/ 1097994 w 3214688"/>
              <a:gd name="connsiteY30" fmla="*/ 2414312 h 3214688"/>
              <a:gd name="connsiteX31" fmla="*/ 1168773 w 3214688"/>
              <a:gd name="connsiteY31" fmla="*/ 2532767 h 3214688"/>
              <a:gd name="connsiteX32" fmla="*/ 1528675 w 3214688"/>
              <a:gd name="connsiteY32" fmla="*/ 2969732 h 3214688"/>
              <a:gd name="connsiteX33" fmla="*/ 1546226 w 3214688"/>
              <a:gd name="connsiteY33" fmla="*/ 2986822 h 3214688"/>
              <a:gd name="connsiteX34" fmla="*/ 2486262 w 3214688"/>
              <a:gd name="connsiteY34" fmla="*/ 1668463 h 3214688"/>
              <a:gd name="connsiteX35" fmla="*/ 2482389 w 3214688"/>
              <a:gd name="connsiteY35" fmla="*/ 1744921 h 3214688"/>
              <a:gd name="connsiteX36" fmla="*/ 2321876 w 3214688"/>
              <a:gd name="connsiteY36" fmla="*/ 2298467 h 3214688"/>
              <a:gd name="connsiteX37" fmla="*/ 2297383 w 3214688"/>
              <a:gd name="connsiteY37" fmla="*/ 2345664 h 3214688"/>
              <a:gd name="connsiteX38" fmla="*/ 2392218 w 3214688"/>
              <a:gd name="connsiteY38" fmla="*/ 2381629 h 3214688"/>
              <a:gd name="connsiteX39" fmla="*/ 2596737 w 3214688"/>
              <a:gd name="connsiteY39" fmla="*/ 2485449 h 3214688"/>
              <a:gd name="connsiteX40" fmla="*/ 2730520 w 3214688"/>
              <a:gd name="connsiteY40" fmla="*/ 2578412 h 3214688"/>
              <a:gd name="connsiteX41" fmla="*/ 2753323 w 3214688"/>
              <a:gd name="connsiteY41" fmla="*/ 2553309 h 3214688"/>
              <a:gd name="connsiteX42" fmla="*/ 3084782 w 3214688"/>
              <a:gd name="connsiteY42" fmla="*/ 1760063 h 3214688"/>
              <a:gd name="connsiteX43" fmla="*/ 3089405 w 3214688"/>
              <a:gd name="connsiteY43" fmla="*/ 1668463 h 3214688"/>
              <a:gd name="connsiteX44" fmla="*/ 1668463 w 3214688"/>
              <a:gd name="connsiteY44" fmla="*/ 1668463 h 3214688"/>
              <a:gd name="connsiteX45" fmla="*/ 1668463 w 3214688"/>
              <a:gd name="connsiteY45" fmla="*/ 2227749 h 3214688"/>
              <a:gd name="connsiteX46" fmla="*/ 1854174 w 3214688"/>
              <a:gd name="connsiteY46" fmla="*/ 2238874 h 3214688"/>
              <a:gd name="connsiteX47" fmla="*/ 2093075 w 3214688"/>
              <a:gd name="connsiteY47" fmla="*/ 2282190 h 3214688"/>
              <a:gd name="connsiteX48" fmla="*/ 2180461 w 3214688"/>
              <a:gd name="connsiteY48" fmla="*/ 2307322 h 3214688"/>
              <a:gd name="connsiteX49" fmla="*/ 2223231 w 3214688"/>
              <a:gd name="connsiteY49" fmla="*/ 2220775 h 3214688"/>
              <a:gd name="connsiteX50" fmla="*/ 2360202 w 3214688"/>
              <a:gd name="connsiteY50" fmla="*/ 1739141 h 3214688"/>
              <a:gd name="connsiteX51" fmla="*/ 2363915 w 3214688"/>
              <a:gd name="connsiteY51" fmla="*/ 1668463 h 3214688"/>
              <a:gd name="connsiteX52" fmla="*/ 853934 w 3214688"/>
              <a:gd name="connsiteY52" fmla="*/ 1668463 h 3214688"/>
              <a:gd name="connsiteX53" fmla="*/ 857628 w 3214688"/>
              <a:gd name="connsiteY53" fmla="*/ 1739141 h 3214688"/>
              <a:gd name="connsiteX54" fmla="*/ 993929 w 3214688"/>
              <a:gd name="connsiteY54" fmla="*/ 2220775 h 3214688"/>
              <a:gd name="connsiteX55" fmla="*/ 1036215 w 3214688"/>
              <a:gd name="connsiteY55" fmla="*/ 2306750 h 3214688"/>
              <a:gd name="connsiteX56" fmla="*/ 1121614 w 3214688"/>
              <a:gd name="connsiteY56" fmla="*/ 2282190 h 3214688"/>
              <a:gd name="connsiteX57" fmla="*/ 1360516 w 3214688"/>
              <a:gd name="connsiteY57" fmla="*/ 2238874 h 3214688"/>
              <a:gd name="connsiteX58" fmla="*/ 1546226 w 3214688"/>
              <a:gd name="connsiteY58" fmla="*/ 2227749 h 3214688"/>
              <a:gd name="connsiteX59" fmla="*/ 1546226 w 3214688"/>
              <a:gd name="connsiteY59" fmla="*/ 1668463 h 3214688"/>
              <a:gd name="connsiteX60" fmla="*/ 125282 w 3214688"/>
              <a:gd name="connsiteY60" fmla="*/ 1668463 h 3214688"/>
              <a:gd name="connsiteX61" fmla="*/ 129905 w 3214688"/>
              <a:gd name="connsiteY61" fmla="*/ 1760063 h 3214688"/>
              <a:gd name="connsiteX62" fmla="*/ 461363 w 3214688"/>
              <a:gd name="connsiteY62" fmla="*/ 2553309 h 3214688"/>
              <a:gd name="connsiteX63" fmla="*/ 484168 w 3214688"/>
              <a:gd name="connsiteY63" fmla="*/ 2578414 h 3214688"/>
              <a:gd name="connsiteX64" fmla="*/ 617953 w 3214688"/>
              <a:gd name="connsiteY64" fmla="*/ 2485449 h 3214688"/>
              <a:gd name="connsiteX65" fmla="*/ 822472 w 3214688"/>
              <a:gd name="connsiteY65" fmla="*/ 2381629 h 3214688"/>
              <a:gd name="connsiteX66" fmla="*/ 918086 w 3214688"/>
              <a:gd name="connsiteY66" fmla="*/ 2345368 h 3214688"/>
              <a:gd name="connsiteX67" fmla="*/ 893910 w 3214688"/>
              <a:gd name="connsiteY67" fmla="*/ 2298467 h 3214688"/>
              <a:gd name="connsiteX68" fmla="*/ 735344 w 3214688"/>
              <a:gd name="connsiteY68" fmla="*/ 1744921 h 3214688"/>
              <a:gd name="connsiteX69" fmla="*/ 731546 w 3214688"/>
              <a:gd name="connsiteY69" fmla="*/ 1668463 h 3214688"/>
              <a:gd name="connsiteX70" fmla="*/ 1036436 w 3214688"/>
              <a:gd name="connsiteY70" fmla="*/ 911460 h 3214688"/>
              <a:gd name="connsiteX71" fmla="*/ 993929 w 3214688"/>
              <a:gd name="connsiteY71" fmla="*/ 998077 h 3214688"/>
              <a:gd name="connsiteX72" fmla="*/ 857628 w 3214688"/>
              <a:gd name="connsiteY72" fmla="*/ 1481228 h 3214688"/>
              <a:gd name="connsiteX73" fmla="*/ 854245 w 3214688"/>
              <a:gd name="connsiteY73" fmla="*/ 1546225 h 3214688"/>
              <a:gd name="connsiteX74" fmla="*/ 1546226 w 3214688"/>
              <a:gd name="connsiteY74" fmla="*/ 1546225 h 3214688"/>
              <a:gd name="connsiteX75" fmla="*/ 1546226 w 3214688"/>
              <a:gd name="connsiteY75" fmla="*/ 990118 h 3214688"/>
              <a:gd name="connsiteX76" fmla="*/ 1360255 w 3214688"/>
              <a:gd name="connsiteY76" fmla="*/ 978989 h 3214688"/>
              <a:gd name="connsiteX77" fmla="*/ 1120814 w 3214688"/>
              <a:gd name="connsiteY77" fmla="*/ 935673 h 3214688"/>
              <a:gd name="connsiteX78" fmla="*/ 2180241 w 3214688"/>
              <a:gd name="connsiteY78" fmla="*/ 910890 h 3214688"/>
              <a:gd name="connsiteX79" fmla="*/ 2093876 w 3214688"/>
              <a:gd name="connsiteY79" fmla="*/ 935673 h 3214688"/>
              <a:gd name="connsiteX80" fmla="*/ 1854434 w 3214688"/>
              <a:gd name="connsiteY80" fmla="*/ 978989 h 3214688"/>
              <a:gd name="connsiteX81" fmla="*/ 1668463 w 3214688"/>
              <a:gd name="connsiteY81" fmla="*/ 990118 h 3214688"/>
              <a:gd name="connsiteX82" fmla="*/ 1668463 w 3214688"/>
              <a:gd name="connsiteY82" fmla="*/ 1546225 h 3214688"/>
              <a:gd name="connsiteX83" fmla="*/ 2363603 w 3214688"/>
              <a:gd name="connsiteY83" fmla="*/ 1546225 h 3214688"/>
              <a:gd name="connsiteX84" fmla="*/ 2360202 w 3214688"/>
              <a:gd name="connsiteY84" fmla="*/ 1481228 h 3214688"/>
              <a:gd name="connsiteX85" fmla="*/ 2223231 w 3214688"/>
              <a:gd name="connsiteY85" fmla="*/ 998077 h 3214688"/>
              <a:gd name="connsiteX86" fmla="*/ 2731519 w 3214688"/>
              <a:gd name="connsiteY86" fmla="*/ 638964 h 3214688"/>
              <a:gd name="connsiteX87" fmla="*/ 2597865 w 3214688"/>
              <a:gd name="connsiteY87" fmla="*/ 732415 h 3214688"/>
              <a:gd name="connsiteX88" fmla="*/ 2393553 w 3214688"/>
              <a:gd name="connsiteY88" fmla="*/ 836234 h 3214688"/>
              <a:gd name="connsiteX89" fmla="*/ 2297528 w 3214688"/>
              <a:gd name="connsiteY89" fmla="*/ 872602 h 3214688"/>
              <a:gd name="connsiteX90" fmla="*/ 2321876 w 3214688"/>
              <a:gd name="connsiteY90" fmla="*/ 919557 h 3214688"/>
              <a:gd name="connsiteX91" fmla="*/ 2482389 w 3214688"/>
              <a:gd name="connsiteY91" fmla="*/ 1474977 h 3214688"/>
              <a:gd name="connsiteX92" fmla="*/ 2485971 w 3214688"/>
              <a:gd name="connsiteY92" fmla="*/ 1546225 h 3214688"/>
              <a:gd name="connsiteX93" fmla="*/ 3089325 w 3214688"/>
              <a:gd name="connsiteY93" fmla="*/ 1546225 h 3214688"/>
              <a:gd name="connsiteX94" fmla="*/ 3084782 w 3214688"/>
              <a:gd name="connsiteY94" fmla="*/ 1456213 h 3214688"/>
              <a:gd name="connsiteX95" fmla="*/ 2753323 w 3214688"/>
              <a:gd name="connsiteY95" fmla="*/ 662968 h 3214688"/>
              <a:gd name="connsiteX96" fmla="*/ 483169 w 3214688"/>
              <a:gd name="connsiteY96" fmla="*/ 638963 h 3214688"/>
              <a:gd name="connsiteX97" fmla="*/ 461363 w 3214688"/>
              <a:gd name="connsiteY97" fmla="*/ 662968 h 3214688"/>
              <a:gd name="connsiteX98" fmla="*/ 129905 w 3214688"/>
              <a:gd name="connsiteY98" fmla="*/ 1456213 h 3214688"/>
              <a:gd name="connsiteX99" fmla="*/ 125362 w 3214688"/>
              <a:gd name="connsiteY99" fmla="*/ 1546225 h 3214688"/>
              <a:gd name="connsiteX100" fmla="*/ 731831 w 3214688"/>
              <a:gd name="connsiteY100" fmla="*/ 1546225 h 3214688"/>
              <a:gd name="connsiteX101" fmla="*/ 735344 w 3214688"/>
              <a:gd name="connsiteY101" fmla="*/ 1474977 h 3214688"/>
              <a:gd name="connsiteX102" fmla="*/ 893910 w 3214688"/>
              <a:gd name="connsiteY102" fmla="*/ 919557 h 3214688"/>
              <a:gd name="connsiteX103" fmla="*/ 917942 w 3214688"/>
              <a:gd name="connsiteY103" fmla="*/ 872897 h 3214688"/>
              <a:gd name="connsiteX104" fmla="*/ 821137 w 3214688"/>
              <a:gd name="connsiteY104" fmla="*/ 836234 h 3214688"/>
              <a:gd name="connsiteX105" fmla="*/ 616825 w 3214688"/>
              <a:gd name="connsiteY105" fmla="*/ 732415 h 3214688"/>
              <a:gd name="connsiteX106" fmla="*/ 1546226 w 3214688"/>
              <a:gd name="connsiteY106" fmla="*/ 231046 h 3214688"/>
              <a:gd name="connsiteX107" fmla="*/ 1528675 w 3214688"/>
              <a:gd name="connsiteY107" fmla="*/ 248139 h 3214688"/>
              <a:gd name="connsiteX108" fmla="*/ 1168773 w 3214688"/>
              <a:gd name="connsiteY108" fmla="*/ 685478 h 3214688"/>
              <a:gd name="connsiteX109" fmla="*/ 1098769 w 3214688"/>
              <a:gd name="connsiteY109" fmla="*/ 802845 h 3214688"/>
              <a:gd name="connsiteX110" fmla="*/ 1152046 w 3214688"/>
              <a:gd name="connsiteY110" fmla="*/ 818106 h 3214688"/>
              <a:gd name="connsiteX111" fmla="*/ 1375851 w 3214688"/>
              <a:gd name="connsiteY111" fmla="*/ 858541 h 3214688"/>
              <a:gd name="connsiteX112" fmla="*/ 1546226 w 3214688"/>
              <a:gd name="connsiteY112" fmla="*/ 868716 h 3214688"/>
              <a:gd name="connsiteX113" fmla="*/ 1668463 w 3214688"/>
              <a:gd name="connsiteY113" fmla="*/ 230823 h 3214688"/>
              <a:gd name="connsiteX114" fmla="*/ 1668463 w 3214688"/>
              <a:gd name="connsiteY114" fmla="*/ 868716 h 3214688"/>
              <a:gd name="connsiteX115" fmla="*/ 1838838 w 3214688"/>
              <a:gd name="connsiteY115" fmla="*/ 858541 h 3214688"/>
              <a:gd name="connsiteX116" fmla="*/ 2062644 w 3214688"/>
              <a:gd name="connsiteY116" fmla="*/ 818106 h 3214688"/>
              <a:gd name="connsiteX117" fmla="*/ 2117610 w 3214688"/>
              <a:gd name="connsiteY117" fmla="*/ 802362 h 3214688"/>
              <a:gd name="connsiteX118" fmla="*/ 2047573 w 3214688"/>
              <a:gd name="connsiteY118" fmla="*/ 685478 h 3214688"/>
              <a:gd name="connsiteX119" fmla="*/ 1686282 w 3214688"/>
              <a:gd name="connsiteY119" fmla="*/ 248139 h 3214688"/>
              <a:gd name="connsiteX120" fmla="*/ 1739116 w 3214688"/>
              <a:gd name="connsiteY120" fmla="*/ 128896 h 3214688"/>
              <a:gd name="connsiteX121" fmla="*/ 1754615 w 3214688"/>
              <a:gd name="connsiteY121" fmla="*/ 143696 h 3214688"/>
              <a:gd name="connsiteX122" fmla="*/ 2066550 w 3214688"/>
              <a:gd name="connsiteY122" fmla="*/ 501745 h 3214688"/>
              <a:gd name="connsiteX123" fmla="*/ 2164154 w 3214688"/>
              <a:gd name="connsiteY123" fmla="*/ 640209 h 3214688"/>
              <a:gd name="connsiteX124" fmla="*/ 2239903 w 3214688"/>
              <a:gd name="connsiteY124" fmla="*/ 764214 h 3214688"/>
              <a:gd name="connsiteX125" fmla="*/ 2342448 w 3214688"/>
              <a:gd name="connsiteY125" fmla="*/ 725496 h 3214688"/>
              <a:gd name="connsiteX126" fmla="*/ 2533366 w 3214688"/>
              <a:gd name="connsiteY126" fmla="*/ 629040 h 3214688"/>
              <a:gd name="connsiteX127" fmla="*/ 2648575 w 3214688"/>
              <a:gd name="connsiteY127" fmla="*/ 549358 h 3214688"/>
              <a:gd name="connsiteX128" fmla="*/ 2552008 w 3214688"/>
              <a:gd name="connsiteY128" fmla="*/ 461545 h 3214688"/>
              <a:gd name="connsiteX129" fmla="*/ 1759187 w 3214688"/>
              <a:gd name="connsiteY129" fmla="*/ 129910 h 3214688"/>
              <a:gd name="connsiteX130" fmla="*/ 1475715 w 3214688"/>
              <a:gd name="connsiteY130" fmla="*/ 128888 h 3214688"/>
              <a:gd name="connsiteX131" fmla="*/ 1455500 w 3214688"/>
              <a:gd name="connsiteY131" fmla="*/ 129910 h 3214688"/>
              <a:gd name="connsiteX132" fmla="*/ 662678 w 3214688"/>
              <a:gd name="connsiteY132" fmla="*/ 461545 h 3214688"/>
              <a:gd name="connsiteX133" fmla="*/ 566113 w 3214688"/>
              <a:gd name="connsiteY133" fmla="*/ 549357 h 3214688"/>
              <a:gd name="connsiteX134" fmla="*/ 681324 w 3214688"/>
              <a:gd name="connsiteY134" fmla="*/ 629040 h 3214688"/>
              <a:gd name="connsiteX135" fmla="*/ 872242 w 3214688"/>
              <a:gd name="connsiteY135" fmla="*/ 725496 h 3214688"/>
              <a:gd name="connsiteX136" fmla="*/ 975251 w 3214688"/>
              <a:gd name="connsiteY136" fmla="*/ 764389 h 3214688"/>
              <a:gd name="connsiteX137" fmla="*/ 1050800 w 3214688"/>
              <a:gd name="connsiteY137" fmla="*/ 640209 h 3214688"/>
              <a:gd name="connsiteX138" fmla="*/ 1148273 w 3214688"/>
              <a:gd name="connsiteY138" fmla="*/ 501745 h 3214688"/>
              <a:gd name="connsiteX139" fmla="*/ 1460208 w 3214688"/>
              <a:gd name="connsiteY139" fmla="*/ 143696 h 3214688"/>
              <a:gd name="connsiteX140" fmla="*/ 1607344 w 3214688"/>
              <a:gd name="connsiteY140" fmla="*/ 0 h 3214688"/>
              <a:gd name="connsiteX141" fmla="*/ 3214688 w 3214688"/>
              <a:gd name="connsiteY141" fmla="*/ 1607344 h 3214688"/>
              <a:gd name="connsiteX142" fmla="*/ 1607344 w 3214688"/>
              <a:gd name="connsiteY142" fmla="*/ 3214688 h 3214688"/>
              <a:gd name="connsiteX143" fmla="*/ 0 w 3214688"/>
              <a:gd name="connsiteY143" fmla="*/ 1607344 h 3214688"/>
              <a:gd name="connsiteX144" fmla="*/ 1607344 w 3214688"/>
              <a:gd name="connsiteY144" fmla="*/ 0 h 3214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3214688" h="3214688">
                <a:moveTo>
                  <a:pt x="2240514" y="2452692"/>
                </a:moveTo>
                <a:lnTo>
                  <a:pt x="2164154" y="2577661"/>
                </a:lnTo>
                <a:cubicBezTo>
                  <a:pt x="2133682" y="2623995"/>
                  <a:pt x="2101138" y="2670175"/>
                  <a:pt x="2066550" y="2716118"/>
                </a:cubicBezTo>
                <a:cubicBezTo>
                  <a:pt x="1950245" y="2873312"/>
                  <a:pt x="1834903" y="2995905"/>
                  <a:pt x="1754615" y="3074168"/>
                </a:cubicBezTo>
                <a:lnTo>
                  <a:pt x="1740871" y="3087292"/>
                </a:lnTo>
                <a:lnTo>
                  <a:pt x="1759187" y="3086367"/>
                </a:lnTo>
                <a:cubicBezTo>
                  <a:pt x="2058736" y="3055930"/>
                  <a:pt x="2331968" y="2936422"/>
                  <a:pt x="2552008" y="2754731"/>
                </a:cubicBezTo>
                <a:lnTo>
                  <a:pt x="2647815" y="2667609"/>
                </a:lnTo>
                <a:lnTo>
                  <a:pt x="2533366" y="2587696"/>
                </a:lnTo>
                <a:cubicBezTo>
                  <a:pt x="2472930" y="2551687"/>
                  <a:pt x="2409077" y="2519400"/>
                  <a:pt x="2342448" y="2491033"/>
                </a:cubicBezTo>
                <a:close/>
                <a:moveTo>
                  <a:pt x="974642" y="2452516"/>
                </a:moveTo>
                <a:lnTo>
                  <a:pt x="872242" y="2491033"/>
                </a:lnTo>
                <a:cubicBezTo>
                  <a:pt x="805613" y="2519400"/>
                  <a:pt x="741760" y="2551687"/>
                  <a:pt x="681324" y="2587696"/>
                </a:cubicBezTo>
                <a:lnTo>
                  <a:pt x="566873" y="2667611"/>
                </a:lnTo>
                <a:lnTo>
                  <a:pt x="662678" y="2754731"/>
                </a:lnTo>
                <a:cubicBezTo>
                  <a:pt x="882719" y="2936422"/>
                  <a:pt x="1155951" y="3055930"/>
                  <a:pt x="1455500" y="3086367"/>
                </a:cubicBezTo>
                <a:lnTo>
                  <a:pt x="1473960" y="3087299"/>
                </a:lnTo>
                <a:lnTo>
                  <a:pt x="1460208" y="3074168"/>
                </a:lnTo>
                <a:cubicBezTo>
                  <a:pt x="1379921" y="2995905"/>
                  <a:pt x="1264578" y="2873312"/>
                  <a:pt x="1148273" y="2716118"/>
                </a:cubicBezTo>
                <a:cubicBezTo>
                  <a:pt x="1113686" y="2670175"/>
                  <a:pt x="1081189" y="2623995"/>
                  <a:pt x="1050800" y="2577661"/>
                </a:cubicBezTo>
                <a:close/>
                <a:moveTo>
                  <a:pt x="1668463" y="2349078"/>
                </a:moveTo>
                <a:lnTo>
                  <a:pt x="1668463" y="2987045"/>
                </a:lnTo>
                <a:lnTo>
                  <a:pt x="1686282" y="2969732"/>
                </a:lnTo>
                <a:cubicBezTo>
                  <a:pt x="1781612" y="2874931"/>
                  <a:pt x="1920253" y="2723080"/>
                  <a:pt x="2047573" y="2532767"/>
                </a:cubicBezTo>
                <a:lnTo>
                  <a:pt x="2118389" y="2414793"/>
                </a:lnTo>
                <a:lnTo>
                  <a:pt x="2062644" y="2398957"/>
                </a:lnTo>
                <a:cubicBezTo>
                  <a:pt x="1989750" y="2381404"/>
                  <a:pt x="1914935" y="2368039"/>
                  <a:pt x="1838838" y="2359062"/>
                </a:cubicBezTo>
                <a:close/>
                <a:moveTo>
                  <a:pt x="1546226" y="2349078"/>
                </a:moveTo>
                <a:lnTo>
                  <a:pt x="1375851" y="2359062"/>
                </a:lnTo>
                <a:cubicBezTo>
                  <a:pt x="1299755" y="2368039"/>
                  <a:pt x="1224940" y="2381404"/>
                  <a:pt x="1152046" y="2398957"/>
                </a:cubicBezTo>
                <a:lnTo>
                  <a:pt x="1097994" y="2414312"/>
                </a:lnTo>
                <a:lnTo>
                  <a:pt x="1168773" y="2532767"/>
                </a:lnTo>
                <a:cubicBezTo>
                  <a:pt x="1295523" y="2723080"/>
                  <a:pt x="1433595" y="2874931"/>
                  <a:pt x="1528675" y="2969732"/>
                </a:cubicBezTo>
                <a:lnTo>
                  <a:pt x="1546226" y="2986822"/>
                </a:lnTo>
                <a:close/>
                <a:moveTo>
                  <a:pt x="2486262" y="1668463"/>
                </a:moveTo>
                <a:lnTo>
                  <a:pt x="2482389" y="1744921"/>
                </a:lnTo>
                <a:cubicBezTo>
                  <a:pt x="2464263" y="1925703"/>
                  <a:pt x="2410126" y="2111990"/>
                  <a:pt x="2321876" y="2298467"/>
                </a:cubicBezTo>
                <a:lnTo>
                  <a:pt x="2297383" y="2345664"/>
                </a:lnTo>
                <a:lnTo>
                  <a:pt x="2392218" y="2381629"/>
                </a:lnTo>
                <a:cubicBezTo>
                  <a:pt x="2463528" y="2412174"/>
                  <a:pt x="2531927" y="2446867"/>
                  <a:pt x="2596737" y="2485449"/>
                </a:cubicBezTo>
                <a:lnTo>
                  <a:pt x="2730520" y="2578412"/>
                </a:lnTo>
                <a:lnTo>
                  <a:pt x="2753323" y="2553309"/>
                </a:lnTo>
                <a:cubicBezTo>
                  <a:pt x="2934917" y="2333150"/>
                  <a:pt x="3054361" y="2059772"/>
                  <a:pt x="3084782" y="1760063"/>
                </a:cubicBezTo>
                <a:lnTo>
                  <a:pt x="3089405" y="1668463"/>
                </a:lnTo>
                <a:close/>
                <a:moveTo>
                  <a:pt x="1668463" y="1668463"/>
                </a:moveTo>
                <a:lnTo>
                  <a:pt x="1668463" y="2227749"/>
                </a:lnTo>
                <a:lnTo>
                  <a:pt x="1854174" y="2238874"/>
                </a:lnTo>
                <a:cubicBezTo>
                  <a:pt x="1935356" y="2248644"/>
                  <a:pt x="2015217" y="2263170"/>
                  <a:pt x="2093075" y="2282190"/>
                </a:cubicBezTo>
                <a:lnTo>
                  <a:pt x="2180461" y="2307322"/>
                </a:lnTo>
                <a:lnTo>
                  <a:pt x="2223231" y="2220775"/>
                </a:lnTo>
                <a:cubicBezTo>
                  <a:pt x="2291457" y="2071357"/>
                  <a:pt x="2342510" y="1908976"/>
                  <a:pt x="2360202" y="1739141"/>
                </a:cubicBezTo>
                <a:lnTo>
                  <a:pt x="2363915" y="1668463"/>
                </a:lnTo>
                <a:close/>
                <a:moveTo>
                  <a:pt x="853934" y="1668463"/>
                </a:moveTo>
                <a:lnTo>
                  <a:pt x="857628" y="1739141"/>
                </a:lnTo>
                <a:cubicBezTo>
                  <a:pt x="875231" y="1908976"/>
                  <a:pt x="926029" y="2071357"/>
                  <a:pt x="993929" y="2220775"/>
                </a:cubicBezTo>
                <a:lnTo>
                  <a:pt x="1036215" y="2306750"/>
                </a:lnTo>
                <a:lnTo>
                  <a:pt x="1121614" y="2282190"/>
                </a:lnTo>
                <a:cubicBezTo>
                  <a:pt x="1199473" y="2263170"/>
                  <a:pt x="1279334" y="2248644"/>
                  <a:pt x="1360516" y="2238874"/>
                </a:cubicBezTo>
                <a:lnTo>
                  <a:pt x="1546226" y="2227749"/>
                </a:lnTo>
                <a:lnTo>
                  <a:pt x="1546226" y="1668463"/>
                </a:lnTo>
                <a:close/>
                <a:moveTo>
                  <a:pt x="125282" y="1668463"/>
                </a:moveTo>
                <a:lnTo>
                  <a:pt x="129905" y="1760063"/>
                </a:lnTo>
                <a:cubicBezTo>
                  <a:pt x="160326" y="2059772"/>
                  <a:pt x="279770" y="2333150"/>
                  <a:pt x="461363" y="2553309"/>
                </a:cubicBezTo>
                <a:lnTo>
                  <a:pt x="484168" y="2578414"/>
                </a:lnTo>
                <a:lnTo>
                  <a:pt x="617953" y="2485449"/>
                </a:lnTo>
                <a:cubicBezTo>
                  <a:pt x="682763" y="2446867"/>
                  <a:pt x="751163" y="2412174"/>
                  <a:pt x="822472" y="2381629"/>
                </a:cubicBezTo>
                <a:lnTo>
                  <a:pt x="918086" y="2345368"/>
                </a:lnTo>
                <a:lnTo>
                  <a:pt x="893910" y="2298467"/>
                </a:lnTo>
                <a:cubicBezTo>
                  <a:pt x="806372" y="2111990"/>
                  <a:pt x="753137" y="1925703"/>
                  <a:pt x="735344" y="1744921"/>
                </a:cubicBezTo>
                <a:lnTo>
                  <a:pt x="731546" y="1668463"/>
                </a:lnTo>
                <a:close/>
                <a:moveTo>
                  <a:pt x="1036436" y="911460"/>
                </a:moveTo>
                <a:lnTo>
                  <a:pt x="993929" y="998077"/>
                </a:lnTo>
                <a:cubicBezTo>
                  <a:pt x="926029" y="1147854"/>
                  <a:pt x="875231" y="1310725"/>
                  <a:pt x="857628" y="1481228"/>
                </a:cubicBezTo>
                <a:lnTo>
                  <a:pt x="854245" y="1546225"/>
                </a:lnTo>
                <a:lnTo>
                  <a:pt x="1546226" y="1546225"/>
                </a:lnTo>
                <a:lnTo>
                  <a:pt x="1546226" y="990118"/>
                </a:lnTo>
                <a:lnTo>
                  <a:pt x="1360255" y="978989"/>
                </a:lnTo>
                <a:cubicBezTo>
                  <a:pt x="1278920" y="969219"/>
                  <a:pt x="1198859" y="954694"/>
                  <a:pt x="1120814" y="935673"/>
                </a:cubicBezTo>
                <a:close/>
                <a:moveTo>
                  <a:pt x="2180241" y="910890"/>
                </a:moveTo>
                <a:lnTo>
                  <a:pt x="2093876" y="935673"/>
                </a:lnTo>
                <a:cubicBezTo>
                  <a:pt x="2015831" y="954694"/>
                  <a:pt x="1935770" y="969219"/>
                  <a:pt x="1854434" y="978989"/>
                </a:cubicBezTo>
                <a:lnTo>
                  <a:pt x="1668463" y="990118"/>
                </a:lnTo>
                <a:lnTo>
                  <a:pt x="1668463" y="1546225"/>
                </a:lnTo>
                <a:lnTo>
                  <a:pt x="2363603" y="1546225"/>
                </a:lnTo>
                <a:lnTo>
                  <a:pt x="2360202" y="1481228"/>
                </a:lnTo>
                <a:cubicBezTo>
                  <a:pt x="2342510" y="1310725"/>
                  <a:pt x="2291457" y="1147854"/>
                  <a:pt x="2223231" y="998077"/>
                </a:cubicBezTo>
                <a:close/>
                <a:moveTo>
                  <a:pt x="2731519" y="638964"/>
                </a:moveTo>
                <a:lnTo>
                  <a:pt x="2597865" y="732415"/>
                </a:lnTo>
                <a:cubicBezTo>
                  <a:pt x="2533258" y="770996"/>
                  <a:pt x="2464907" y="805689"/>
                  <a:pt x="2393553" y="836234"/>
                </a:cubicBezTo>
                <a:lnTo>
                  <a:pt x="2297528" y="872602"/>
                </a:lnTo>
                <a:lnTo>
                  <a:pt x="2321876" y="919557"/>
                </a:lnTo>
                <a:cubicBezTo>
                  <a:pt x="2410126" y="1106247"/>
                  <a:pt x="2464263" y="1293033"/>
                  <a:pt x="2482389" y="1474977"/>
                </a:cubicBezTo>
                <a:lnTo>
                  <a:pt x="2485971" y="1546225"/>
                </a:lnTo>
                <a:lnTo>
                  <a:pt x="3089325" y="1546225"/>
                </a:lnTo>
                <a:lnTo>
                  <a:pt x="3084782" y="1456213"/>
                </a:lnTo>
                <a:cubicBezTo>
                  <a:pt x="3054361" y="1156504"/>
                  <a:pt x="2934917" y="883126"/>
                  <a:pt x="2753323" y="662968"/>
                </a:cubicBezTo>
                <a:close/>
                <a:moveTo>
                  <a:pt x="483169" y="638963"/>
                </a:moveTo>
                <a:lnTo>
                  <a:pt x="461363" y="662968"/>
                </a:lnTo>
                <a:cubicBezTo>
                  <a:pt x="279770" y="883126"/>
                  <a:pt x="160326" y="1156504"/>
                  <a:pt x="129905" y="1456213"/>
                </a:cubicBezTo>
                <a:lnTo>
                  <a:pt x="125362" y="1546225"/>
                </a:lnTo>
                <a:lnTo>
                  <a:pt x="731831" y="1546225"/>
                </a:lnTo>
                <a:lnTo>
                  <a:pt x="735344" y="1474977"/>
                </a:lnTo>
                <a:cubicBezTo>
                  <a:pt x="753137" y="1293033"/>
                  <a:pt x="806372" y="1106247"/>
                  <a:pt x="893910" y="919557"/>
                </a:cubicBezTo>
                <a:lnTo>
                  <a:pt x="917942" y="872897"/>
                </a:lnTo>
                <a:lnTo>
                  <a:pt x="821137" y="836234"/>
                </a:lnTo>
                <a:cubicBezTo>
                  <a:pt x="749783" y="805689"/>
                  <a:pt x="681432" y="770996"/>
                  <a:pt x="616825" y="732415"/>
                </a:cubicBezTo>
                <a:close/>
                <a:moveTo>
                  <a:pt x="1546226" y="231046"/>
                </a:moveTo>
                <a:lnTo>
                  <a:pt x="1528675" y="248139"/>
                </a:lnTo>
                <a:cubicBezTo>
                  <a:pt x="1433595" y="342957"/>
                  <a:pt x="1295523" y="494880"/>
                  <a:pt x="1168773" y="685478"/>
                </a:cubicBezTo>
                <a:lnTo>
                  <a:pt x="1098769" y="802845"/>
                </a:lnTo>
                <a:lnTo>
                  <a:pt x="1152046" y="818106"/>
                </a:lnTo>
                <a:cubicBezTo>
                  <a:pt x="1224940" y="835846"/>
                  <a:pt x="1299755" y="849411"/>
                  <a:pt x="1375851" y="858541"/>
                </a:cubicBezTo>
                <a:lnTo>
                  <a:pt x="1546226" y="868716"/>
                </a:lnTo>
                <a:close/>
                <a:moveTo>
                  <a:pt x="1668463" y="230823"/>
                </a:moveTo>
                <a:lnTo>
                  <a:pt x="1668463" y="868716"/>
                </a:lnTo>
                <a:lnTo>
                  <a:pt x="1838838" y="858541"/>
                </a:lnTo>
                <a:cubicBezTo>
                  <a:pt x="1914935" y="849411"/>
                  <a:pt x="1989750" y="835846"/>
                  <a:pt x="2062644" y="818106"/>
                </a:cubicBezTo>
                <a:lnTo>
                  <a:pt x="2117610" y="802362"/>
                </a:lnTo>
                <a:lnTo>
                  <a:pt x="2047573" y="685478"/>
                </a:lnTo>
                <a:cubicBezTo>
                  <a:pt x="1920253" y="494880"/>
                  <a:pt x="1781612" y="342957"/>
                  <a:pt x="1686282" y="248139"/>
                </a:cubicBezTo>
                <a:close/>
                <a:moveTo>
                  <a:pt x="1739116" y="128896"/>
                </a:moveTo>
                <a:lnTo>
                  <a:pt x="1754615" y="143696"/>
                </a:lnTo>
                <a:cubicBezTo>
                  <a:pt x="1834903" y="221959"/>
                  <a:pt x="1950245" y="344552"/>
                  <a:pt x="2066550" y="501745"/>
                </a:cubicBezTo>
                <a:cubicBezTo>
                  <a:pt x="2101138" y="547688"/>
                  <a:pt x="2133682" y="593868"/>
                  <a:pt x="2164154" y="640209"/>
                </a:cubicBezTo>
                <a:lnTo>
                  <a:pt x="2239903" y="764214"/>
                </a:lnTo>
                <a:lnTo>
                  <a:pt x="2342448" y="725496"/>
                </a:lnTo>
                <a:cubicBezTo>
                  <a:pt x="2409077" y="697086"/>
                  <a:pt x="2472930" y="664847"/>
                  <a:pt x="2533366" y="629040"/>
                </a:cubicBezTo>
                <a:lnTo>
                  <a:pt x="2648575" y="549358"/>
                </a:lnTo>
                <a:lnTo>
                  <a:pt x="2552008" y="461545"/>
                </a:lnTo>
                <a:cubicBezTo>
                  <a:pt x="2331968" y="279855"/>
                  <a:pt x="2058736" y="160347"/>
                  <a:pt x="1759187" y="129910"/>
                </a:cubicBezTo>
                <a:close/>
                <a:moveTo>
                  <a:pt x="1475715" y="128888"/>
                </a:moveTo>
                <a:lnTo>
                  <a:pt x="1455500" y="129910"/>
                </a:lnTo>
                <a:cubicBezTo>
                  <a:pt x="1155951" y="160347"/>
                  <a:pt x="882719" y="279855"/>
                  <a:pt x="662678" y="461545"/>
                </a:cubicBezTo>
                <a:lnTo>
                  <a:pt x="566113" y="549357"/>
                </a:lnTo>
                <a:lnTo>
                  <a:pt x="681324" y="629040"/>
                </a:lnTo>
                <a:cubicBezTo>
                  <a:pt x="741760" y="664847"/>
                  <a:pt x="805613" y="697086"/>
                  <a:pt x="872242" y="725496"/>
                </a:cubicBezTo>
                <a:lnTo>
                  <a:pt x="975251" y="764389"/>
                </a:lnTo>
                <a:lnTo>
                  <a:pt x="1050800" y="640209"/>
                </a:lnTo>
                <a:cubicBezTo>
                  <a:pt x="1081189" y="593868"/>
                  <a:pt x="1113686" y="547688"/>
                  <a:pt x="1148273" y="501745"/>
                </a:cubicBezTo>
                <a:cubicBezTo>
                  <a:pt x="1264578" y="344552"/>
                  <a:pt x="1379921" y="221959"/>
                  <a:pt x="1460208" y="143696"/>
                </a:cubicBezTo>
                <a:close/>
                <a:moveTo>
                  <a:pt x="1607344" y="0"/>
                </a:moveTo>
                <a:cubicBezTo>
                  <a:pt x="2495056" y="0"/>
                  <a:pt x="3214688" y="719632"/>
                  <a:pt x="3214688" y="1607344"/>
                </a:cubicBezTo>
                <a:cubicBezTo>
                  <a:pt x="3214688" y="2495056"/>
                  <a:pt x="2495056" y="3214688"/>
                  <a:pt x="1607344" y="3214688"/>
                </a:cubicBezTo>
                <a:cubicBezTo>
                  <a:pt x="719632" y="3214688"/>
                  <a:pt x="0" y="2495056"/>
                  <a:pt x="0" y="1607344"/>
                </a:cubicBezTo>
                <a:cubicBezTo>
                  <a:pt x="0" y="719632"/>
                  <a:pt x="719632" y="0"/>
                  <a:pt x="1607344" y="0"/>
                </a:cubicBezTo>
                <a:close/>
              </a:path>
            </a:pathLst>
          </a:custGeom>
          <a:solidFill>
            <a:srgbClr val="0078D7"/>
          </a:solidFill>
          <a:ln>
            <a:noFill/>
          </a:ln>
        </p:spPr>
        <p:txBody>
          <a:bodyPr vert="horz" wrap="square" lIns="89642" tIns="44821" rIns="89642" bIns="44821" numCol="1" anchor="t" anchorCtr="0" compatLnSpc="1">
            <a:prstTxWarp prst="textNoShape">
              <a:avLst/>
            </a:prstTxWarp>
            <a:noAutofit/>
          </a:bodyPr>
          <a:lstStyle/>
          <a:p>
            <a:pPr defTabSz="896386">
              <a:defRPr/>
            </a:pPr>
            <a:endParaRPr lang="en-US" sz="1765" kern="0">
              <a:solidFill>
                <a:srgbClr val="FFFFFF"/>
              </a:solidFill>
              <a:latin typeface="Segoe UI"/>
            </a:endParaRPr>
          </a:p>
        </p:txBody>
      </p:sp>
      <p:sp>
        <p:nvSpPr>
          <p:cNvPr id="380" name="Freeform 379"/>
          <p:cNvSpPr>
            <a:spLocks/>
          </p:cNvSpPr>
          <p:nvPr/>
        </p:nvSpPr>
        <p:spPr bwMode="auto">
          <a:xfrm>
            <a:off x="10683143" y="3294769"/>
            <a:ext cx="128642" cy="231161"/>
          </a:xfrm>
          <a:custGeom>
            <a:avLst/>
            <a:gdLst>
              <a:gd name="connsiteX0" fmla="*/ 930274 w 1860550"/>
              <a:gd name="connsiteY0" fmla="*/ 2997199 h 3343276"/>
              <a:gd name="connsiteX1" fmla="*/ 898524 w 1860550"/>
              <a:gd name="connsiteY1" fmla="*/ 3030537 h 3343276"/>
              <a:gd name="connsiteX2" fmla="*/ 930274 w 1860550"/>
              <a:gd name="connsiteY2" fmla="*/ 3063875 h 3343276"/>
              <a:gd name="connsiteX3" fmla="*/ 962024 w 1860550"/>
              <a:gd name="connsiteY3" fmla="*/ 3030537 h 3343276"/>
              <a:gd name="connsiteX4" fmla="*/ 930274 w 1860550"/>
              <a:gd name="connsiteY4" fmla="*/ 2997199 h 3343276"/>
              <a:gd name="connsiteX5" fmla="*/ 930275 w 1860550"/>
              <a:gd name="connsiteY5" fmla="*/ 2874962 h 3343276"/>
              <a:gd name="connsiteX6" fmla="*/ 1084263 w 1860550"/>
              <a:gd name="connsiteY6" fmla="*/ 3029744 h 3343276"/>
              <a:gd name="connsiteX7" fmla="*/ 930275 w 1860550"/>
              <a:gd name="connsiteY7" fmla="*/ 3184526 h 3343276"/>
              <a:gd name="connsiteX8" fmla="*/ 776287 w 1860550"/>
              <a:gd name="connsiteY8" fmla="*/ 3029744 h 3343276"/>
              <a:gd name="connsiteX9" fmla="*/ 930275 w 1860550"/>
              <a:gd name="connsiteY9" fmla="*/ 2874962 h 3343276"/>
              <a:gd name="connsiteX10" fmla="*/ 122238 w 1860550"/>
              <a:gd name="connsiteY10" fmla="*/ 2844800 h 3343276"/>
              <a:gd name="connsiteX11" fmla="*/ 122238 w 1860550"/>
              <a:gd name="connsiteY11" fmla="*/ 2858922 h 3343276"/>
              <a:gd name="connsiteX12" fmla="*/ 122238 w 1860550"/>
              <a:gd name="connsiteY12" fmla="*/ 2919914 h 3343276"/>
              <a:gd name="connsiteX13" fmla="*/ 122238 w 1860550"/>
              <a:gd name="connsiteY13" fmla="*/ 2937881 h 3343276"/>
              <a:gd name="connsiteX14" fmla="*/ 122238 w 1860550"/>
              <a:gd name="connsiteY14" fmla="*/ 2976361 h 3343276"/>
              <a:gd name="connsiteX15" fmla="*/ 122238 w 1860550"/>
              <a:gd name="connsiteY15" fmla="*/ 2994458 h 3343276"/>
              <a:gd name="connsiteX16" fmla="*/ 122238 w 1860550"/>
              <a:gd name="connsiteY16" fmla="*/ 3016807 h 3343276"/>
              <a:gd name="connsiteX17" fmla="*/ 122238 w 1860550"/>
              <a:gd name="connsiteY17" fmla="*/ 3032384 h 3343276"/>
              <a:gd name="connsiteX18" fmla="*/ 122238 w 1860550"/>
              <a:gd name="connsiteY18" fmla="*/ 3043919 h 3343276"/>
              <a:gd name="connsiteX19" fmla="*/ 122238 w 1860550"/>
              <a:gd name="connsiteY19" fmla="*/ 3055388 h 3343276"/>
              <a:gd name="connsiteX20" fmla="*/ 122238 w 1860550"/>
              <a:gd name="connsiteY20" fmla="*/ 3067200 h 3343276"/>
              <a:gd name="connsiteX21" fmla="*/ 122238 w 1860550"/>
              <a:gd name="connsiteY21" fmla="*/ 3068809 h 3343276"/>
              <a:gd name="connsiteX22" fmla="*/ 122238 w 1860550"/>
              <a:gd name="connsiteY22" fmla="*/ 3072174 h 3343276"/>
              <a:gd name="connsiteX23" fmla="*/ 268324 w 1860550"/>
              <a:gd name="connsiteY23" fmla="*/ 3221038 h 3343276"/>
              <a:gd name="connsiteX24" fmla="*/ 1589184 w 1860550"/>
              <a:gd name="connsiteY24" fmla="*/ 3221038 h 3343276"/>
              <a:gd name="connsiteX25" fmla="*/ 1738313 w 1860550"/>
              <a:gd name="connsiteY25" fmla="*/ 3072174 h 3343276"/>
              <a:gd name="connsiteX26" fmla="*/ 1738313 w 1860550"/>
              <a:gd name="connsiteY26" fmla="*/ 2997250 h 3343276"/>
              <a:gd name="connsiteX27" fmla="*/ 1738313 w 1860550"/>
              <a:gd name="connsiteY27" fmla="*/ 2940804 h 3343276"/>
              <a:gd name="connsiteX28" fmla="*/ 1738313 w 1860550"/>
              <a:gd name="connsiteY28" fmla="*/ 2900358 h 3343276"/>
              <a:gd name="connsiteX29" fmla="*/ 1738313 w 1860550"/>
              <a:gd name="connsiteY29" fmla="*/ 2873246 h 3343276"/>
              <a:gd name="connsiteX30" fmla="*/ 1738313 w 1860550"/>
              <a:gd name="connsiteY30" fmla="*/ 2848356 h 3343276"/>
              <a:gd name="connsiteX31" fmla="*/ 1738313 w 1860550"/>
              <a:gd name="connsiteY31" fmla="*/ 2844800 h 3343276"/>
              <a:gd name="connsiteX32" fmla="*/ 122238 w 1860550"/>
              <a:gd name="connsiteY32" fmla="*/ 461963 h 3343276"/>
              <a:gd name="connsiteX33" fmla="*/ 122238 w 1860550"/>
              <a:gd name="connsiteY33" fmla="*/ 525582 h 3343276"/>
              <a:gd name="connsiteX34" fmla="*/ 122238 w 1860550"/>
              <a:gd name="connsiteY34" fmla="*/ 2618936 h 3343276"/>
              <a:gd name="connsiteX35" fmla="*/ 122238 w 1860550"/>
              <a:gd name="connsiteY35" fmla="*/ 2722563 h 3343276"/>
              <a:gd name="connsiteX36" fmla="*/ 169032 w 1860550"/>
              <a:gd name="connsiteY36" fmla="*/ 2722563 h 3343276"/>
              <a:gd name="connsiteX37" fmla="*/ 1704747 w 1860550"/>
              <a:gd name="connsiteY37" fmla="*/ 2722563 h 3343276"/>
              <a:gd name="connsiteX38" fmla="*/ 1738313 w 1860550"/>
              <a:gd name="connsiteY38" fmla="*/ 2722563 h 3343276"/>
              <a:gd name="connsiteX39" fmla="*/ 1738313 w 1860550"/>
              <a:gd name="connsiteY39" fmla="*/ 2521894 h 3343276"/>
              <a:gd name="connsiteX40" fmla="*/ 1738313 w 1860550"/>
              <a:gd name="connsiteY40" fmla="*/ 505665 h 3343276"/>
              <a:gd name="connsiteX41" fmla="*/ 1738313 w 1860550"/>
              <a:gd name="connsiteY41" fmla="*/ 461963 h 3343276"/>
              <a:gd name="connsiteX42" fmla="*/ 1691518 w 1860550"/>
              <a:gd name="connsiteY42" fmla="*/ 461963 h 3343276"/>
              <a:gd name="connsiteX43" fmla="*/ 155803 w 1860550"/>
              <a:gd name="connsiteY43" fmla="*/ 461963 h 3343276"/>
              <a:gd name="connsiteX44" fmla="*/ 721442 w 1860550"/>
              <a:gd name="connsiteY44" fmla="*/ 169863 h 3343276"/>
              <a:gd name="connsiteX45" fmla="*/ 1072433 w 1860550"/>
              <a:gd name="connsiteY45" fmla="*/ 169863 h 3343276"/>
              <a:gd name="connsiteX46" fmla="*/ 1133475 w 1860550"/>
              <a:gd name="connsiteY46" fmla="*/ 230982 h 3343276"/>
              <a:gd name="connsiteX47" fmla="*/ 1072433 w 1860550"/>
              <a:gd name="connsiteY47" fmla="*/ 292101 h 3343276"/>
              <a:gd name="connsiteX48" fmla="*/ 721442 w 1860550"/>
              <a:gd name="connsiteY48" fmla="*/ 292101 h 3343276"/>
              <a:gd name="connsiteX49" fmla="*/ 660400 w 1860550"/>
              <a:gd name="connsiteY49" fmla="*/ 230982 h 3343276"/>
              <a:gd name="connsiteX50" fmla="*/ 721442 w 1860550"/>
              <a:gd name="connsiteY50" fmla="*/ 169863 h 3343276"/>
              <a:gd name="connsiteX51" fmla="*/ 1281907 w 1860550"/>
              <a:gd name="connsiteY51" fmla="*/ 149225 h 3343276"/>
              <a:gd name="connsiteX52" fmla="*/ 1363664 w 1860550"/>
              <a:gd name="connsiteY52" fmla="*/ 229394 h 3343276"/>
              <a:gd name="connsiteX53" fmla="*/ 1281907 w 1860550"/>
              <a:gd name="connsiteY53" fmla="*/ 309563 h 3343276"/>
              <a:gd name="connsiteX54" fmla="*/ 1200150 w 1860550"/>
              <a:gd name="connsiteY54" fmla="*/ 229394 h 3343276"/>
              <a:gd name="connsiteX55" fmla="*/ 1281907 w 1860550"/>
              <a:gd name="connsiteY55" fmla="*/ 149225 h 3343276"/>
              <a:gd name="connsiteX56" fmla="*/ 268324 w 1860550"/>
              <a:gd name="connsiteY56" fmla="*/ 122238 h 3343276"/>
              <a:gd name="connsiteX57" fmla="*/ 122238 w 1860550"/>
              <a:gd name="connsiteY57" fmla="*/ 271331 h 3343276"/>
              <a:gd name="connsiteX58" fmla="*/ 122238 w 1860550"/>
              <a:gd name="connsiteY58" fmla="*/ 341313 h 3343276"/>
              <a:gd name="connsiteX59" fmla="*/ 1738313 w 1860550"/>
              <a:gd name="connsiteY59" fmla="*/ 341313 h 3343276"/>
              <a:gd name="connsiteX60" fmla="*/ 1738313 w 1860550"/>
              <a:gd name="connsiteY60" fmla="*/ 314869 h 3343276"/>
              <a:gd name="connsiteX61" fmla="*/ 1738313 w 1860550"/>
              <a:gd name="connsiteY61" fmla="*/ 300855 h 3343276"/>
              <a:gd name="connsiteX62" fmla="*/ 1738313 w 1860550"/>
              <a:gd name="connsiteY62" fmla="*/ 289566 h 3343276"/>
              <a:gd name="connsiteX63" fmla="*/ 1738313 w 1860550"/>
              <a:gd name="connsiteY63" fmla="*/ 280079 h 3343276"/>
              <a:gd name="connsiteX64" fmla="*/ 1738313 w 1860550"/>
              <a:gd name="connsiteY64" fmla="*/ 276573 h 3343276"/>
              <a:gd name="connsiteX65" fmla="*/ 1738313 w 1860550"/>
              <a:gd name="connsiteY65" fmla="*/ 271331 h 3343276"/>
              <a:gd name="connsiteX66" fmla="*/ 1589184 w 1860550"/>
              <a:gd name="connsiteY66" fmla="*/ 122238 h 3343276"/>
              <a:gd name="connsiteX67" fmla="*/ 1469183 w 1860550"/>
              <a:gd name="connsiteY67" fmla="*/ 122238 h 3343276"/>
              <a:gd name="connsiteX68" fmla="*/ 1356679 w 1860550"/>
              <a:gd name="connsiteY68" fmla="*/ 122238 h 3343276"/>
              <a:gd name="connsiteX69" fmla="*/ 1153197 w 1860550"/>
              <a:gd name="connsiteY69" fmla="*/ 122238 h 3343276"/>
              <a:gd name="connsiteX70" fmla="*/ 976803 w 1860550"/>
              <a:gd name="connsiteY70" fmla="*/ 122238 h 3343276"/>
              <a:gd name="connsiteX71" fmla="*/ 825562 w 1860550"/>
              <a:gd name="connsiteY71" fmla="*/ 122238 h 3343276"/>
              <a:gd name="connsiteX72" fmla="*/ 697539 w 1860550"/>
              <a:gd name="connsiteY72" fmla="*/ 122238 h 3343276"/>
              <a:gd name="connsiteX73" fmla="*/ 590799 w 1860550"/>
              <a:gd name="connsiteY73" fmla="*/ 122238 h 3343276"/>
              <a:gd name="connsiteX74" fmla="*/ 503408 w 1860550"/>
              <a:gd name="connsiteY74" fmla="*/ 122238 h 3343276"/>
              <a:gd name="connsiteX75" fmla="*/ 433431 w 1860550"/>
              <a:gd name="connsiteY75" fmla="*/ 122238 h 3343276"/>
              <a:gd name="connsiteX76" fmla="*/ 378933 w 1860550"/>
              <a:gd name="connsiteY76" fmla="*/ 122238 h 3343276"/>
              <a:gd name="connsiteX77" fmla="*/ 337979 w 1860550"/>
              <a:gd name="connsiteY77" fmla="*/ 122238 h 3343276"/>
              <a:gd name="connsiteX78" fmla="*/ 308633 w 1860550"/>
              <a:gd name="connsiteY78" fmla="*/ 122238 h 3343276"/>
              <a:gd name="connsiteX79" fmla="*/ 288962 w 1860550"/>
              <a:gd name="connsiteY79" fmla="*/ 122238 h 3343276"/>
              <a:gd name="connsiteX80" fmla="*/ 277031 w 1860550"/>
              <a:gd name="connsiteY80" fmla="*/ 122238 h 3343276"/>
              <a:gd name="connsiteX81" fmla="*/ 270904 w 1860550"/>
              <a:gd name="connsiteY81" fmla="*/ 122238 h 3343276"/>
              <a:gd name="connsiteX82" fmla="*/ 267968 w 1860550"/>
              <a:gd name="connsiteY82" fmla="*/ 0 h 3343276"/>
              <a:gd name="connsiteX83" fmla="*/ 1589537 w 1860550"/>
              <a:gd name="connsiteY83" fmla="*/ 0 h 3343276"/>
              <a:gd name="connsiteX84" fmla="*/ 1860550 w 1860550"/>
              <a:gd name="connsiteY84" fmla="*/ 270492 h 3343276"/>
              <a:gd name="connsiteX85" fmla="*/ 1860550 w 1860550"/>
              <a:gd name="connsiteY85" fmla="*/ 270501 h 3343276"/>
              <a:gd name="connsiteX86" fmla="*/ 1860550 w 1860550"/>
              <a:gd name="connsiteY86" fmla="*/ 461963 h 3343276"/>
              <a:gd name="connsiteX87" fmla="*/ 1860550 w 1860550"/>
              <a:gd name="connsiteY87" fmla="*/ 525090 h 3343276"/>
              <a:gd name="connsiteX88" fmla="*/ 1860550 w 1860550"/>
              <a:gd name="connsiteY88" fmla="*/ 2619341 h 3343276"/>
              <a:gd name="connsiteX89" fmla="*/ 1860550 w 1860550"/>
              <a:gd name="connsiteY89" fmla="*/ 2722563 h 3343276"/>
              <a:gd name="connsiteX90" fmla="*/ 1860550 w 1860550"/>
              <a:gd name="connsiteY90" fmla="*/ 2754314 h 3343276"/>
              <a:gd name="connsiteX91" fmla="*/ 1860550 w 1860550"/>
              <a:gd name="connsiteY91" fmla="*/ 2838062 h 3343276"/>
              <a:gd name="connsiteX92" fmla="*/ 1860550 w 1860550"/>
              <a:gd name="connsiteY92" fmla="*/ 2859431 h 3343276"/>
              <a:gd name="connsiteX93" fmla="*/ 1860550 w 1860550"/>
              <a:gd name="connsiteY93" fmla="*/ 2924856 h 3343276"/>
              <a:gd name="connsiteX94" fmla="*/ 1860550 w 1860550"/>
              <a:gd name="connsiteY94" fmla="*/ 2938424 h 3343276"/>
              <a:gd name="connsiteX95" fmla="*/ 1860550 w 1860550"/>
              <a:gd name="connsiteY95" fmla="*/ 2987047 h 3343276"/>
              <a:gd name="connsiteX96" fmla="*/ 1860550 w 1860550"/>
              <a:gd name="connsiteY96" fmla="*/ 2995025 h 3343276"/>
              <a:gd name="connsiteX97" fmla="*/ 1860550 w 1860550"/>
              <a:gd name="connsiteY97" fmla="*/ 3028736 h 3343276"/>
              <a:gd name="connsiteX98" fmla="*/ 1860550 w 1860550"/>
              <a:gd name="connsiteY98" fmla="*/ 3032967 h 3343276"/>
              <a:gd name="connsiteX99" fmla="*/ 1860550 w 1860550"/>
              <a:gd name="connsiteY99" fmla="*/ 3054023 h 3343276"/>
              <a:gd name="connsiteX100" fmla="*/ 1860550 w 1860550"/>
              <a:gd name="connsiteY100" fmla="*/ 3055980 h 3343276"/>
              <a:gd name="connsiteX101" fmla="*/ 1860550 w 1860550"/>
              <a:gd name="connsiteY101" fmla="*/ 3067008 h 3343276"/>
              <a:gd name="connsiteX102" fmla="*/ 1860550 w 1860550"/>
              <a:gd name="connsiteY102" fmla="*/ 3067798 h 3343276"/>
              <a:gd name="connsiteX103" fmla="*/ 1860550 w 1860550"/>
              <a:gd name="connsiteY103" fmla="*/ 3072475 h 3343276"/>
              <a:gd name="connsiteX104" fmla="*/ 1860550 w 1860550"/>
              <a:gd name="connsiteY104" fmla="*/ 3072774 h 3343276"/>
              <a:gd name="connsiteX105" fmla="*/ 1694831 w 1860550"/>
              <a:gd name="connsiteY105" fmla="*/ 3321952 h 3343276"/>
              <a:gd name="connsiteX106" fmla="*/ 1593989 w 1860550"/>
              <a:gd name="connsiteY106" fmla="*/ 3342374 h 3343276"/>
              <a:gd name="connsiteX107" fmla="*/ 1589537 w 1860550"/>
              <a:gd name="connsiteY107" fmla="*/ 3343276 h 3343276"/>
              <a:gd name="connsiteX108" fmla="*/ 267968 w 1860550"/>
              <a:gd name="connsiteY108" fmla="*/ 3343276 h 3343276"/>
              <a:gd name="connsiteX109" fmla="*/ 263590 w 1860550"/>
              <a:gd name="connsiteY109" fmla="*/ 3342374 h 3343276"/>
              <a:gd name="connsiteX110" fmla="*/ 164435 w 1860550"/>
              <a:gd name="connsiteY110" fmla="*/ 3321952 h 3343276"/>
              <a:gd name="connsiteX111" fmla="*/ 0 w 1860550"/>
              <a:gd name="connsiteY111" fmla="*/ 3072774 h 3343276"/>
              <a:gd name="connsiteX112" fmla="*/ 0 w 1860550"/>
              <a:gd name="connsiteY112" fmla="*/ 3072475 h 3343276"/>
              <a:gd name="connsiteX113" fmla="*/ 0 w 1860550"/>
              <a:gd name="connsiteY113" fmla="*/ 2956977 h 3343276"/>
              <a:gd name="connsiteX114" fmla="*/ 0 w 1860550"/>
              <a:gd name="connsiteY114" fmla="*/ 2870182 h 3343276"/>
              <a:gd name="connsiteX115" fmla="*/ 0 w 1860550"/>
              <a:gd name="connsiteY115" fmla="*/ 2807991 h 3343276"/>
              <a:gd name="connsiteX116" fmla="*/ 0 w 1860550"/>
              <a:gd name="connsiteY116" fmla="*/ 2787491 h 3343276"/>
              <a:gd name="connsiteX117" fmla="*/ 0 w 1860550"/>
              <a:gd name="connsiteY117" fmla="*/ 2766302 h 3343276"/>
              <a:gd name="connsiteX118" fmla="*/ 0 w 1860550"/>
              <a:gd name="connsiteY118" fmla="*/ 2741016 h 3343276"/>
              <a:gd name="connsiteX119" fmla="*/ 0 w 1860550"/>
              <a:gd name="connsiteY119" fmla="*/ 2728031 h 3343276"/>
              <a:gd name="connsiteX120" fmla="*/ 0 w 1860550"/>
              <a:gd name="connsiteY120" fmla="*/ 2722563 h 3343276"/>
              <a:gd name="connsiteX121" fmla="*/ 0 w 1860550"/>
              <a:gd name="connsiteY121" fmla="*/ 2522258 h 3343276"/>
              <a:gd name="connsiteX122" fmla="*/ 0 w 1860550"/>
              <a:gd name="connsiteY122" fmla="*/ 505164 h 3343276"/>
              <a:gd name="connsiteX123" fmla="*/ 0 w 1860550"/>
              <a:gd name="connsiteY123" fmla="*/ 461963 h 3343276"/>
              <a:gd name="connsiteX124" fmla="*/ 0 w 1860550"/>
              <a:gd name="connsiteY124" fmla="*/ 418277 h 3343276"/>
              <a:gd name="connsiteX125" fmla="*/ 0 w 1860550"/>
              <a:gd name="connsiteY125" fmla="*/ 398763 h 3343276"/>
              <a:gd name="connsiteX126" fmla="*/ 0 w 1860550"/>
              <a:gd name="connsiteY126" fmla="*/ 356020 h 3343276"/>
              <a:gd name="connsiteX127" fmla="*/ 0 w 1860550"/>
              <a:gd name="connsiteY127" fmla="*/ 351269 h 3343276"/>
              <a:gd name="connsiteX128" fmla="*/ 0 w 1860550"/>
              <a:gd name="connsiteY128" fmla="*/ 314287 h 3343276"/>
              <a:gd name="connsiteX129" fmla="*/ 0 w 1860550"/>
              <a:gd name="connsiteY129" fmla="*/ 294426 h 3343276"/>
              <a:gd name="connsiteX130" fmla="*/ 0 w 1860550"/>
              <a:gd name="connsiteY130" fmla="*/ 288973 h 3343276"/>
              <a:gd name="connsiteX131" fmla="*/ 0 w 1860550"/>
              <a:gd name="connsiteY131" fmla="*/ 275975 h 3343276"/>
              <a:gd name="connsiteX132" fmla="*/ 0 w 1860550"/>
              <a:gd name="connsiteY132" fmla="*/ 273484 h 3343276"/>
              <a:gd name="connsiteX133" fmla="*/ 0 w 1860550"/>
              <a:gd name="connsiteY133" fmla="*/ 270501 h 3343276"/>
              <a:gd name="connsiteX134" fmla="*/ 0 w 1860550"/>
              <a:gd name="connsiteY134" fmla="*/ 270492 h 3343276"/>
              <a:gd name="connsiteX135" fmla="*/ 267968 w 1860550"/>
              <a:gd name="connsiteY135" fmla="*/ 0 h 3343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1860550" h="3343276">
                <a:moveTo>
                  <a:pt x="930274" y="2997199"/>
                </a:moveTo>
                <a:cubicBezTo>
                  <a:pt x="912739" y="2997199"/>
                  <a:pt x="898524" y="3012125"/>
                  <a:pt x="898524" y="3030537"/>
                </a:cubicBezTo>
                <a:cubicBezTo>
                  <a:pt x="898524" y="3048949"/>
                  <a:pt x="912739" y="3063875"/>
                  <a:pt x="930274" y="3063875"/>
                </a:cubicBezTo>
                <a:cubicBezTo>
                  <a:pt x="947809" y="3063875"/>
                  <a:pt x="962024" y="3048949"/>
                  <a:pt x="962024" y="3030537"/>
                </a:cubicBezTo>
                <a:cubicBezTo>
                  <a:pt x="962024" y="3012125"/>
                  <a:pt x="947809" y="2997199"/>
                  <a:pt x="930274" y="2997199"/>
                </a:cubicBezTo>
                <a:close/>
                <a:moveTo>
                  <a:pt x="930275" y="2874962"/>
                </a:moveTo>
                <a:cubicBezTo>
                  <a:pt x="1015320" y="2874962"/>
                  <a:pt x="1084263" y="2944260"/>
                  <a:pt x="1084263" y="3029744"/>
                </a:cubicBezTo>
                <a:cubicBezTo>
                  <a:pt x="1084263" y="3115228"/>
                  <a:pt x="1015320" y="3184526"/>
                  <a:pt x="930275" y="3184526"/>
                </a:cubicBezTo>
                <a:cubicBezTo>
                  <a:pt x="845230" y="3184526"/>
                  <a:pt x="776287" y="3115228"/>
                  <a:pt x="776287" y="3029744"/>
                </a:cubicBezTo>
                <a:cubicBezTo>
                  <a:pt x="776287" y="2944260"/>
                  <a:pt x="845230" y="2874962"/>
                  <a:pt x="930275" y="2874962"/>
                </a:cubicBezTo>
                <a:close/>
                <a:moveTo>
                  <a:pt x="122238" y="2844800"/>
                </a:moveTo>
                <a:lnTo>
                  <a:pt x="122238" y="2858922"/>
                </a:lnTo>
                <a:lnTo>
                  <a:pt x="122238" y="2919914"/>
                </a:lnTo>
                <a:lnTo>
                  <a:pt x="122238" y="2937881"/>
                </a:lnTo>
                <a:lnTo>
                  <a:pt x="122238" y="2976361"/>
                </a:lnTo>
                <a:lnTo>
                  <a:pt x="122238" y="2994458"/>
                </a:lnTo>
                <a:lnTo>
                  <a:pt x="122238" y="3016807"/>
                </a:lnTo>
                <a:lnTo>
                  <a:pt x="122238" y="3032384"/>
                </a:lnTo>
                <a:lnTo>
                  <a:pt x="122238" y="3043919"/>
                </a:lnTo>
                <a:lnTo>
                  <a:pt x="122238" y="3055388"/>
                </a:lnTo>
                <a:cubicBezTo>
                  <a:pt x="122238" y="3060983"/>
                  <a:pt x="122238" y="3064714"/>
                  <a:pt x="122238" y="3067200"/>
                </a:cubicBezTo>
                <a:lnTo>
                  <a:pt x="122238" y="3068809"/>
                </a:lnTo>
                <a:lnTo>
                  <a:pt x="122238" y="3072174"/>
                </a:lnTo>
                <a:cubicBezTo>
                  <a:pt x="122238" y="3154201"/>
                  <a:pt x="189194" y="3221038"/>
                  <a:pt x="268324" y="3221038"/>
                </a:cubicBezTo>
                <a:cubicBezTo>
                  <a:pt x="1589184" y="3221038"/>
                  <a:pt x="1589184" y="3221038"/>
                  <a:pt x="1589184" y="3221038"/>
                </a:cubicBezTo>
                <a:cubicBezTo>
                  <a:pt x="1671357" y="3221038"/>
                  <a:pt x="1738313" y="3154201"/>
                  <a:pt x="1738313" y="3072174"/>
                </a:cubicBezTo>
                <a:lnTo>
                  <a:pt x="1738313" y="2997250"/>
                </a:lnTo>
                <a:lnTo>
                  <a:pt x="1738313" y="2940804"/>
                </a:lnTo>
                <a:lnTo>
                  <a:pt x="1738313" y="2900358"/>
                </a:lnTo>
                <a:lnTo>
                  <a:pt x="1738313" y="2873246"/>
                </a:lnTo>
                <a:lnTo>
                  <a:pt x="1738313" y="2848356"/>
                </a:lnTo>
                <a:lnTo>
                  <a:pt x="1738313" y="2844800"/>
                </a:lnTo>
                <a:close/>
                <a:moveTo>
                  <a:pt x="122238" y="461963"/>
                </a:moveTo>
                <a:lnTo>
                  <a:pt x="122238" y="525582"/>
                </a:lnTo>
                <a:cubicBezTo>
                  <a:pt x="122238" y="1639716"/>
                  <a:pt x="122238" y="2266416"/>
                  <a:pt x="122238" y="2618936"/>
                </a:cubicBezTo>
                <a:lnTo>
                  <a:pt x="122238" y="2722563"/>
                </a:lnTo>
                <a:lnTo>
                  <a:pt x="169032" y="2722563"/>
                </a:lnTo>
                <a:cubicBezTo>
                  <a:pt x="1096639" y="2722563"/>
                  <a:pt x="1515558" y="2722563"/>
                  <a:pt x="1704747" y="2722563"/>
                </a:cubicBezTo>
                <a:lnTo>
                  <a:pt x="1738313" y="2722563"/>
                </a:lnTo>
                <a:lnTo>
                  <a:pt x="1738313" y="2521894"/>
                </a:lnTo>
                <a:cubicBezTo>
                  <a:pt x="1738313" y="1330298"/>
                  <a:pt x="1738313" y="769547"/>
                  <a:pt x="1738313" y="505665"/>
                </a:cubicBezTo>
                <a:lnTo>
                  <a:pt x="1738313" y="461963"/>
                </a:lnTo>
                <a:lnTo>
                  <a:pt x="1691518" y="461963"/>
                </a:lnTo>
                <a:cubicBezTo>
                  <a:pt x="763911" y="461963"/>
                  <a:pt x="344992" y="461963"/>
                  <a:pt x="155803" y="461963"/>
                </a:cubicBezTo>
                <a:close/>
                <a:moveTo>
                  <a:pt x="721442" y="169863"/>
                </a:moveTo>
                <a:cubicBezTo>
                  <a:pt x="1072433" y="169863"/>
                  <a:pt x="1072433" y="169863"/>
                  <a:pt x="1072433" y="169863"/>
                </a:cubicBezTo>
                <a:cubicBezTo>
                  <a:pt x="1106006" y="169863"/>
                  <a:pt x="1133475" y="197367"/>
                  <a:pt x="1133475" y="230982"/>
                </a:cubicBezTo>
                <a:cubicBezTo>
                  <a:pt x="1133475" y="264598"/>
                  <a:pt x="1106006" y="292101"/>
                  <a:pt x="1072433" y="292101"/>
                </a:cubicBezTo>
                <a:cubicBezTo>
                  <a:pt x="721442" y="292101"/>
                  <a:pt x="721442" y="292101"/>
                  <a:pt x="721442" y="292101"/>
                </a:cubicBezTo>
                <a:cubicBezTo>
                  <a:pt x="687869" y="292101"/>
                  <a:pt x="660400" y="264598"/>
                  <a:pt x="660400" y="230982"/>
                </a:cubicBezTo>
                <a:cubicBezTo>
                  <a:pt x="660400" y="197367"/>
                  <a:pt x="687869" y="169863"/>
                  <a:pt x="721442" y="169863"/>
                </a:cubicBezTo>
                <a:close/>
                <a:moveTo>
                  <a:pt x="1281907" y="149225"/>
                </a:moveTo>
                <a:cubicBezTo>
                  <a:pt x="1327060" y="149225"/>
                  <a:pt x="1363664" y="185118"/>
                  <a:pt x="1363664" y="229394"/>
                </a:cubicBezTo>
                <a:cubicBezTo>
                  <a:pt x="1363664" y="273670"/>
                  <a:pt x="1327060" y="309563"/>
                  <a:pt x="1281907" y="309563"/>
                </a:cubicBezTo>
                <a:cubicBezTo>
                  <a:pt x="1236754" y="309563"/>
                  <a:pt x="1200150" y="273670"/>
                  <a:pt x="1200150" y="229394"/>
                </a:cubicBezTo>
                <a:cubicBezTo>
                  <a:pt x="1200150" y="185118"/>
                  <a:pt x="1236754" y="149225"/>
                  <a:pt x="1281907" y="149225"/>
                </a:cubicBezTo>
                <a:close/>
                <a:moveTo>
                  <a:pt x="268324" y="122238"/>
                </a:moveTo>
                <a:cubicBezTo>
                  <a:pt x="189194" y="122238"/>
                  <a:pt x="122238" y="189178"/>
                  <a:pt x="122238" y="271331"/>
                </a:cubicBezTo>
                <a:lnTo>
                  <a:pt x="122238" y="341313"/>
                </a:lnTo>
                <a:cubicBezTo>
                  <a:pt x="1738313" y="341313"/>
                  <a:pt x="1738313" y="341313"/>
                  <a:pt x="1738313" y="341313"/>
                </a:cubicBezTo>
                <a:lnTo>
                  <a:pt x="1738313" y="314869"/>
                </a:lnTo>
                <a:lnTo>
                  <a:pt x="1738313" y="300855"/>
                </a:lnTo>
                <a:lnTo>
                  <a:pt x="1738313" y="289566"/>
                </a:lnTo>
                <a:lnTo>
                  <a:pt x="1738313" y="280079"/>
                </a:lnTo>
                <a:lnTo>
                  <a:pt x="1738313" y="276573"/>
                </a:lnTo>
                <a:lnTo>
                  <a:pt x="1738313" y="271331"/>
                </a:lnTo>
                <a:cubicBezTo>
                  <a:pt x="1738313" y="189178"/>
                  <a:pt x="1671357" y="122238"/>
                  <a:pt x="1589184" y="122238"/>
                </a:cubicBezTo>
                <a:lnTo>
                  <a:pt x="1469183" y="122238"/>
                </a:lnTo>
                <a:lnTo>
                  <a:pt x="1356679" y="122238"/>
                </a:lnTo>
                <a:lnTo>
                  <a:pt x="1153197" y="122238"/>
                </a:lnTo>
                <a:lnTo>
                  <a:pt x="976803" y="122238"/>
                </a:lnTo>
                <a:lnTo>
                  <a:pt x="825562" y="122238"/>
                </a:lnTo>
                <a:lnTo>
                  <a:pt x="697539" y="122238"/>
                </a:lnTo>
                <a:lnTo>
                  <a:pt x="590799" y="122238"/>
                </a:lnTo>
                <a:lnTo>
                  <a:pt x="503408" y="122238"/>
                </a:lnTo>
                <a:lnTo>
                  <a:pt x="433431" y="122238"/>
                </a:lnTo>
                <a:lnTo>
                  <a:pt x="378933" y="122238"/>
                </a:lnTo>
                <a:lnTo>
                  <a:pt x="337979" y="122238"/>
                </a:lnTo>
                <a:lnTo>
                  <a:pt x="308633" y="122238"/>
                </a:lnTo>
                <a:lnTo>
                  <a:pt x="288962" y="122238"/>
                </a:lnTo>
                <a:lnTo>
                  <a:pt x="277031" y="122238"/>
                </a:lnTo>
                <a:lnTo>
                  <a:pt x="270904" y="122238"/>
                </a:lnTo>
                <a:close/>
                <a:moveTo>
                  <a:pt x="267968" y="0"/>
                </a:moveTo>
                <a:cubicBezTo>
                  <a:pt x="1589537" y="0"/>
                  <a:pt x="1589537" y="0"/>
                  <a:pt x="1589537" y="0"/>
                </a:cubicBezTo>
                <a:cubicBezTo>
                  <a:pt x="1738747" y="0"/>
                  <a:pt x="1860550" y="121569"/>
                  <a:pt x="1860550" y="270492"/>
                </a:cubicBezTo>
                <a:lnTo>
                  <a:pt x="1860550" y="270501"/>
                </a:lnTo>
                <a:lnTo>
                  <a:pt x="1860550" y="461963"/>
                </a:lnTo>
                <a:lnTo>
                  <a:pt x="1860550" y="525090"/>
                </a:lnTo>
                <a:cubicBezTo>
                  <a:pt x="1860550" y="1639702"/>
                  <a:pt x="1860550" y="2266671"/>
                  <a:pt x="1860550" y="2619341"/>
                </a:cubicBezTo>
                <a:lnTo>
                  <a:pt x="1860550" y="2722563"/>
                </a:lnTo>
                <a:lnTo>
                  <a:pt x="1860550" y="2754314"/>
                </a:lnTo>
                <a:lnTo>
                  <a:pt x="1860550" y="2838062"/>
                </a:lnTo>
                <a:lnTo>
                  <a:pt x="1860550" y="2859431"/>
                </a:lnTo>
                <a:lnTo>
                  <a:pt x="1860550" y="2924856"/>
                </a:lnTo>
                <a:lnTo>
                  <a:pt x="1860550" y="2938424"/>
                </a:lnTo>
                <a:lnTo>
                  <a:pt x="1860550" y="2987047"/>
                </a:lnTo>
                <a:lnTo>
                  <a:pt x="1860550" y="2995025"/>
                </a:lnTo>
                <a:lnTo>
                  <a:pt x="1860550" y="3028736"/>
                </a:lnTo>
                <a:lnTo>
                  <a:pt x="1860550" y="3032967"/>
                </a:lnTo>
                <a:lnTo>
                  <a:pt x="1860550" y="3054023"/>
                </a:lnTo>
                <a:lnTo>
                  <a:pt x="1860550" y="3055980"/>
                </a:lnTo>
                <a:lnTo>
                  <a:pt x="1860550" y="3067008"/>
                </a:lnTo>
                <a:lnTo>
                  <a:pt x="1860550" y="3067798"/>
                </a:lnTo>
                <a:lnTo>
                  <a:pt x="1860550" y="3072475"/>
                </a:lnTo>
                <a:lnTo>
                  <a:pt x="1860550" y="3072774"/>
                </a:lnTo>
                <a:cubicBezTo>
                  <a:pt x="1860550" y="3184470"/>
                  <a:pt x="1792036" y="3280779"/>
                  <a:pt x="1694831" y="3321952"/>
                </a:cubicBezTo>
                <a:lnTo>
                  <a:pt x="1593989" y="3342374"/>
                </a:lnTo>
                <a:lnTo>
                  <a:pt x="1589537" y="3343276"/>
                </a:lnTo>
                <a:cubicBezTo>
                  <a:pt x="267968" y="3343276"/>
                  <a:pt x="267968" y="3343276"/>
                  <a:pt x="267968" y="3343276"/>
                </a:cubicBezTo>
                <a:lnTo>
                  <a:pt x="263590" y="3342374"/>
                </a:lnTo>
                <a:lnTo>
                  <a:pt x="164435" y="3321952"/>
                </a:lnTo>
                <a:cubicBezTo>
                  <a:pt x="68515" y="3280779"/>
                  <a:pt x="0" y="3184470"/>
                  <a:pt x="0" y="3072774"/>
                </a:cubicBezTo>
                <a:lnTo>
                  <a:pt x="0" y="3072475"/>
                </a:lnTo>
                <a:lnTo>
                  <a:pt x="0" y="2956977"/>
                </a:lnTo>
                <a:lnTo>
                  <a:pt x="0" y="2870182"/>
                </a:lnTo>
                <a:lnTo>
                  <a:pt x="0" y="2807991"/>
                </a:lnTo>
                <a:lnTo>
                  <a:pt x="0" y="2787491"/>
                </a:lnTo>
                <a:lnTo>
                  <a:pt x="0" y="2766302"/>
                </a:lnTo>
                <a:lnTo>
                  <a:pt x="0" y="2741016"/>
                </a:lnTo>
                <a:lnTo>
                  <a:pt x="0" y="2728031"/>
                </a:lnTo>
                <a:lnTo>
                  <a:pt x="0" y="2722563"/>
                </a:lnTo>
                <a:lnTo>
                  <a:pt x="0" y="2522258"/>
                </a:lnTo>
                <a:cubicBezTo>
                  <a:pt x="0" y="1330151"/>
                  <a:pt x="0" y="769160"/>
                  <a:pt x="0" y="505164"/>
                </a:cubicBezTo>
                <a:lnTo>
                  <a:pt x="0" y="461963"/>
                </a:lnTo>
                <a:lnTo>
                  <a:pt x="0" y="418277"/>
                </a:lnTo>
                <a:lnTo>
                  <a:pt x="0" y="398763"/>
                </a:lnTo>
                <a:lnTo>
                  <a:pt x="0" y="356020"/>
                </a:lnTo>
                <a:lnTo>
                  <a:pt x="0" y="351269"/>
                </a:lnTo>
                <a:lnTo>
                  <a:pt x="0" y="314287"/>
                </a:lnTo>
                <a:lnTo>
                  <a:pt x="0" y="294426"/>
                </a:lnTo>
                <a:lnTo>
                  <a:pt x="0" y="288973"/>
                </a:lnTo>
                <a:cubicBezTo>
                  <a:pt x="0" y="282816"/>
                  <a:pt x="0" y="278711"/>
                  <a:pt x="0" y="275975"/>
                </a:cubicBezTo>
                <a:lnTo>
                  <a:pt x="0" y="273484"/>
                </a:lnTo>
                <a:lnTo>
                  <a:pt x="0" y="270501"/>
                </a:lnTo>
                <a:lnTo>
                  <a:pt x="0" y="270492"/>
                </a:lnTo>
                <a:cubicBezTo>
                  <a:pt x="0" y="121569"/>
                  <a:pt x="121804" y="0"/>
                  <a:pt x="267968" y="0"/>
                </a:cubicBezTo>
                <a:close/>
              </a:path>
            </a:pathLst>
          </a:custGeom>
          <a:solidFill>
            <a:srgbClr val="0078D7"/>
          </a:solidFill>
          <a:ln>
            <a:noFill/>
          </a:ln>
        </p:spPr>
        <p:txBody>
          <a:bodyPr vert="horz" wrap="square" lIns="89642" tIns="44821" rIns="89642" bIns="44821" numCol="1" anchor="t" anchorCtr="0" compatLnSpc="1">
            <a:prstTxWarp prst="textNoShape">
              <a:avLst/>
            </a:prstTxWarp>
            <a:noAutofit/>
          </a:bodyPr>
          <a:lstStyle/>
          <a:p>
            <a:pPr defTabSz="896386">
              <a:defRPr/>
            </a:pPr>
            <a:endParaRPr lang="en-US" sz="1765" kern="0">
              <a:solidFill>
                <a:srgbClr val="FFFFFF"/>
              </a:solidFill>
              <a:latin typeface="Segoe UI"/>
            </a:endParaRPr>
          </a:p>
        </p:txBody>
      </p:sp>
      <p:sp>
        <p:nvSpPr>
          <p:cNvPr id="381" name="Freeform 380"/>
          <p:cNvSpPr/>
          <p:nvPr/>
        </p:nvSpPr>
        <p:spPr bwMode="auto">
          <a:xfrm>
            <a:off x="10633367" y="3871529"/>
            <a:ext cx="243544" cy="137440"/>
          </a:xfrm>
          <a:custGeom>
            <a:avLst/>
            <a:gdLst>
              <a:gd name="connsiteX0" fmla="*/ 5333671 w 7645936"/>
              <a:gd name="connsiteY0" fmla="*/ 2643510 h 4314825"/>
              <a:gd name="connsiteX1" fmla="*/ 5193195 w 7645936"/>
              <a:gd name="connsiteY1" fmla="*/ 2783986 h 4314825"/>
              <a:gd name="connsiteX2" fmla="*/ 5193195 w 7645936"/>
              <a:gd name="connsiteY2" fmla="*/ 3723500 h 4314825"/>
              <a:gd name="connsiteX3" fmla="*/ 5333671 w 7645936"/>
              <a:gd name="connsiteY3" fmla="*/ 3863976 h 4314825"/>
              <a:gd name="connsiteX4" fmla="*/ 5421017 w 7645936"/>
              <a:gd name="connsiteY4" fmla="*/ 3863976 h 4314825"/>
              <a:gd name="connsiteX5" fmla="*/ 5561493 w 7645936"/>
              <a:gd name="connsiteY5" fmla="*/ 3723500 h 4314825"/>
              <a:gd name="connsiteX6" fmla="*/ 5561493 w 7645936"/>
              <a:gd name="connsiteY6" fmla="*/ 2783986 h 4314825"/>
              <a:gd name="connsiteX7" fmla="*/ 5421017 w 7645936"/>
              <a:gd name="connsiteY7" fmla="*/ 2643510 h 4314825"/>
              <a:gd name="connsiteX8" fmla="*/ 4527329 w 7645936"/>
              <a:gd name="connsiteY8" fmla="*/ 2643510 h 4314825"/>
              <a:gd name="connsiteX9" fmla="*/ 4386853 w 7645936"/>
              <a:gd name="connsiteY9" fmla="*/ 2783986 h 4314825"/>
              <a:gd name="connsiteX10" fmla="*/ 4386853 w 7645936"/>
              <a:gd name="connsiteY10" fmla="*/ 3723500 h 4314825"/>
              <a:gd name="connsiteX11" fmla="*/ 4527329 w 7645936"/>
              <a:gd name="connsiteY11" fmla="*/ 3863976 h 4314825"/>
              <a:gd name="connsiteX12" fmla="*/ 4614675 w 7645936"/>
              <a:gd name="connsiteY12" fmla="*/ 3863976 h 4314825"/>
              <a:gd name="connsiteX13" fmla="*/ 4755151 w 7645936"/>
              <a:gd name="connsiteY13" fmla="*/ 3723500 h 4314825"/>
              <a:gd name="connsiteX14" fmla="*/ 4755151 w 7645936"/>
              <a:gd name="connsiteY14" fmla="*/ 2783986 h 4314825"/>
              <a:gd name="connsiteX15" fmla="*/ 4614675 w 7645936"/>
              <a:gd name="connsiteY15" fmla="*/ 2643510 h 4314825"/>
              <a:gd name="connsiteX16" fmla="*/ 3720987 w 7645936"/>
              <a:gd name="connsiteY16" fmla="*/ 2643510 h 4314825"/>
              <a:gd name="connsiteX17" fmla="*/ 3580511 w 7645936"/>
              <a:gd name="connsiteY17" fmla="*/ 2783986 h 4314825"/>
              <a:gd name="connsiteX18" fmla="*/ 3580511 w 7645936"/>
              <a:gd name="connsiteY18" fmla="*/ 3723500 h 4314825"/>
              <a:gd name="connsiteX19" fmla="*/ 3720987 w 7645936"/>
              <a:gd name="connsiteY19" fmla="*/ 3863976 h 4314825"/>
              <a:gd name="connsiteX20" fmla="*/ 3808333 w 7645936"/>
              <a:gd name="connsiteY20" fmla="*/ 3863976 h 4314825"/>
              <a:gd name="connsiteX21" fmla="*/ 3948809 w 7645936"/>
              <a:gd name="connsiteY21" fmla="*/ 3723500 h 4314825"/>
              <a:gd name="connsiteX22" fmla="*/ 3948809 w 7645936"/>
              <a:gd name="connsiteY22" fmla="*/ 2783986 h 4314825"/>
              <a:gd name="connsiteX23" fmla="*/ 3808333 w 7645936"/>
              <a:gd name="connsiteY23" fmla="*/ 2643510 h 4314825"/>
              <a:gd name="connsiteX24" fmla="*/ 2914644 w 7645936"/>
              <a:gd name="connsiteY24" fmla="*/ 2643510 h 4314825"/>
              <a:gd name="connsiteX25" fmla="*/ 2774168 w 7645936"/>
              <a:gd name="connsiteY25" fmla="*/ 2783986 h 4314825"/>
              <a:gd name="connsiteX26" fmla="*/ 2774168 w 7645936"/>
              <a:gd name="connsiteY26" fmla="*/ 3723500 h 4314825"/>
              <a:gd name="connsiteX27" fmla="*/ 2914644 w 7645936"/>
              <a:gd name="connsiteY27" fmla="*/ 3863976 h 4314825"/>
              <a:gd name="connsiteX28" fmla="*/ 3001990 w 7645936"/>
              <a:gd name="connsiteY28" fmla="*/ 3863976 h 4314825"/>
              <a:gd name="connsiteX29" fmla="*/ 3142466 w 7645936"/>
              <a:gd name="connsiteY29" fmla="*/ 3723500 h 4314825"/>
              <a:gd name="connsiteX30" fmla="*/ 3142466 w 7645936"/>
              <a:gd name="connsiteY30" fmla="*/ 2783986 h 4314825"/>
              <a:gd name="connsiteX31" fmla="*/ 3001990 w 7645936"/>
              <a:gd name="connsiteY31" fmla="*/ 2643510 h 4314825"/>
              <a:gd name="connsiteX32" fmla="*/ 2108301 w 7645936"/>
              <a:gd name="connsiteY32" fmla="*/ 2643510 h 4314825"/>
              <a:gd name="connsiteX33" fmla="*/ 1967825 w 7645936"/>
              <a:gd name="connsiteY33" fmla="*/ 2783986 h 4314825"/>
              <a:gd name="connsiteX34" fmla="*/ 1967825 w 7645936"/>
              <a:gd name="connsiteY34" fmla="*/ 3723500 h 4314825"/>
              <a:gd name="connsiteX35" fmla="*/ 2108301 w 7645936"/>
              <a:gd name="connsiteY35" fmla="*/ 3863976 h 4314825"/>
              <a:gd name="connsiteX36" fmla="*/ 2195647 w 7645936"/>
              <a:gd name="connsiteY36" fmla="*/ 3863976 h 4314825"/>
              <a:gd name="connsiteX37" fmla="*/ 2336123 w 7645936"/>
              <a:gd name="connsiteY37" fmla="*/ 3723500 h 4314825"/>
              <a:gd name="connsiteX38" fmla="*/ 2336123 w 7645936"/>
              <a:gd name="connsiteY38" fmla="*/ 2783986 h 4314825"/>
              <a:gd name="connsiteX39" fmla="*/ 2195647 w 7645936"/>
              <a:gd name="connsiteY39" fmla="*/ 2643510 h 4314825"/>
              <a:gd name="connsiteX40" fmla="*/ 5312536 w 7645936"/>
              <a:gd name="connsiteY40" fmla="*/ 2564132 h 4314825"/>
              <a:gd name="connsiteX41" fmla="*/ 5442152 w 7645936"/>
              <a:gd name="connsiteY41" fmla="*/ 2564132 h 4314825"/>
              <a:gd name="connsiteX42" fmla="*/ 5650609 w 7645936"/>
              <a:gd name="connsiteY42" fmla="*/ 2772589 h 4314825"/>
              <a:gd name="connsiteX43" fmla="*/ 5650609 w 7645936"/>
              <a:gd name="connsiteY43" fmla="*/ 3734896 h 4314825"/>
              <a:gd name="connsiteX44" fmla="*/ 5442152 w 7645936"/>
              <a:gd name="connsiteY44" fmla="*/ 3943353 h 4314825"/>
              <a:gd name="connsiteX45" fmla="*/ 5312536 w 7645936"/>
              <a:gd name="connsiteY45" fmla="*/ 3943353 h 4314825"/>
              <a:gd name="connsiteX46" fmla="*/ 5104079 w 7645936"/>
              <a:gd name="connsiteY46" fmla="*/ 3734896 h 4314825"/>
              <a:gd name="connsiteX47" fmla="*/ 5104079 w 7645936"/>
              <a:gd name="connsiteY47" fmla="*/ 2772589 h 4314825"/>
              <a:gd name="connsiteX48" fmla="*/ 5312536 w 7645936"/>
              <a:gd name="connsiteY48" fmla="*/ 2564132 h 4314825"/>
              <a:gd name="connsiteX49" fmla="*/ 4506194 w 7645936"/>
              <a:gd name="connsiteY49" fmla="*/ 2564132 h 4314825"/>
              <a:gd name="connsiteX50" fmla="*/ 4635810 w 7645936"/>
              <a:gd name="connsiteY50" fmla="*/ 2564132 h 4314825"/>
              <a:gd name="connsiteX51" fmla="*/ 4844267 w 7645936"/>
              <a:gd name="connsiteY51" fmla="*/ 2772589 h 4314825"/>
              <a:gd name="connsiteX52" fmla="*/ 4844267 w 7645936"/>
              <a:gd name="connsiteY52" fmla="*/ 3734896 h 4314825"/>
              <a:gd name="connsiteX53" fmla="*/ 4635810 w 7645936"/>
              <a:gd name="connsiteY53" fmla="*/ 3943353 h 4314825"/>
              <a:gd name="connsiteX54" fmla="*/ 4506194 w 7645936"/>
              <a:gd name="connsiteY54" fmla="*/ 3943353 h 4314825"/>
              <a:gd name="connsiteX55" fmla="*/ 4297737 w 7645936"/>
              <a:gd name="connsiteY55" fmla="*/ 3734896 h 4314825"/>
              <a:gd name="connsiteX56" fmla="*/ 4297737 w 7645936"/>
              <a:gd name="connsiteY56" fmla="*/ 2772589 h 4314825"/>
              <a:gd name="connsiteX57" fmla="*/ 4506194 w 7645936"/>
              <a:gd name="connsiteY57" fmla="*/ 2564132 h 4314825"/>
              <a:gd name="connsiteX58" fmla="*/ 3699852 w 7645936"/>
              <a:gd name="connsiteY58" fmla="*/ 2564132 h 4314825"/>
              <a:gd name="connsiteX59" fmla="*/ 3829468 w 7645936"/>
              <a:gd name="connsiteY59" fmla="*/ 2564132 h 4314825"/>
              <a:gd name="connsiteX60" fmla="*/ 4037925 w 7645936"/>
              <a:gd name="connsiteY60" fmla="*/ 2772589 h 4314825"/>
              <a:gd name="connsiteX61" fmla="*/ 4037925 w 7645936"/>
              <a:gd name="connsiteY61" fmla="*/ 3734896 h 4314825"/>
              <a:gd name="connsiteX62" fmla="*/ 3829468 w 7645936"/>
              <a:gd name="connsiteY62" fmla="*/ 3943353 h 4314825"/>
              <a:gd name="connsiteX63" fmla="*/ 3699852 w 7645936"/>
              <a:gd name="connsiteY63" fmla="*/ 3943353 h 4314825"/>
              <a:gd name="connsiteX64" fmla="*/ 3491395 w 7645936"/>
              <a:gd name="connsiteY64" fmla="*/ 3734896 h 4314825"/>
              <a:gd name="connsiteX65" fmla="*/ 3491395 w 7645936"/>
              <a:gd name="connsiteY65" fmla="*/ 2772589 h 4314825"/>
              <a:gd name="connsiteX66" fmla="*/ 3699852 w 7645936"/>
              <a:gd name="connsiteY66" fmla="*/ 2564132 h 4314825"/>
              <a:gd name="connsiteX67" fmla="*/ 2893509 w 7645936"/>
              <a:gd name="connsiteY67" fmla="*/ 2564132 h 4314825"/>
              <a:gd name="connsiteX68" fmla="*/ 3023125 w 7645936"/>
              <a:gd name="connsiteY68" fmla="*/ 2564132 h 4314825"/>
              <a:gd name="connsiteX69" fmla="*/ 3231582 w 7645936"/>
              <a:gd name="connsiteY69" fmla="*/ 2772589 h 4314825"/>
              <a:gd name="connsiteX70" fmla="*/ 3231582 w 7645936"/>
              <a:gd name="connsiteY70" fmla="*/ 3734896 h 4314825"/>
              <a:gd name="connsiteX71" fmla="*/ 3023125 w 7645936"/>
              <a:gd name="connsiteY71" fmla="*/ 3943353 h 4314825"/>
              <a:gd name="connsiteX72" fmla="*/ 2893509 w 7645936"/>
              <a:gd name="connsiteY72" fmla="*/ 3943353 h 4314825"/>
              <a:gd name="connsiteX73" fmla="*/ 2685052 w 7645936"/>
              <a:gd name="connsiteY73" fmla="*/ 3734896 h 4314825"/>
              <a:gd name="connsiteX74" fmla="*/ 2685052 w 7645936"/>
              <a:gd name="connsiteY74" fmla="*/ 2772589 h 4314825"/>
              <a:gd name="connsiteX75" fmla="*/ 2893509 w 7645936"/>
              <a:gd name="connsiteY75" fmla="*/ 2564132 h 4314825"/>
              <a:gd name="connsiteX76" fmla="*/ 2087166 w 7645936"/>
              <a:gd name="connsiteY76" fmla="*/ 2564132 h 4314825"/>
              <a:gd name="connsiteX77" fmla="*/ 2216782 w 7645936"/>
              <a:gd name="connsiteY77" fmla="*/ 2564132 h 4314825"/>
              <a:gd name="connsiteX78" fmla="*/ 2425239 w 7645936"/>
              <a:gd name="connsiteY78" fmla="*/ 2772589 h 4314825"/>
              <a:gd name="connsiteX79" fmla="*/ 2425239 w 7645936"/>
              <a:gd name="connsiteY79" fmla="*/ 3734896 h 4314825"/>
              <a:gd name="connsiteX80" fmla="*/ 2216782 w 7645936"/>
              <a:gd name="connsiteY80" fmla="*/ 3943353 h 4314825"/>
              <a:gd name="connsiteX81" fmla="*/ 2087166 w 7645936"/>
              <a:gd name="connsiteY81" fmla="*/ 3943353 h 4314825"/>
              <a:gd name="connsiteX82" fmla="*/ 1878709 w 7645936"/>
              <a:gd name="connsiteY82" fmla="*/ 3734896 h 4314825"/>
              <a:gd name="connsiteX83" fmla="*/ 1878709 w 7645936"/>
              <a:gd name="connsiteY83" fmla="*/ 2772589 h 4314825"/>
              <a:gd name="connsiteX84" fmla="*/ 2087166 w 7645936"/>
              <a:gd name="connsiteY84" fmla="*/ 2564132 h 4314825"/>
              <a:gd name="connsiteX85" fmla="*/ 5082919 w 7645936"/>
              <a:gd name="connsiteY85" fmla="*/ 775812 h 4314825"/>
              <a:gd name="connsiteX86" fmla="*/ 4576665 w 7645936"/>
              <a:gd name="connsiteY86" fmla="*/ 1282066 h 4314825"/>
              <a:gd name="connsiteX87" fmla="*/ 5082919 w 7645936"/>
              <a:gd name="connsiteY87" fmla="*/ 1788320 h 4314825"/>
              <a:gd name="connsiteX88" fmla="*/ 5589173 w 7645936"/>
              <a:gd name="connsiteY88" fmla="*/ 1282066 h 4314825"/>
              <a:gd name="connsiteX89" fmla="*/ 5082919 w 7645936"/>
              <a:gd name="connsiteY89" fmla="*/ 775812 h 4314825"/>
              <a:gd name="connsiteX90" fmla="*/ 2408299 w 7645936"/>
              <a:gd name="connsiteY90" fmla="*/ 775812 h 4314825"/>
              <a:gd name="connsiteX91" fmla="*/ 1902046 w 7645936"/>
              <a:gd name="connsiteY91" fmla="*/ 1282066 h 4314825"/>
              <a:gd name="connsiteX92" fmla="*/ 2408299 w 7645936"/>
              <a:gd name="connsiteY92" fmla="*/ 1788320 h 4314825"/>
              <a:gd name="connsiteX93" fmla="*/ 2914553 w 7645936"/>
              <a:gd name="connsiteY93" fmla="*/ 1282066 h 4314825"/>
              <a:gd name="connsiteX94" fmla="*/ 2408299 w 7645936"/>
              <a:gd name="connsiteY94" fmla="*/ 775812 h 4314825"/>
              <a:gd name="connsiteX95" fmla="*/ 5082919 w 7645936"/>
              <a:gd name="connsiteY95" fmla="*/ 661036 h 4314825"/>
              <a:gd name="connsiteX96" fmla="*/ 5703949 w 7645936"/>
              <a:gd name="connsiteY96" fmla="*/ 1282066 h 4314825"/>
              <a:gd name="connsiteX97" fmla="*/ 5082919 w 7645936"/>
              <a:gd name="connsiteY97" fmla="*/ 1903096 h 4314825"/>
              <a:gd name="connsiteX98" fmla="*/ 4461889 w 7645936"/>
              <a:gd name="connsiteY98" fmla="*/ 1282066 h 4314825"/>
              <a:gd name="connsiteX99" fmla="*/ 5082919 w 7645936"/>
              <a:gd name="connsiteY99" fmla="*/ 661036 h 4314825"/>
              <a:gd name="connsiteX100" fmla="*/ 2408299 w 7645936"/>
              <a:gd name="connsiteY100" fmla="*/ 661036 h 4314825"/>
              <a:gd name="connsiteX101" fmla="*/ 3029329 w 7645936"/>
              <a:gd name="connsiteY101" fmla="*/ 1282066 h 4314825"/>
              <a:gd name="connsiteX102" fmla="*/ 2408299 w 7645936"/>
              <a:gd name="connsiteY102" fmla="*/ 1903096 h 4314825"/>
              <a:gd name="connsiteX103" fmla="*/ 1787269 w 7645936"/>
              <a:gd name="connsiteY103" fmla="*/ 1282066 h 4314825"/>
              <a:gd name="connsiteX104" fmla="*/ 2408299 w 7645936"/>
              <a:gd name="connsiteY104" fmla="*/ 661036 h 4314825"/>
              <a:gd name="connsiteX105" fmla="*/ 1164182 w 7645936"/>
              <a:gd name="connsiteY105" fmla="*/ 126434 h 4314825"/>
              <a:gd name="connsiteX106" fmla="*/ 1034158 w 7645936"/>
              <a:gd name="connsiteY106" fmla="*/ 256457 h 4314825"/>
              <a:gd name="connsiteX107" fmla="*/ 1034158 w 7645936"/>
              <a:gd name="connsiteY107" fmla="*/ 1603376 h 4314825"/>
              <a:gd name="connsiteX108" fmla="*/ 879743 w 7645936"/>
              <a:gd name="connsiteY108" fmla="*/ 1603376 h 4314825"/>
              <a:gd name="connsiteX109" fmla="*/ 478976 w 7645936"/>
              <a:gd name="connsiteY109" fmla="*/ 1603376 h 4314825"/>
              <a:gd name="connsiteX110" fmla="*/ 478976 w 7645936"/>
              <a:gd name="connsiteY110" fmla="*/ 1286475 h 4314825"/>
              <a:gd name="connsiteX111" fmla="*/ 89830 w 7645936"/>
              <a:gd name="connsiteY111" fmla="*/ 1286475 h 4314825"/>
              <a:gd name="connsiteX112" fmla="*/ 89830 w 7645936"/>
              <a:gd name="connsiteY112" fmla="*/ 2046729 h 4314825"/>
              <a:gd name="connsiteX113" fmla="*/ 478976 w 7645936"/>
              <a:gd name="connsiteY113" fmla="*/ 2046729 h 4314825"/>
              <a:gd name="connsiteX114" fmla="*/ 478976 w 7645936"/>
              <a:gd name="connsiteY114" fmla="*/ 1724026 h 4314825"/>
              <a:gd name="connsiteX115" fmla="*/ 879743 w 7645936"/>
              <a:gd name="connsiteY115" fmla="*/ 1724026 h 4314825"/>
              <a:gd name="connsiteX116" fmla="*/ 1034158 w 7645936"/>
              <a:gd name="connsiteY116" fmla="*/ 1724026 h 4314825"/>
              <a:gd name="connsiteX117" fmla="*/ 1034158 w 7645936"/>
              <a:gd name="connsiteY117" fmla="*/ 4058369 h 4314825"/>
              <a:gd name="connsiteX118" fmla="*/ 1164182 w 7645936"/>
              <a:gd name="connsiteY118" fmla="*/ 4188392 h 4314825"/>
              <a:gd name="connsiteX119" fmla="*/ 6481755 w 7645936"/>
              <a:gd name="connsiteY119" fmla="*/ 4188392 h 4314825"/>
              <a:gd name="connsiteX120" fmla="*/ 6611778 w 7645936"/>
              <a:gd name="connsiteY120" fmla="*/ 4058369 h 4314825"/>
              <a:gd name="connsiteX121" fmla="*/ 6611778 w 7645936"/>
              <a:gd name="connsiteY121" fmla="*/ 1724026 h 4314825"/>
              <a:gd name="connsiteX122" fmla="*/ 6766193 w 7645936"/>
              <a:gd name="connsiteY122" fmla="*/ 1724026 h 4314825"/>
              <a:gd name="connsiteX123" fmla="*/ 7166960 w 7645936"/>
              <a:gd name="connsiteY123" fmla="*/ 1724026 h 4314825"/>
              <a:gd name="connsiteX124" fmla="*/ 7166960 w 7645936"/>
              <a:gd name="connsiteY124" fmla="*/ 2046729 h 4314825"/>
              <a:gd name="connsiteX125" fmla="*/ 7556106 w 7645936"/>
              <a:gd name="connsiteY125" fmla="*/ 2046729 h 4314825"/>
              <a:gd name="connsiteX126" fmla="*/ 7556106 w 7645936"/>
              <a:gd name="connsiteY126" fmla="*/ 1286475 h 4314825"/>
              <a:gd name="connsiteX127" fmla="*/ 7166960 w 7645936"/>
              <a:gd name="connsiteY127" fmla="*/ 1286475 h 4314825"/>
              <a:gd name="connsiteX128" fmla="*/ 7166960 w 7645936"/>
              <a:gd name="connsiteY128" fmla="*/ 1603376 h 4314825"/>
              <a:gd name="connsiteX129" fmla="*/ 6766193 w 7645936"/>
              <a:gd name="connsiteY129" fmla="*/ 1603376 h 4314825"/>
              <a:gd name="connsiteX130" fmla="*/ 6611778 w 7645936"/>
              <a:gd name="connsiteY130" fmla="*/ 1603376 h 4314825"/>
              <a:gd name="connsiteX131" fmla="*/ 6611778 w 7645936"/>
              <a:gd name="connsiteY131" fmla="*/ 256457 h 4314825"/>
              <a:gd name="connsiteX132" fmla="*/ 6481755 w 7645936"/>
              <a:gd name="connsiteY132" fmla="*/ 126434 h 4314825"/>
              <a:gd name="connsiteX133" fmla="*/ 1011518 w 7645936"/>
              <a:gd name="connsiteY133" fmla="*/ 0 h 4314825"/>
              <a:gd name="connsiteX134" fmla="*/ 6634418 w 7645936"/>
              <a:gd name="connsiteY134" fmla="*/ 0 h 4314825"/>
              <a:gd name="connsiteX135" fmla="*/ 6766193 w 7645936"/>
              <a:gd name="connsiteY135" fmla="*/ 131775 h 4314825"/>
              <a:gd name="connsiteX136" fmla="*/ 6766193 w 7645936"/>
              <a:gd name="connsiteY136" fmla="*/ 1485987 h 4314825"/>
              <a:gd name="connsiteX137" fmla="*/ 7077129 w 7645936"/>
              <a:gd name="connsiteY137" fmla="*/ 1485987 h 4314825"/>
              <a:gd name="connsiteX138" fmla="*/ 7077129 w 7645936"/>
              <a:gd name="connsiteY138" fmla="*/ 1193887 h 4314825"/>
              <a:gd name="connsiteX139" fmla="*/ 7645936 w 7645936"/>
              <a:gd name="connsiteY139" fmla="*/ 1193887 h 4314825"/>
              <a:gd name="connsiteX140" fmla="*/ 7645936 w 7645936"/>
              <a:gd name="connsiteY140" fmla="*/ 2139317 h 4314825"/>
              <a:gd name="connsiteX141" fmla="*/ 7077129 w 7645936"/>
              <a:gd name="connsiteY141" fmla="*/ 2139317 h 4314825"/>
              <a:gd name="connsiteX142" fmla="*/ 7077129 w 7645936"/>
              <a:gd name="connsiteY142" fmla="*/ 1840719 h 4314825"/>
              <a:gd name="connsiteX143" fmla="*/ 6766193 w 7645936"/>
              <a:gd name="connsiteY143" fmla="*/ 1840719 h 4314825"/>
              <a:gd name="connsiteX144" fmla="*/ 6766193 w 7645936"/>
              <a:gd name="connsiteY144" fmla="*/ 4183050 h 4314825"/>
              <a:gd name="connsiteX145" fmla="*/ 6634418 w 7645936"/>
              <a:gd name="connsiteY145" fmla="*/ 4314825 h 4314825"/>
              <a:gd name="connsiteX146" fmla="*/ 1011518 w 7645936"/>
              <a:gd name="connsiteY146" fmla="*/ 4314825 h 4314825"/>
              <a:gd name="connsiteX147" fmla="*/ 879743 w 7645936"/>
              <a:gd name="connsiteY147" fmla="*/ 4183050 h 4314825"/>
              <a:gd name="connsiteX148" fmla="*/ 879743 w 7645936"/>
              <a:gd name="connsiteY148" fmla="*/ 1840719 h 4314825"/>
              <a:gd name="connsiteX149" fmla="*/ 568807 w 7645936"/>
              <a:gd name="connsiteY149" fmla="*/ 1840719 h 4314825"/>
              <a:gd name="connsiteX150" fmla="*/ 568807 w 7645936"/>
              <a:gd name="connsiteY150" fmla="*/ 2139317 h 4314825"/>
              <a:gd name="connsiteX151" fmla="*/ 0 w 7645936"/>
              <a:gd name="connsiteY151" fmla="*/ 2139317 h 4314825"/>
              <a:gd name="connsiteX152" fmla="*/ 0 w 7645936"/>
              <a:gd name="connsiteY152" fmla="*/ 1193887 h 4314825"/>
              <a:gd name="connsiteX153" fmla="*/ 568807 w 7645936"/>
              <a:gd name="connsiteY153" fmla="*/ 1193887 h 4314825"/>
              <a:gd name="connsiteX154" fmla="*/ 568807 w 7645936"/>
              <a:gd name="connsiteY154" fmla="*/ 1485987 h 4314825"/>
              <a:gd name="connsiteX155" fmla="*/ 879743 w 7645936"/>
              <a:gd name="connsiteY155" fmla="*/ 1485987 h 4314825"/>
              <a:gd name="connsiteX156" fmla="*/ 879743 w 7645936"/>
              <a:gd name="connsiteY156" fmla="*/ 131775 h 4314825"/>
              <a:gd name="connsiteX157" fmla="*/ 1011518 w 7645936"/>
              <a:gd name="connsiteY157" fmla="*/ 0 h 431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Lst>
            <a:rect l="l" t="t" r="r" b="b"/>
            <a:pathLst>
              <a:path w="7645936" h="4314825">
                <a:moveTo>
                  <a:pt x="5333671" y="2643510"/>
                </a:moveTo>
                <a:cubicBezTo>
                  <a:pt x="5256088" y="2643510"/>
                  <a:pt x="5193195" y="2706403"/>
                  <a:pt x="5193195" y="2783986"/>
                </a:cubicBezTo>
                <a:lnTo>
                  <a:pt x="5193195" y="3723500"/>
                </a:lnTo>
                <a:cubicBezTo>
                  <a:pt x="5193195" y="3801083"/>
                  <a:pt x="5256088" y="3863976"/>
                  <a:pt x="5333671" y="3863976"/>
                </a:cubicBezTo>
                <a:lnTo>
                  <a:pt x="5421017" y="3863976"/>
                </a:lnTo>
                <a:cubicBezTo>
                  <a:pt x="5498600" y="3863976"/>
                  <a:pt x="5561493" y="3801083"/>
                  <a:pt x="5561493" y="3723500"/>
                </a:cubicBezTo>
                <a:lnTo>
                  <a:pt x="5561493" y="2783986"/>
                </a:lnTo>
                <a:cubicBezTo>
                  <a:pt x="5561493" y="2706403"/>
                  <a:pt x="5498600" y="2643510"/>
                  <a:pt x="5421017" y="2643510"/>
                </a:cubicBezTo>
                <a:close/>
                <a:moveTo>
                  <a:pt x="4527329" y="2643510"/>
                </a:moveTo>
                <a:cubicBezTo>
                  <a:pt x="4449746" y="2643510"/>
                  <a:pt x="4386853" y="2706403"/>
                  <a:pt x="4386853" y="2783986"/>
                </a:cubicBezTo>
                <a:lnTo>
                  <a:pt x="4386853" y="3723500"/>
                </a:lnTo>
                <a:cubicBezTo>
                  <a:pt x="4386853" y="3801083"/>
                  <a:pt x="4449746" y="3863976"/>
                  <a:pt x="4527329" y="3863976"/>
                </a:cubicBezTo>
                <a:lnTo>
                  <a:pt x="4614675" y="3863976"/>
                </a:lnTo>
                <a:cubicBezTo>
                  <a:pt x="4692258" y="3863976"/>
                  <a:pt x="4755151" y="3801083"/>
                  <a:pt x="4755151" y="3723500"/>
                </a:cubicBezTo>
                <a:lnTo>
                  <a:pt x="4755151" y="2783986"/>
                </a:lnTo>
                <a:cubicBezTo>
                  <a:pt x="4755151" y="2706403"/>
                  <a:pt x="4692258" y="2643510"/>
                  <a:pt x="4614675" y="2643510"/>
                </a:cubicBezTo>
                <a:close/>
                <a:moveTo>
                  <a:pt x="3720987" y="2643510"/>
                </a:moveTo>
                <a:cubicBezTo>
                  <a:pt x="3643404" y="2643510"/>
                  <a:pt x="3580511" y="2706403"/>
                  <a:pt x="3580511" y="2783986"/>
                </a:cubicBezTo>
                <a:lnTo>
                  <a:pt x="3580511" y="3723500"/>
                </a:lnTo>
                <a:cubicBezTo>
                  <a:pt x="3580511" y="3801083"/>
                  <a:pt x="3643404" y="3863976"/>
                  <a:pt x="3720987" y="3863976"/>
                </a:cubicBezTo>
                <a:lnTo>
                  <a:pt x="3808333" y="3863976"/>
                </a:lnTo>
                <a:cubicBezTo>
                  <a:pt x="3885916" y="3863976"/>
                  <a:pt x="3948809" y="3801083"/>
                  <a:pt x="3948809" y="3723500"/>
                </a:cubicBezTo>
                <a:lnTo>
                  <a:pt x="3948809" y="2783986"/>
                </a:lnTo>
                <a:cubicBezTo>
                  <a:pt x="3948809" y="2706403"/>
                  <a:pt x="3885916" y="2643510"/>
                  <a:pt x="3808333" y="2643510"/>
                </a:cubicBezTo>
                <a:close/>
                <a:moveTo>
                  <a:pt x="2914644" y="2643510"/>
                </a:moveTo>
                <a:cubicBezTo>
                  <a:pt x="2837061" y="2643510"/>
                  <a:pt x="2774168" y="2706403"/>
                  <a:pt x="2774168" y="2783986"/>
                </a:cubicBezTo>
                <a:lnTo>
                  <a:pt x="2774168" y="3723500"/>
                </a:lnTo>
                <a:cubicBezTo>
                  <a:pt x="2774168" y="3801083"/>
                  <a:pt x="2837061" y="3863976"/>
                  <a:pt x="2914644" y="3863976"/>
                </a:cubicBezTo>
                <a:lnTo>
                  <a:pt x="3001990" y="3863976"/>
                </a:lnTo>
                <a:cubicBezTo>
                  <a:pt x="3079573" y="3863976"/>
                  <a:pt x="3142466" y="3801083"/>
                  <a:pt x="3142466" y="3723500"/>
                </a:cubicBezTo>
                <a:lnTo>
                  <a:pt x="3142466" y="2783986"/>
                </a:lnTo>
                <a:cubicBezTo>
                  <a:pt x="3142466" y="2706403"/>
                  <a:pt x="3079573" y="2643510"/>
                  <a:pt x="3001990" y="2643510"/>
                </a:cubicBezTo>
                <a:close/>
                <a:moveTo>
                  <a:pt x="2108301" y="2643510"/>
                </a:moveTo>
                <a:cubicBezTo>
                  <a:pt x="2030718" y="2643510"/>
                  <a:pt x="1967825" y="2706403"/>
                  <a:pt x="1967825" y="2783986"/>
                </a:cubicBezTo>
                <a:lnTo>
                  <a:pt x="1967825" y="3723500"/>
                </a:lnTo>
                <a:cubicBezTo>
                  <a:pt x="1967825" y="3801083"/>
                  <a:pt x="2030718" y="3863976"/>
                  <a:pt x="2108301" y="3863976"/>
                </a:cubicBezTo>
                <a:lnTo>
                  <a:pt x="2195647" y="3863976"/>
                </a:lnTo>
                <a:cubicBezTo>
                  <a:pt x="2273230" y="3863976"/>
                  <a:pt x="2336123" y="3801083"/>
                  <a:pt x="2336123" y="3723500"/>
                </a:cubicBezTo>
                <a:lnTo>
                  <a:pt x="2336123" y="2783986"/>
                </a:lnTo>
                <a:cubicBezTo>
                  <a:pt x="2336123" y="2706403"/>
                  <a:pt x="2273230" y="2643510"/>
                  <a:pt x="2195647" y="2643510"/>
                </a:cubicBezTo>
                <a:close/>
                <a:moveTo>
                  <a:pt x="5312536" y="2564132"/>
                </a:moveTo>
                <a:lnTo>
                  <a:pt x="5442152" y="2564132"/>
                </a:lnTo>
                <a:cubicBezTo>
                  <a:pt x="5557280" y="2564132"/>
                  <a:pt x="5650609" y="2657461"/>
                  <a:pt x="5650609" y="2772589"/>
                </a:cubicBezTo>
                <a:lnTo>
                  <a:pt x="5650609" y="3734896"/>
                </a:lnTo>
                <a:cubicBezTo>
                  <a:pt x="5650609" y="3850024"/>
                  <a:pt x="5557280" y="3943353"/>
                  <a:pt x="5442152" y="3943353"/>
                </a:cubicBezTo>
                <a:lnTo>
                  <a:pt x="5312536" y="3943353"/>
                </a:lnTo>
                <a:cubicBezTo>
                  <a:pt x="5197408" y="3943353"/>
                  <a:pt x="5104079" y="3850024"/>
                  <a:pt x="5104079" y="3734896"/>
                </a:cubicBezTo>
                <a:lnTo>
                  <a:pt x="5104079" y="2772589"/>
                </a:lnTo>
                <a:cubicBezTo>
                  <a:pt x="5104079" y="2657461"/>
                  <a:pt x="5197408" y="2564132"/>
                  <a:pt x="5312536" y="2564132"/>
                </a:cubicBezTo>
                <a:close/>
                <a:moveTo>
                  <a:pt x="4506194" y="2564132"/>
                </a:moveTo>
                <a:lnTo>
                  <a:pt x="4635810" y="2564132"/>
                </a:lnTo>
                <a:cubicBezTo>
                  <a:pt x="4750938" y="2564132"/>
                  <a:pt x="4844267" y="2657461"/>
                  <a:pt x="4844267" y="2772589"/>
                </a:cubicBezTo>
                <a:lnTo>
                  <a:pt x="4844267" y="3734896"/>
                </a:lnTo>
                <a:cubicBezTo>
                  <a:pt x="4844267" y="3850024"/>
                  <a:pt x="4750938" y="3943353"/>
                  <a:pt x="4635810" y="3943353"/>
                </a:cubicBezTo>
                <a:lnTo>
                  <a:pt x="4506194" y="3943353"/>
                </a:lnTo>
                <a:cubicBezTo>
                  <a:pt x="4391066" y="3943353"/>
                  <a:pt x="4297737" y="3850024"/>
                  <a:pt x="4297737" y="3734896"/>
                </a:cubicBezTo>
                <a:lnTo>
                  <a:pt x="4297737" y="2772589"/>
                </a:lnTo>
                <a:cubicBezTo>
                  <a:pt x="4297737" y="2657461"/>
                  <a:pt x="4391066" y="2564132"/>
                  <a:pt x="4506194" y="2564132"/>
                </a:cubicBezTo>
                <a:close/>
                <a:moveTo>
                  <a:pt x="3699852" y="2564132"/>
                </a:moveTo>
                <a:lnTo>
                  <a:pt x="3829468" y="2564132"/>
                </a:lnTo>
                <a:cubicBezTo>
                  <a:pt x="3944596" y="2564132"/>
                  <a:pt x="4037925" y="2657461"/>
                  <a:pt x="4037925" y="2772589"/>
                </a:cubicBezTo>
                <a:lnTo>
                  <a:pt x="4037925" y="3734896"/>
                </a:lnTo>
                <a:cubicBezTo>
                  <a:pt x="4037925" y="3850024"/>
                  <a:pt x="3944596" y="3943353"/>
                  <a:pt x="3829468" y="3943353"/>
                </a:cubicBezTo>
                <a:lnTo>
                  <a:pt x="3699852" y="3943353"/>
                </a:lnTo>
                <a:cubicBezTo>
                  <a:pt x="3584724" y="3943353"/>
                  <a:pt x="3491395" y="3850024"/>
                  <a:pt x="3491395" y="3734896"/>
                </a:cubicBezTo>
                <a:lnTo>
                  <a:pt x="3491395" y="2772589"/>
                </a:lnTo>
                <a:cubicBezTo>
                  <a:pt x="3491395" y="2657461"/>
                  <a:pt x="3584724" y="2564132"/>
                  <a:pt x="3699852" y="2564132"/>
                </a:cubicBezTo>
                <a:close/>
                <a:moveTo>
                  <a:pt x="2893509" y="2564132"/>
                </a:moveTo>
                <a:lnTo>
                  <a:pt x="3023125" y="2564132"/>
                </a:lnTo>
                <a:cubicBezTo>
                  <a:pt x="3138253" y="2564132"/>
                  <a:pt x="3231582" y="2657461"/>
                  <a:pt x="3231582" y="2772589"/>
                </a:cubicBezTo>
                <a:lnTo>
                  <a:pt x="3231582" y="3734896"/>
                </a:lnTo>
                <a:cubicBezTo>
                  <a:pt x="3231582" y="3850024"/>
                  <a:pt x="3138253" y="3943353"/>
                  <a:pt x="3023125" y="3943353"/>
                </a:cubicBezTo>
                <a:lnTo>
                  <a:pt x="2893509" y="3943353"/>
                </a:lnTo>
                <a:cubicBezTo>
                  <a:pt x="2778381" y="3943353"/>
                  <a:pt x="2685052" y="3850024"/>
                  <a:pt x="2685052" y="3734896"/>
                </a:cubicBezTo>
                <a:lnTo>
                  <a:pt x="2685052" y="2772589"/>
                </a:lnTo>
                <a:cubicBezTo>
                  <a:pt x="2685052" y="2657461"/>
                  <a:pt x="2778381" y="2564132"/>
                  <a:pt x="2893509" y="2564132"/>
                </a:cubicBezTo>
                <a:close/>
                <a:moveTo>
                  <a:pt x="2087166" y="2564132"/>
                </a:moveTo>
                <a:lnTo>
                  <a:pt x="2216782" y="2564132"/>
                </a:lnTo>
                <a:cubicBezTo>
                  <a:pt x="2331910" y="2564132"/>
                  <a:pt x="2425239" y="2657461"/>
                  <a:pt x="2425239" y="2772589"/>
                </a:cubicBezTo>
                <a:lnTo>
                  <a:pt x="2425239" y="3734896"/>
                </a:lnTo>
                <a:cubicBezTo>
                  <a:pt x="2425239" y="3850024"/>
                  <a:pt x="2331910" y="3943353"/>
                  <a:pt x="2216782" y="3943353"/>
                </a:cubicBezTo>
                <a:lnTo>
                  <a:pt x="2087166" y="3943353"/>
                </a:lnTo>
                <a:cubicBezTo>
                  <a:pt x="1972038" y="3943353"/>
                  <a:pt x="1878709" y="3850024"/>
                  <a:pt x="1878709" y="3734896"/>
                </a:cubicBezTo>
                <a:lnTo>
                  <a:pt x="1878709" y="2772589"/>
                </a:lnTo>
                <a:cubicBezTo>
                  <a:pt x="1878709" y="2657461"/>
                  <a:pt x="1972038" y="2564132"/>
                  <a:pt x="2087166" y="2564132"/>
                </a:cubicBezTo>
                <a:close/>
                <a:moveTo>
                  <a:pt x="5082919" y="775812"/>
                </a:moveTo>
                <a:cubicBezTo>
                  <a:pt x="4803323" y="775812"/>
                  <a:pt x="4576665" y="1002470"/>
                  <a:pt x="4576665" y="1282066"/>
                </a:cubicBezTo>
                <a:cubicBezTo>
                  <a:pt x="4576665" y="1561662"/>
                  <a:pt x="4803323" y="1788320"/>
                  <a:pt x="5082919" y="1788320"/>
                </a:cubicBezTo>
                <a:cubicBezTo>
                  <a:pt x="5362515" y="1788320"/>
                  <a:pt x="5589173" y="1561662"/>
                  <a:pt x="5589173" y="1282066"/>
                </a:cubicBezTo>
                <a:cubicBezTo>
                  <a:pt x="5589173" y="1002470"/>
                  <a:pt x="5362515" y="775812"/>
                  <a:pt x="5082919" y="775812"/>
                </a:cubicBezTo>
                <a:close/>
                <a:moveTo>
                  <a:pt x="2408299" y="775812"/>
                </a:moveTo>
                <a:cubicBezTo>
                  <a:pt x="2128703" y="775812"/>
                  <a:pt x="1902046" y="1002470"/>
                  <a:pt x="1902046" y="1282066"/>
                </a:cubicBezTo>
                <a:cubicBezTo>
                  <a:pt x="1902046" y="1561662"/>
                  <a:pt x="2128703" y="1788320"/>
                  <a:pt x="2408299" y="1788320"/>
                </a:cubicBezTo>
                <a:cubicBezTo>
                  <a:pt x="2687895" y="1788320"/>
                  <a:pt x="2914553" y="1561662"/>
                  <a:pt x="2914553" y="1282066"/>
                </a:cubicBezTo>
                <a:cubicBezTo>
                  <a:pt x="2914553" y="1002470"/>
                  <a:pt x="2687895" y="775812"/>
                  <a:pt x="2408299" y="775812"/>
                </a:cubicBezTo>
                <a:close/>
                <a:moveTo>
                  <a:pt x="5082919" y="661036"/>
                </a:moveTo>
                <a:cubicBezTo>
                  <a:pt x="5425904" y="661036"/>
                  <a:pt x="5703949" y="939081"/>
                  <a:pt x="5703949" y="1282066"/>
                </a:cubicBezTo>
                <a:cubicBezTo>
                  <a:pt x="5703949" y="1625051"/>
                  <a:pt x="5425904" y="1903096"/>
                  <a:pt x="5082919" y="1903096"/>
                </a:cubicBezTo>
                <a:cubicBezTo>
                  <a:pt x="4739934" y="1903096"/>
                  <a:pt x="4461889" y="1625051"/>
                  <a:pt x="4461889" y="1282066"/>
                </a:cubicBezTo>
                <a:cubicBezTo>
                  <a:pt x="4461889" y="939081"/>
                  <a:pt x="4739934" y="661036"/>
                  <a:pt x="5082919" y="661036"/>
                </a:cubicBezTo>
                <a:close/>
                <a:moveTo>
                  <a:pt x="2408299" y="661036"/>
                </a:moveTo>
                <a:cubicBezTo>
                  <a:pt x="2751284" y="661036"/>
                  <a:pt x="3029329" y="939081"/>
                  <a:pt x="3029329" y="1282066"/>
                </a:cubicBezTo>
                <a:cubicBezTo>
                  <a:pt x="3029329" y="1625051"/>
                  <a:pt x="2751284" y="1903096"/>
                  <a:pt x="2408299" y="1903096"/>
                </a:cubicBezTo>
                <a:cubicBezTo>
                  <a:pt x="2065314" y="1903096"/>
                  <a:pt x="1787269" y="1625051"/>
                  <a:pt x="1787269" y="1282066"/>
                </a:cubicBezTo>
                <a:cubicBezTo>
                  <a:pt x="1787269" y="939081"/>
                  <a:pt x="2065314" y="661036"/>
                  <a:pt x="2408299" y="661036"/>
                </a:cubicBezTo>
                <a:close/>
                <a:moveTo>
                  <a:pt x="1164182" y="126434"/>
                </a:moveTo>
                <a:cubicBezTo>
                  <a:pt x="1092372" y="126434"/>
                  <a:pt x="1034158" y="184647"/>
                  <a:pt x="1034158" y="256457"/>
                </a:cubicBezTo>
                <a:lnTo>
                  <a:pt x="1034158" y="1603376"/>
                </a:lnTo>
                <a:lnTo>
                  <a:pt x="879743" y="1603376"/>
                </a:lnTo>
                <a:lnTo>
                  <a:pt x="478976" y="1603376"/>
                </a:lnTo>
                <a:lnTo>
                  <a:pt x="478976" y="1286475"/>
                </a:lnTo>
                <a:lnTo>
                  <a:pt x="89830" y="1286475"/>
                </a:lnTo>
                <a:lnTo>
                  <a:pt x="89830" y="2046729"/>
                </a:lnTo>
                <a:lnTo>
                  <a:pt x="478976" y="2046729"/>
                </a:lnTo>
                <a:lnTo>
                  <a:pt x="478976" y="1724026"/>
                </a:lnTo>
                <a:lnTo>
                  <a:pt x="879743" y="1724026"/>
                </a:lnTo>
                <a:lnTo>
                  <a:pt x="1034158" y="1724026"/>
                </a:lnTo>
                <a:lnTo>
                  <a:pt x="1034158" y="4058369"/>
                </a:lnTo>
                <a:cubicBezTo>
                  <a:pt x="1034158" y="4130179"/>
                  <a:pt x="1092372" y="4188392"/>
                  <a:pt x="1164182" y="4188392"/>
                </a:cubicBezTo>
                <a:lnTo>
                  <a:pt x="6481755" y="4188392"/>
                </a:lnTo>
                <a:cubicBezTo>
                  <a:pt x="6553565" y="4188392"/>
                  <a:pt x="6611778" y="4130179"/>
                  <a:pt x="6611778" y="4058369"/>
                </a:cubicBezTo>
                <a:lnTo>
                  <a:pt x="6611778" y="1724026"/>
                </a:lnTo>
                <a:lnTo>
                  <a:pt x="6766193" y="1724026"/>
                </a:lnTo>
                <a:lnTo>
                  <a:pt x="7166960" y="1724026"/>
                </a:lnTo>
                <a:lnTo>
                  <a:pt x="7166960" y="2046729"/>
                </a:lnTo>
                <a:lnTo>
                  <a:pt x="7556106" y="2046729"/>
                </a:lnTo>
                <a:lnTo>
                  <a:pt x="7556106" y="1286475"/>
                </a:lnTo>
                <a:lnTo>
                  <a:pt x="7166960" y="1286475"/>
                </a:lnTo>
                <a:lnTo>
                  <a:pt x="7166960" y="1603376"/>
                </a:lnTo>
                <a:lnTo>
                  <a:pt x="6766193" y="1603376"/>
                </a:lnTo>
                <a:lnTo>
                  <a:pt x="6611778" y="1603376"/>
                </a:lnTo>
                <a:lnTo>
                  <a:pt x="6611778" y="256457"/>
                </a:lnTo>
                <a:cubicBezTo>
                  <a:pt x="6611778" y="184647"/>
                  <a:pt x="6553565" y="126434"/>
                  <a:pt x="6481755" y="126434"/>
                </a:cubicBezTo>
                <a:close/>
                <a:moveTo>
                  <a:pt x="1011518" y="0"/>
                </a:moveTo>
                <a:lnTo>
                  <a:pt x="6634418" y="0"/>
                </a:lnTo>
                <a:cubicBezTo>
                  <a:pt x="6707195" y="0"/>
                  <a:pt x="6766193" y="58999"/>
                  <a:pt x="6766193" y="131775"/>
                </a:cubicBezTo>
                <a:lnTo>
                  <a:pt x="6766193" y="1485987"/>
                </a:lnTo>
                <a:lnTo>
                  <a:pt x="7077129" y="1485987"/>
                </a:lnTo>
                <a:lnTo>
                  <a:pt x="7077129" y="1193887"/>
                </a:lnTo>
                <a:lnTo>
                  <a:pt x="7645936" y="1193887"/>
                </a:lnTo>
                <a:lnTo>
                  <a:pt x="7645936" y="2139317"/>
                </a:lnTo>
                <a:lnTo>
                  <a:pt x="7077129" y="2139317"/>
                </a:lnTo>
                <a:lnTo>
                  <a:pt x="7077129" y="1840719"/>
                </a:lnTo>
                <a:lnTo>
                  <a:pt x="6766193" y="1840719"/>
                </a:lnTo>
                <a:lnTo>
                  <a:pt x="6766193" y="4183050"/>
                </a:lnTo>
                <a:cubicBezTo>
                  <a:pt x="6766193" y="4255827"/>
                  <a:pt x="6707195" y="4314825"/>
                  <a:pt x="6634418" y="4314825"/>
                </a:cubicBezTo>
                <a:lnTo>
                  <a:pt x="1011518" y="4314825"/>
                </a:lnTo>
                <a:cubicBezTo>
                  <a:pt x="938741" y="4314825"/>
                  <a:pt x="879743" y="4255827"/>
                  <a:pt x="879743" y="4183050"/>
                </a:cubicBezTo>
                <a:lnTo>
                  <a:pt x="879743" y="1840719"/>
                </a:lnTo>
                <a:lnTo>
                  <a:pt x="568807" y="1840719"/>
                </a:lnTo>
                <a:lnTo>
                  <a:pt x="568807" y="2139317"/>
                </a:lnTo>
                <a:lnTo>
                  <a:pt x="0" y="2139317"/>
                </a:lnTo>
                <a:lnTo>
                  <a:pt x="0" y="1193887"/>
                </a:lnTo>
                <a:lnTo>
                  <a:pt x="568807" y="1193887"/>
                </a:lnTo>
                <a:lnTo>
                  <a:pt x="568807" y="1485987"/>
                </a:lnTo>
                <a:lnTo>
                  <a:pt x="879743" y="1485987"/>
                </a:lnTo>
                <a:lnTo>
                  <a:pt x="879743" y="131775"/>
                </a:lnTo>
                <a:cubicBezTo>
                  <a:pt x="879743" y="58999"/>
                  <a:pt x="938741" y="0"/>
                  <a:pt x="1011518" y="0"/>
                </a:cubicBezTo>
                <a:close/>
              </a:path>
            </a:pathLst>
          </a:custGeom>
          <a:solidFill>
            <a:srgbClr val="0078D7"/>
          </a:solidFill>
          <a:ln w="3175" cap="flat" cmpd="sng" algn="ctr">
            <a:solidFill>
              <a:srgbClr val="0078D7"/>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382" name="Straight Connector 381"/>
          <p:cNvCxnSpPr/>
          <p:nvPr/>
        </p:nvCxnSpPr>
        <p:spPr>
          <a:xfrm flipH="1">
            <a:off x="10243306" y="3322715"/>
            <a:ext cx="302408" cy="0"/>
          </a:xfrm>
          <a:prstGeom prst="line">
            <a:avLst/>
          </a:prstGeom>
          <a:noFill/>
          <a:ln w="9525" cap="flat" cmpd="sng" algn="ctr">
            <a:solidFill>
              <a:srgbClr val="FFFFFF">
                <a:lumMod val="65000"/>
              </a:srgbClr>
            </a:solidFill>
            <a:prstDash val="solid"/>
            <a:headEnd type="none" w="med" len="med"/>
            <a:tailEnd type="none" w="med" len="med"/>
          </a:ln>
          <a:effectLst/>
        </p:spPr>
      </p:cxnSp>
      <p:cxnSp>
        <p:nvCxnSpPr>
          <p:cNvPr id="398" name="Straight Connector 397"/>
          <p:cNvCxnSpPr/>
          <p:nvPr/>
        </p:nvCxnSpPr>
        <p:spPr>
          <a:xfrm flipH="1">
            <a:off x="9400222" y="3344881"/>
            <a:ext cx="302408" cy="0"/>
          </a:xfrm>
          <a:prstGeom prst="line">
            <a:avLst/>
          </a:prstGeom>
          <a:noFill/>
          <a:ln w="12700" cap="flat" cmpd="sng" algn="ctr">
            <a:solidFill>
              <a:srgbClr val="0078D7"/>
            </a:solidFill>
            <a:prstDash val="solid"/>
            <a:headEnd type="none"/>
            <a:tailEnd type="none"/>
          </a:ln>
          <a:effectLst/>
        </p:spPr>
      </p:cxnSp>
      <p:grpSp>
        <p:nvGrpSpPr>
          <p:cNvPr id="18" name="Group 17"/>
          <p:cNvGrpSpPr/>
          <p:nvPr/>
        </p:nvGrpSpPr>
        <p:grpSpPr>
          <a:xfrm>
            <a:off x="2013645" y="5504704"/>
            <a:ext cx="2377975" cy="204243"/>
            <a:chOff x="2019368" y="5614588"/>
            <a:chExt cx="2425658" cy="208338"/>
          </a:xfrm>
        </p:grpSpPr>
        <p:cxnSp>
          <p:nvCxnSpPr>
            <p:cNvPr id="429" name="Straight Connector 428"/>
            <p:cNvCxnSpPr/>
            <p:nvPr/>
          </p:nvCxnSpPr>
          <p:spPr>
            <a:xfrm rot="13500000">
              <a:off x="4355633" y="5733533"/>
              <a:ext cx="0" cy="178786"/>
            </a:xfrm>
            <a:prstGeom prst="line">
              <a:avLst/>
            </a:prstGeom>
            <a:solidFill>
              <a:srgbClr val="FFFFFF">
                <a:lumMod val="85000"/>
              </a:srgbClr>
            </a:solidFill>
            <a:ln w="28575" cap="flat" cmpd="sng" algn="ctr">
              <a:solidFill>
                <a:srgbClr val="002050"/>
              </a:solidFill>
              <a:prstDash val="solid"/>
              <a:headEnd type="none"/>
              <a:tailEnd type="none"/>
            </a:ln>
            <a:effectLst/>
          </p:spPr>
        </p:cxnSp>
        <p:grpSp>
          <p:nvGrpSpPr>
            <p:cNvPr id="16" name="Group 15"/>
            <p:cNvGrpSpPr/>
            <p:nvPr/>
          </p:nvGrpSpPr>
          <p:grpSpPr>
            <a:xfrm>
              <a:off x="2019368" y="5614588"/>
              <a:ext cx="2377440" cy="181498"/>
              <a:chOff x="2019368" y="5614588"/>
              <a:chExt cx="2377440" cy="181498"/>
            </a:xfrm>
          </p:grpSpPr>
          <p:cxnSp>
            <p:nvCxnSpPr>
              <p:cNvPr id="419" name="Straight Connector 418"/>
              <p:cNvCxnSpPr/>
              <p:nvPr/>
            </p:nvCxnSpPr>
            <p:spPr>
              <a:xfrm>
                <a:off x="2019368" y="5763821"/>
                <a:ext cx="2377440" cy="0"/>
              </a:xfrm>
              <a:prstGeom prst="line">
                <a:avLst/>
              </a:prstGeom>
              <a:solidFill>
                <a:srgbClr val="FFFFFF">
                  <a:lumMod val="85000"/>
                </a:srgbClr>
              </a:solidFill>
              <a:ln w="28575" cap="flat" cmpd="sng" algn="ctr">
                <a:solidFill>
                  <a:srgbClr val="002050"/>
                </a:solidFill>
                <a:prstDash val="solid"/>
                <a:headEnd type="none"/>
                <a:tailEnd type="none"/>
              </a:ln>
              <a:effectLst/>
            </p:spPr>
          </p:cxnSp>
          <p:cxnSp>
            <p:nvCxnSpPr>
              <p:cNvPr id="430" name="Straight Connector 429"/>
              <p:cNvCxnSpPr/>
              <p:nvPr/>
            </p:nvCxnSpPr>
            <p:spPr>
              <a:xfrm rot="13500000">
                <a:off x="4263039" y="5705337"/>
                <a:ext cx="181498" cy="0"/>
              </a:xfrm>
              <a:prstGeom prst="line">
                <a:avLst/>
              </a:prstGeom>
              <a:solidFill>
                <a:srgbClr val="FFFFFF">
                  <a:lumMod val="85000"/>
                </a:srgbClr>
              </a:solidFill>
              <a:ln w="28575" cap="flat" cmpd="sng" algn="ctr">
                <a:solidFill>
                  <a:srgbClr val="002050"/>
                </a:solidFill>
                <a:prstDash val="solid"/>
                <a:headEnd type="none"/>
                <a:tailEnd type="none"/>
              </a:ln>
              <a:effectLst/>
            </p:spPr>
          </p:cxnSp>
        </p:grpSp>
      </p:grpSp>
      <p:grpSp>
        <p:nvGrpSpPr>
          <p:cNvPr id="4" name="Group 3">
            <a:extLst>
              <a:ext uri="{FF2B5EF4-FFF2-40B4-BE49-F238E27FC236}">
                <a16:creationId xmlns:a16="http://schemas.microsoft.com/office/drawing/2014/main" id="{3770F382-962B-495F-BC6C-B62647104B98}"/>
              </a:ext>
            </a:extLst>
          </p:cNvPr>
          <p:cNvGrpSpPr/>
          <p:nvPr/>
        </p:nvGrpSpPr>
        <p:grpSpPr>
          <a:xfrm>
            <a:off x="2291842" y="2645877"/>
            <a:ext cx="1554748" cy="286777"/>
            <a:chOff x="2337798" y="2770797"/>
            <a:chExt cx="1585924" cy="292527"/>
          </a:xfrm>
        </p:grpSpPr>
        <p:sp>
          <p:nvSpPr>
            <p:cNvPr id="421" name="Rectangle 420"/>
            <p:cNvSpPr/>
            <p:nvPr/>
          </p:nvSpPr>
          <p:spPr>
            <a:xfrm>
              <a:off x="2652706" y="2786255"/>
              <a:ext cx="1271016" cy="261610"/>
            </a:xfrm>
            <a:prstGeom prst="rect">
              <a:avLst/>
            </a:prstGeom>
          </p:spPr>
          <p:txBody>
            <a:bodyPr wrap="square">
              <a:spAutoFit/>
            </a:bodyPr>
            <a:lstStyle/>
            <a:p>
              <a:pPr defTabSz="896386">
                <a:defRPr/>
              </a:pPr>
              <a:r>
                <a:rPr lang="en-US" sz="1078">
                  <a:solidFill>
                    <a:srgbClr val="FFFFFF"/>
                  </a:solidFill>
                  <a:latin typeface="Segoe UI"/>
                  <a:cs typeface="Segoe UI Semilight" panose="020B0402040204020203" pitchFamily="34" charset="0"/>
                </a:rPr>
                <a:t>Data Catalog</a:t>
              </a:r>
            </a:p>
          </p:txBody>
        </p:sp>
        <p:grpSp>
          <p:nvGrpSpPr>
            <p:cNvPr id="2" name="Group 1"/>
            <p:cNvGrpSpPr/>
            <p:nvPr/>
          </p:nvGrpSpPr>
          <p:grpSpPr>
            <a:xfrm>
              <a:off x="2337798" y="2770797"/>
              <a:ext cx="274997" cy="292527"/>
              <a:chOff x="2337798" y="2765033"/>
              <a:chExt cx="274997" cy="292527"/>
            </a:xfrm>
          </p:grpSpPr>
          <p:sp>
            <p:nvSpPr>
              <p:cNvPr id="426" name="Freeform 10"/>
              <p:cNvSpPr>
                <a:spLocks/>
              </p:cNvSpPr>
              <p:nvPr/>
            </p:nvSpPr>
            <p:spPr bwMode="auto">
              <a:xfrm>
                <a:off x="2337798" y="2765033"/>
                <a:ext cx="215699" cy="229570"/>
              </a:xfrm>
              <a:custGeom>
                <a:avLst/>
                <a:gdLst>
                  <a:gd name="T0" fmla="*/ 490 w 2830"/>
                  <a:gd name="T1" fmla="*/ 280 h 3012"/>
                  <a:gd name="T2" fmla="*/ 458 w 2830"/>
                  <a:gd name="T3" fmla="*/ 274 h 3012"/>
                  <a:gd name="T4" fmla="*/ 422 w 2830"/>
                  <a:gd name="T5" fmla="*/ 246 h 3012"/>
                  <a:gd name="T6" fmla="*/ 410 w 2830"/>
                  <a:gd name="T7" fmla="*/ 200 h 3012"/>
                  <a:gd name="T8" fmla="*/ 416 w 2830"/>
                  <a:gd name="T9" fmla="*/ 170 h 3012"/>
                  <a:gd name="T10" fmla="*/ 444 w 2830"/>
                  <a:gd name="T11" fmla="*/ 134 h 3012"/>
                  <a:gd name="T12" fmla="*/ 490 w 2830"/>
                  <a:gd name="T13" fmla="*/ 120 h 3012"/>
                  <a:gd name="T14" fmla="*/ 2724 w 2830"/>
                  <a:gd name="T15" fmla="*/ 1362 h 3012"/>
                  <a:gd name="T16" fmla="*/ 2830 w 2830"/>
                  <a:gd name="T17" fmla="*/ 0 h 3012"/>
                  <a:gd name="T18" fmla="*/ 382 w 2830"/>
                  <a:gd name="T19" fmla="*/ 16 h 3012"/>
                  <a:gd name="T20" fmla="*/ 314 w 2830"/>
                  <a:gd name="T21" fmla="*/ 74 h 3012"/>
                  <a:gd name="T22" fmla="*/ 266 w 2830"/>
                  <a:gd name="T23" fmla="*/ 130 h 3012"/>
                  <a:gd name="T24" fmla="*/ 222 w 2830"/>
                  <a:gd name="T25" fmla="*/ 206 h 3012"/>
                  <a:gd name="T26" fmla="*/ 214 w 2830"/>
                  <a:gd name="T27" fmla="*/ 736 h 3012"/>
                  <a:gd name="T28" fmla="*/ 62 w 2830"/>
                  <a:gd name="T29" fmla="*/ 738 h 3012"/>
                  <a:gd name="T30" fmla="*/ 22 w 2830"/>
                  <a:gd name="T31" fmla="*/ 760 h 3012"/>
                  <a:gd name="T32" fmla="*/ 0 w 2830"/>
                  <a:gd name="T33" fmla="*/ 800 h 3012"/>
                  <a:gd name="T34" fmla="*/ 0 w 2830"/>
                  <a:gd name="T35" fmla="*/ 832 h 3012"/>
                  <a:gd name="T36" fmla="*/ 22 w 2830"/>
                  <a:gd name="T37" fmla="*/ 872 h 3012"/>
                  <a:gd name="T38" fmla="*/ 62 w 2830"/>
                  <a:gd name="T39" fmla="*/ 894 h 3012"/>
                  <a:gd name="T40" fmla="*/ 214 w 2830"/>
                  <a:gd name="T41" fmla="*/ 896 h 3012"/>
                  <a:gd name="T42" fmla="*/ 80 w 2830"/>
                  <a:gd name="T43" fmla="*/ 1556 h 3012"/>
                  <a:gd name="T44" fmla="*/ 34 w 2830"/>
                  <a:gd name="T45" fmla="*/ 1570 h 3012"/>
                  <a:gd name="T46" fmla="*/ 6 w 2830"/>
                  <a:gd name="T47" fmla="*/ 1606 h 3012"/>
                  <a:gd name="T48" fmla="*/ 0 w 2830"/>
                  <a:gd name="T49" fmla="*/ 1636 h 3012"/>
                  <a:gd name="T50" fmla="*/ 12 w 2830"/>
                  <a:gd name="T51" fmla="*/ 1682 h 3012"/>
                  <a:gd name="T52" fmla="*/ 48 w 2830"/>
                  <a:gd name="T53" fmla="*/ 1710 h 3012"/>
                  <a:gd name="T54" fmla="*/ 214 w 2830"/>
                  <a:gd name="T55" fmla="*/ 1716 h 3012"/>
                  <a:gd name="T56" fmla="*/ 80 w 2830"/>
                  <a:gd name="T57" fmla="*/ 2314 h 3012"/>
                  <a:gd name="T58" fmla="*/ 48 w 2830"/>
                  <a:gd name="T59" fmla="*/ 2320 h 3012"/>
                  <a:gd name="T60" fmla="*/ 12 w 2830"/>
                  <a:gd name="T61" fmla="*/ 2348 h 3012"/>
                  <a:gd name="T62" fmla="*/ 0 w 2830"/>
                  <a:gd name="T63" fmla="*/ 2394 h 3012"/>
                  <a:gd name="T64" fmla="*/ 6 w 2830"/>
                  <a:gd name="T65" fmla="*/ 2424 h 3012"/>
                  <a:gd name="T66" fmla="*/ 34 w 2830"/>
                  <a:gd name="T67" fmla="*/ 2460 h 3012"/>
                  <a:gd name="T68" fmla="*/ 80 w 2830"/>
                  <a:gd name="T69" fmla="*/ 2474 h 3012"/>
                  <a:gd name="T70" fmla="*/ 214 w 2830"/>
                  <a:gd name="T71" fmla="*/ 2854 h 3012"/>
                  <a:gd name="T72" fmla="*/ 220 w 2830"/>
                  <a:gd name="T73" fmla="*/ 2910 h 3012"/>
                  <a:gd name="T74" fmla="*/ 250 w 2830"/>
                  <a:gd name="T75" fmla="*/ 2966 h 3012"/>
                  <a:gd name="T76" fmla="*/ 292 w 2830"/>
                  <a:gd name="T77" fmla="*/ 2998 h 3012"/>
                  <a:gd name="T78" fmla="*/ 346 w 2830"/>
                  <a:gd name="T79" fmla="*/ 3010 h 3012"/>
                  <a:gd name="T80" fmla="*/ 1744 w 2830"/>
                  <a:gd name="T81" fmla="*/ 3012 h 3012"/>
                  <a:gd name="T82" fmla="*/ 1746 w 2830"/>
                  <a:gd name="T83" fmla="*/ 1702 h 3012"/>
                  <a:gd name="T84" fmla="*/ 1786 w 2830"/>
                  <a:gd name="T85" fmla="*/ 1632 h 3012"/>
                  <a:gd name="T86" fmla="*/ 1840 w 2830"/>
                  <a:gd name="T87" fmla="*/ 1572 h 3012"/>
                  <a:gd name="T88" fmla="*/ 1900 w 2830"/>
                  <a:gd name="T89" fmla="*/ 1530 h 3012"/>
                  <a:gd name="T90" fmla="*/ 1952 w 2830"/>
                  <a:gd name="T91" fmla="*/ 1502 h 3012"/>
                  <a:gd name="T92" fmla="*/ 2048 w 2830"/>
                  <a:gd name="T93" fmla="*/ 1458 h 3012"/>
                  <a:gd name="T94" fmla="*/ 2162 w 2830"/>
                  <a:gd name="T95" fmla="*/ 1424 h 3012"/>
                  <a:gd name="T96" fmla="*/ 2376 w 2830"/>
                  <a:gd name="T97" fmla="*/ 1382 h 3012"/>
                  <a:gd name="T98" fmla="*/ 2564 w 2830"/>
                  <a:gd name="T99" fmla="*/ 1366 h 30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30" h="3012">
                    <a:moveTo>
                      <a:pt x="2564" y="1366"/>
                    </a:moveTo>
                    <a:lnTo>
                      <a:pt x="2564" y="280"/>
                    </a:lnTo>
                    <a:lnTo>
                      <a:pt x="490" y="280"/>
                    </a:lnTo>
                    <a:lnTo>
                      <a:pt x="490" y="280"/>
                    </a:lnTo>
                    <a:lnTo>
                      <a:pt x="472" y="280"/>
                    </a:lnTo>
                    <a:lnTo>
                      <a:pt x="458" y="274"/>
                    </a:lnTo>
                    <a:lnTo>
                      <a:pt x="444" y="268"/>
                    </a:lnTo>
                    <a:lnTo>
                      <a:pt x="432" y="258"/>
                    </a:lnTo>
                    <a:lnTo>
                      <a:pt x="422" y="246"/>
                    </a:lnTo>
                    <a:lnTo>
                      <a:pt x="416" y="232"/>
                    </a:lnTo>
                    <a:lnTo>
                      <a:pt x="410" y="216"/>
                    </a:lnTo>
                    <a:lnTo>
                      <a:pt x="410" y="200"/>
                    </a:lnTo>
                    <a:lnTo>
                      <a:pt x="410" y="200"/>
                    </a:lnTo>
                    <a:lnTo>
                      <a:pt x="410" y="184"/>
                    </a:lnTo>
                    <a:lnTo>
                      <a:pt x="416" y="170"/>
                    </a:lnTo>
                    <a:lnTo>
                      <a:pt x="422" y="156"/>
                    </a:lnTo>
                    <a:lnTo>
                      <a:pt x="432" y="144"/>
                    </a:lnTo>
                    <a:lnTo>
                      <a:pt x="444" y="134"/>
                    </a:lnTo>
                    <a:lnTo>
                      <a:pt x="458" y="126"/>
                    </a:lnTo>
                    <a:lnTo>
                      <a:pt x="472" y="122"/>
                    </a:lnTo>
                    <a:lnTo>
                      <a:pt x="490" y="120"/>
                    </a:lnTo>
                    <a:lnTo>
                      <a:pt x="2724" y="120"/>
                    </a:lnTo>
                    <a:lnTo>
                      <a:pt x="2724" y="1362"/>
                    </a:lnTo>
                    <a:lnTo>
                      <a:pt x="2724" y="1362"/>
                    </a:lnTo>
                    <a:lnTo>
                      <a:pt x="2776" y="1364"/>
                    </a:lnTo>
                    <a:lnTo>
                      <a:pt x="2830" y="1366"/>
                    </a:lnTo>
                    <a:lnTo>
                      <a:pt x="2830" y="0"/>
                    </a:lnTo>
                    <a:lnTo>
                      <a:pt x="410" y="0"/>
                    </a:lnTo>
                    <a:lnTo>
                      <a:pt x="410" y="0"/>
                    </a:lnTo>
                    <a:lnTo>
                      <a:pt x="382" y="16"/>
                    </a:lnTo>
                    <a:lnTo>
                      <a:pt x="356" y="36"/>
                    </a:lnTo>
                    <a:lnTo>
                      <a:pt x="334" y="54"/>
                    </a:lnTo>
                    <a:lnTo>
                      <a:pt x="314" y="74"/>
                    </a:lnTo>
                    <a:lnTo>
                      <a:pt x="296" y="92"/>
                    </a:lnTo>
                    <a:lnTo>
                      <a:pt x="280" y="112"/>
                    </a:lnTo>
                    <a:lnTo>
                      <a:pt x="266" y="130"/>
                    </a:lnTo>
                    <a:lnTo>
                      <a:pt x="254" y="148"/>
                    </a:lnTo>
                    <a:lnTo>
                      <a:pt x="234" y="180"/>
                    </a:lnTo>
                    <a:lnTo>
                      <a:pt x="222" y="206"/>
                    </a:lnTo>
                    <a:lnTo>
                      <a:pt x="214" y="230"/>
                    </a:lnTo>
                    <a:lnTo>
                      <a:pt x="214" y="230"/>
                    </a:lnTo>
                    <a:lnTo>
                      <a:pt x="214" y="736"/>
                    </a:lnTo>
                    <a:lnTo>
                      <a:pt x="80" y="736"/>
                    </a:lnTo>
                    <a:lnTo>
                      <a:pt x="80" y="736"/>
                    </a:lnTo>
                    <a:lnTo>
                      <a:pt x="62" y="738"/>
                    </a:lnTo>
                    <a:lnTo>
                      <a:pt x="48" y="742"/>
                    </a:lnTo>
                    <a:lnTo>
                      <a:pt x="34" y="750"/>
                    </a:lnTo>
                    <a:lnTo>
                      <a:pt x="22" y="760"/>
                    </a:lnTo>
                    <a:lnTo>
                      <a:pt x="12" y="772"/>
                    </a:lnTo>
                    <a:lnTo>
                      <a:pt x="6" y="784"/>
                    </a:lnTo>
                    <a:lnTo>
                      <a:pt x="0" y="800"/>
                    </a:lnTo>
                    <a:lnTo>
                      <a:pt x="0" y="816"/>
                    </a:lnTo>
                    <a:lnTo>
                      <a:pt x="0" y="816"/>
                    </a:lnTo>
                    <a:lnTo>
                      <a:pt x="0" y="832"/>
                    </a:lnTo>
                    <a:lnTo>
                      <a:pt x="6" y="846"/>
                    </a:lnTo>
                    <a:lnTo>
                      <a:pt x="12" y="860"/>
                    </a:lnTo>
                    <a:lnTo>
                      <a:pt x="22" y="872"/>
                    </a:lnTo>
                    <a:lnTo>
                      <a:pt x="34" y="882"/>
                    </a:lnTo>
                    <a:lnTo>
                      <a:pt x="48" y="890"/>
                    </a:lnTo>
                    <a:lnTo>
                      <a:pt x="62" y="894"/>
                    </a:lnTo>
                    <a:lnTo>
                      <a:pt x="80" y="896"/>
                    </a:lnTo>
                    <a:lnTo>
                      <a:pt x="214" y="896"/>
                    </a:lnTo>
                    <a:lnTo>
                      <a:pt x="214" y="896"/>
                    </a:lnTo>
                    <a:lnTo>
                      <a:pt x="214" y="1556"/>
                    </a:lnTo>
                    <a:lnTo>
                      <a:pt x="80" y="1556"/>
                    </a:lnTo>
                    <a:lnTo>
                      <a:pt x="80" y="1556"/>
                    </a:lnTo>
                    <a:lnTo>
                      <a:pt x="62" y="1558"/>
                    </a:lnTo>
                    <a:lnTo>
                      <a:pt x="48" y="1562"/>
                    </a:lnTo>
                    <a:lnTo>
                      <a:pt x="34" y="1570"/>
                    </a:lnTo>
                    <a:lnTo>
                      <a:pt x="22" y="1580"/>
                    </a:lnTo>
                    <a:lnTo>
                      <a:pt x="12" y="1592"/>
                    </a:lnTo>
                    <a:lnTo>
                      <a:pt x="6" y="1606"/>
                    </a:lnTo>
                    <a:lnTo>
                      <a:pt x="0" y="1620"/>
                    </a:lnTo>
                    <a:lnTo>
                      <a:pt x="0" y="1636"/>
                    </a:lnTo>
                    <a:lnTo>
                      <a:pt x="0" y="1636"/>
                    </a:lnTo>
                    <a:lnTo>
                      <a:pt x="0" y="1652"/>
                    </a:lnTo>
                    <a:lnTo>
                      <a:pt x="6" y="1668"/>
                    </a:lnTo>
                    <a:lnTo>
                      <a:pt x="12" y="1682"/>
                    </a:lnTo>
                    <a:lnTo>
                      <a:pt x="22" y="1694"/>
                    </a:lnTo>
                    <a:lnTo>
                      <a:pt x="34" y="1702"/>
                    </a:lnTo>
                    <a:lnTo>
                      <a:pt x="48" y="1710"/>
                    </a:lnTo>
                    <a:lnTo>
                      <a:pt x="62" y="1716"/>
                    </a:lnTo>
                    <a:lnTo>
                      <a:pt x="80" y="1716"/>
                    </a:lnTo>
                    <a:lnTo>
                      <a:pt x="214" y="1716"/>
                    </a:lnTo>
                    <a:lnTo>
                      <a:pt x="214" y="1716"/>
                    </a:lnTo>
                    <a:lnTo>
                      <a:pt x="214" y="2314"/>
                    </a:lnTo>
                    <a:lnTo>
                      <a:pt x="80" y="2314"/>
                    </a:lnTo>
                    <a:lnTo>
                      <a:pt x="80" y="2314"/>
                    </a:lnTo>
                    <a:lnTo>
                      <a:pt x="62" y="2316"/>
                    </a:lnTo>
                    <a:lnTo>
                      <a:pt x="48" y="2320"/>
                    </a:lnTo>
                    <a:lnTo>
                      <a:pt x="34" y="2328"/>
                    </a:lnTo>
                    <a:lnTo>
                      <a:pt x="22" y="2338"/>
                    </a:lnTo>
                    <a:lnTo>
                      <a:pt x="12" y="2348"/>
                    </a:lnTo>
                    <a:lnTo>
                      <a:pt x="6" y="2362"/>
                    </a:lnTo>
                    <a:lnTo>
                      <a:pt x="0" y="2378"/>
                    </a:lnTo>
                    <a:lnTo>
                      <a:pt x="0" y="2394"/>
                    </a:lnTo>
                    <a:lnTo>
                      <a:pt x="0" y="2394"/>
                    </a:lnTo>
                    <a:lnTo>
                      <a:pt x="0" y="2410"/>
                    </a:lnTo>
                    <a:lnTo>
                      <a:pt x="6" y="2424"/>
                    </a:lnTo>
                    <a:lnTo>
                      <a:pt x="12" y="2438"/>
                    </a:lnTo>
                    <a:lnTo>
                      <a:pt x="22" y="2450"/>
                    </a:lnTo>
                    <a:lnTo>
                      <a:pt x="34" y="2460"/>
                    </a:lnTo>
                    <a:lnTo>
                      <a:pt x="48" y="2468"/>
                    </a:lnTo>
                    <a:lnTo>
                      <a:pt x="62" y="2472"/>
                    </a:lnTo>
                    <a:lnTo>
                      <a:pt x="80" y="2474"/>
                    </a:lnTo>
                    <a:lnTo>
                      <a:pt x="214" y="2474"/>
                    </a:lnTo>
                    <a:lnTo>
                      <a:pt x="214" y="2474"/>
                    </a:lnTo>
                    <a:lnTo>
                      <a:pt x="214" y="2854"/>
                    </a:lnTo>
                    <a:lnTo>
                      <a:pt x="214" y="2854"/>
                    </a:lnTo>
                    <a:lnTo>
                      <a:pt x="216" y="2884"/>
                    </a:lnTo>
                    <a:lnTo>
                      <a:pt x="220" y="2910"/>
                    </a:lnTo>
                    <a:lnTo>
                      <a:pt x="228" y="2932"/>
                    </a:lnTo>
                    <a:lnTo>
                      <a:pt x="238" y="2952"/>
                    </a:lnTo>
                    <a:lnTo>
                      <a:pt x="250" y="2966"/>
                    </a:lnTo>
                    <a:lnTo>
                      <a:pt x="262" y="2980"/>
                    </a:lnTo>
                    <a:lnTo>
                      <a:pt x="276" y="2990"/>
                    </a:lnTo>
                    <a:lnTo>
                      <a:pt x="292" y="2998"/>
                    </a:lnTo>
                    <a:lnTo>
                      <a:pt x="306" y="3002"/>
                    </a:lnTo>
                    <a:lnTo>
                      <a:pt x="320" y="3006"/>
                    </a:lnTo>
                    <a:lnTo>
                      <a:pt x="346" y="3010"/>
                    </a:lnTo>
                    <a:lnTo>
                      <a:pt x="364" y="3012"/>
                    </a:lnTo>
                    <a:lnTo>
                      <a:pt x="370" y="3012"/>
                    </a:lnTo>
                    <a:lnTo>
                      <a:pt x="1744" y="3012"/>
                    </a:lnTo>
                    <a:lnTo>
                      <a:pt x="1744" y="1710"/>
                    </a:lnTo>
                    <a:lnTo>
                      <a:pt x="1746" y="1702"/>
                    </a:lnTo>
                    <a:lnTo>
                      <a:pt x="1746" y="1702"/>
                    </a:lnTo>
                    <a:lnTo>
                      <a:pt x="1756" y="1680"/>
                    </a:lnTo>
                    <a:lnTo>
                      <a:pt x="1768" y="1658"/>
                    </a:lnTo>
                    <a:lnTo>
                      <a:pt x="1786" y="1632"/>
                    </a:lnTo>
                    <a:lnTo>
                      <a:pt x="1810" y="1602"/>
                    </a:lnTo>
                    <a:lnTo>
                      <a:pt x="1824" y="1588"/>
                    </a:lnTo>
                    <a:lnTo>
                      <a:pt x="1840" y="1572"/>
                    </a:lnTo>
                    <a:lnTo>
                      <a:pt x="1858" y="1558"/>
                    </a:lnTo>
                    <a:lnTo>
                      <a:pt x="1878" y="1544"/>
                    </a:lnTo>
                    <a:lnTo>
                      <a:pt x="1900" y="1530"/>
                    </a:lnTo>
                    <a:lnTo>
                      <a:pt x="1924" y="1518"/>
                    </a:lnTo>
                    <a:lnTo>
                      <a:pt x="1924" y="1518"/>
                    </a:lnTo>
                    <a:lnTo>
                      <a:pt x="1952" y="1502"/>
                    </a:lnTo>
                    <a:lnTo>
                      <a:pt x="1982" y="1486"/>
                    </a:lnTo>
                    <a:lnTo>
                      <a:pt x="2014" y="1472"/>
                    </a:lnTo>
                    <a:lnTo>
                      <a:pt x="2048" y="1458"/>
                    </a:lnTo>
                    <a:lnTo>
                      <a:pt x="2086" y="1446"/>
                    </a:lnTo>
                    <a:lnTo>
                      <a:pt x="2122" y="1434"/>
                    </a:lnTo>
                    <a:lnTo>
                      <a:pt x="2162" y="1424"/>
                    </a:lnTo>
                    <a:lnTo>
                      <a:pt x="2202" y="1414"/>
                    </a:lnTo>
                    <a:lnTo>
                      <a:pt x="2288" y="1396"/>
                    </a:lnTo>
                    <a:lnTo>
                      <a:pt x="2376" y="1382"/>
                    </a:lnTo>
                    <a:lnTo>
                      <a:pt x="2470" y="1372"/>
                    </a:lnTo>
                    <a:lnTo>
                      <a:pt x="2564" y="1366"/>
                    </a:lnTo>
                    <a:lnTo>
                      <a:pt x="2564" y="136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FFFFFF"/>
                  </a:solidFill>
                  <a:latin typeface="Segoe UI"/>
                </a:endParaRPr>
              </a:p>
            </p:txBody>
          </p:sp>
          <p:sp>
            <p:nvSpPr>
              <p:cNvPr id="427" name="Freeform 11"/>
              <p:cNvSpPr>
                <a:spLocks/>
              </p:cNvSpPr>
              <p:nvPr/>
            </p:nvSpPr>
            <p:spPr bwMode="auto">
              <a:xfrm>
                <a:off x="2477126" y="2895824"/>
                <a:ext cx="135669" cy="161736"/>
              </a:xfrm>
              <a:custGeom>
                <a:avLst/>
                <a:gdLst>
                  <a:gd name="T0" fmla="*/ 866 w 1780"/>
                  <a:gd name="T1" fmla="*/ 356 h 2122"/>
                  <a:gd name="T2" fmla="*/ 730 w 1780"/>
                  <a:gd name="T3" fmla="*/ 352 h 2122"/>
                  <a:gd name="T4" fmla="*/ 594 w 1780"/>
                  <a:gd name="T5" fmla="*/ 340 h 2122"/>
                  <a:gd name="T6" fmla="*/ 464 w 1780"/>
                  <a:gd name="T7" fmla="*/ 322 h 2122"/>
                  <a:gd name="T8" fmla="*/ 342 w 1780"/>
                  <a:gd name="T9" fmla="*/ 296 h 2122"/>
                  <a:gd name="T10" fmla="*/ 232 w 1780"/>
                  <a:gd name="T11" fmla="*/ 262 h 2122"/>
                  <a:gd name="T12" fmla="*/ 136 w 1780"/>
                  <a:gd name="T13" fmla="*/ 222 h 2122"/>
                  <a:gd name="T14" fmla="*/ 58 w 1780"/>
                  <a:gd name="T15" fmla="*/ 174 h 2122"/>
                  <a:gd name="T16" fmla="*/ 12 w 1780"/>
                  <a:gd name="T17" fmla="*/ 134 h 2122"/>
                  <a:gd name="T18" fmla="*/ 0 w 1780"/>
                  <a:gd name="T19" fmla="*/ 1940 h 2122"/>
                  <a:gd name="T20" fmla="*/ 26 w 1780"/>
                  <a:gd name="T21" fmla="*/ 1960 h 2122"/>
                  <a:gd name="T22" fmla="*/ 90 w 1780"/>
                  <a:gd name="T23" fmla="*/ 1996 h 2122"/>
                  <a:gd name="T24" fmla="*/ 174 w 1780"/>
                  <a:gd name="T25" fmla="*/ 2030 h 2122"/>
                  <a:gd name="T26" fmla="*/ 272 w 1780"/>
                  <a:gd name="T27" fmla="*/ 2058 h 2122"/>
                  <a:gd name="T28" fmla="*/ 386 w 1780"/>
                  <a:gd name="T29" fmla="*/ 2082 h 2122"/>
                  <a:gd name="T30" fmla="*/ 512 w 1780"/>
                  <a:gd name="T31" fmla="*/ 2102 h 2122"/>
                  <a:gd name="T32" fmla="*/ 646 w 1780"/>
                  <a:gd name="T33" fmla="*/ 2114 h 2122"/>
                  <a:gd name="T34" fmla="*/ 790 w 1780"/>
                  <a:gd name="T35" fmla="*/ 2122 h 2122"/>
                  <a:gd name="T36" fmla="*/ 866 w 1780"/>
                  <a:gd name="T37" fmla="*/ 2122 h 2122"/>
                  <a:gd name="T38" fmla="*/ 1050 w 1780"/>
                  <a:gd name="T39" fmla="*/ 2118 h 2122"/>
                  <a:gd name="T40" fmla="*/ 1222 w 1780"/>
                  <a:gd name="T41" fmla="*/ 2102 h 2122"/>
                  <a:gd name="T42" fmla="*/ 1376 w 1780"/>
                  <a:gd name="T43" fmla="*/ 2076 h 2122"/>
                  <a:gd name="T44" fmla="*/ 1512 w 1780"/>
                  <a:gd name="T45" fmla="*/ 2044 h 2122"/>
                  <a:gd name="T46" fmla="*/ 1624 w 1780"/>
                  <a:gd name="T47" fmla="*/ 2004 h 2122"/>
                  <a:gd name="T48" fmla="*/ 1690 w 1780"/>
                  <a:gd name="T49" fmla="*/ 1970 h 2122"/>
                  <a:gd name="T50" fmla="*/ 1724 w 1780"/>
                  <a:gd name="T51" fmla="*/ 1946 h 2122"/>
                  <a:gd name="T52" fmla="*/ 1750 w 1780"/>
                  <a:gd name="T53" fmla="*/ 1922 h 2122"/>
                  <a:gd name="T54" fmla="*/ 1770 w 1780"/>
                  <a:gd name="T55" fmla="*/ 1894 h 2122"/>
                  <a:gd name="T56" fmla="*/ 1778 w 1780"/>
                  <a:gd name="T57" fmla="*/ 1868 h 2122"/>
                  <a:gd name="T58" fmla="*/ 1780 w 1780"/>
                  <a:gd name="T59" fmla="*/ 0 h 2122"/>
                  <a:gd name="T60" fmla="*/ 1778 w 1780"/>
                  <a:gd name="T61" fmla="*/ 22 h 2122"/>
                  <a:gd name="T62" fmla="*/ 1768 w 1780"/>
                  <a:gd name="T63" fmla="*/ 64 h 2122"/>
                  <a:gd name="T64" fmla="*/ 1748 w 1780"/>
                  <a:gd name="T65" fmla="*/ 102 h 2122"/>
                  <a:gd name="T66" fmla="*/ 1718 w 1780"/>
                  <a:gd name="T67" fmla="*/ 138 h 2122"/>
                  <a:gd name="T68" fmla="*/ 1682 w 1780"/>
                  <a:gd name="T69" fmla="*/ 170 h 2122"/>
                  <a:gd name="T70" fmla="*/ 1636 w 1780"/>
                  <a:gd name="T71" fmla="*/ 202 h 2122"/>
                  <a:gd name="T72" fmla="*/ 1584 w 1780"/>
                  <a:gd name="T73" fmla="*/ 228 h 2122"/>
                  <a:gd name="T74" fmla="*/ 1494 w 1780"/>
                  <a:gd name="T75" fmla="*/ 266 h 2122"/>
                  <a:gd name="T76" fmla="*/ 1356 w 1780"/>
                  <a:gd name="T77" fmla="*/ 304 h 2122"/>
                  <a:gd name="T78" fmla="*/ 1200 w 1780"/>
                  <a:gd name="T79" fmla="*/ 332 h 2122"/>
                  <a:gd name="T80" fmla="*/ 1036 w 1780"/>
                  <a:gd name="T81" fmla="*/ 350 h 2122"/>
                  <a:gd name="T82" fmla="*/ 866 w 1780"/>
                  <a:gd name="T83" fmla="*/ 356 h 2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80" h="2122">
                    <a:moveTo>
                      <a:pt x="866" y="356"/>
                    </a:moveTo>
                    <a:lnTo>
                      <a:pt x="866" y="356"/>
                    </a:lnTo>
                    <a:lnTo>
                      <a:pt x="798" y="354"/>
                    </a:lnTo>
                    <a:lnTo>
                      <a:pt x="730" y="352"/>
                    </a:lnTo>
                    <a:lnTo>
                      <a:pt x="660" y="348"/>
                    </a:lnTo>
                    <a:lnTo>
                      <a:pt x="594" y="340"/>
                    </a:lnTo>
                    <a:lnTo>
                      <a:pt x="528" y="332"/>
                    </a:lnTo>
                    <a:lnTo>
                      <a:pt x="464" y="322"/>
                    </a:lnTo>
                    <a:lnTo>
                      <a:pt x="402" y="310"/>
                    </a:lnTo>
                    <a:lnTo>
                      <a:pt x="342" y="296"/>
                    </a:lnTo>
                    <a:lnTo>
                      <a:pt x="286" y="280"/>
                    </a:lnTo>
                    <a:lnTo>
                      <a:pt x="232" y="262"/>
                    </a:lnTo>
                    <a:lnTo>
                      <a:pt x="182" y="244"/>
                    </a:lnTo>
                    <a:lnTo>
                      <a:pt x="136" y="222"/>
                    </a:lnTo>
                    <a:lnTo>
                      <a:pt x="96" y="200"/>
                    </a:lnTo>
                    <a:lnTo>
                      <a:pt x="58" y="174"/>
                    </a:lnTo>
                    <a:lnTo>
                      <a:pt x="26" y="148"/>
                    </a:lnTo>
                    <a:lnTo>
                      <a:pt x="12" y="134"/>
                    </a:lnTo>
                    <a:lnTo>
                      <a:pt x="0" y="120"/>
                    </a:lnTo>
                    <a:lnTo>
                      <a:pt x="0" y="1940"/>
                    </a:lnTo>
                    <a:lnTo>
                      <a:pt x="0" y="1940"/>
                    </a:lnTo>
                    <a:lnTo>
                      <a:pt x="26" y="1960"/>
                    </a:lnTo>
                    <a:lnTo>
                      <a:pt x="56" y="1978"/>
                    </a:lnTo>
                    <a:lnTo>
                      <a:pt x="90" y="1996"/>
                    </a:lnTo>
                    <a:lnTo>
                      <a:pt x="130" y="2014"/>
                    </a:lnTo>
                    <a:lnTo>
                      <a:pt x="174" y="2030"/>
                    </a:lnTo>
                    <a:lnTo>
                      <a:pt x="222" y="2044"/>
                    </a:lnTo>
                    <a:lnTo>
                      <a:pt x="272" y="2058"/>
                    </a:lnTo>
                    <a:lnTo>
                      <a:pt x="328" y="2072"/>
                    </a:lnTo>
                    <a:lnTo>
                      <a:pt x="386" y="2082"/>
                    </a:lnTo>
                    <a:lnTo>
                      <a:pt x="448" y="2092"/>
                    </a:lnTo>
                    <a:lnTo>
                      <a:pt x="512" y="2102"/>
                    </a:lnTo>
                    <a:lnTo>
                      <a:pt x="578" y="2108"/>
                    </a:lnTo>
                    <a:lnTo>
                      <a:pt x="646" y="2114"/>
                    </a:lnTo>
                    <a:lnTo>
                      <a:pt x="718" y="2118"/>
                    </a:lnTo>
                    <a:lnTo>
                      <a:pt x="790" y="2122"/>
                    </a:lnTo>
                    <a:lnTo>
                      <a:pt x="866" y="2122"/>
                    </a:lnTo>
                    <a:lnTo>
                      <a:pt x="866" y="2122"/>
                    </a:lnTo>
                    <a:lnTo>
                      <a:pt x="958" y="2122"/>
                    </a:lnTo>
                    <a:lnTo>
                      <a:pt x="1050" y="2118"/>
                    </a:lnTo>
                    <a:lnTo>
                      <a:pt x="1138" y="2110"/>
                    </a:lnTo>
                    <a:lnTo>
                      <a:pt x="1222" y="2102"/>
                    </a:lnTo>
                    <a:lnTo>
                      <a:pt x="1302" y="2090"/>
                    </a:lnTo>
                    <a:lnTo>
                      <a:pt x="1376" y="2076"/>
                    </a:lnTo>
                    <a:lnTo>
                      <a:pt x="1446" y="2062"/>
                    </a:lnTo>
                    <a:lnTo>
                      <a:pt x="1512" y="2044"/>
                    </a:lnTo>
                    <a:lnTo>
                      <a:pt x="1570" y="2024"/>
                    </a:lnTo>
                    <a:lnTo>
                      <a:pt x="1624" y="2004"/>
                    </a:lnTo>
                    <a:lnTo>
                      <a:pt x="1670" y="1982"/>
                    </a:lnTo>
                    <a:lnTo>
                      <a:pt x="1690" y="1970"/>
                    </a:lnTo>
                    <a:lnTo>
                      <a:pt x="1708" y="1958"/>
                    </a:lnTo>
                    <a:lnTo>
                      <a:pt x="1724" y="1946"/>
                    </a:lnTo>
                    <a:lnTo>
                      <a:pt x="1738" y="1934"/>
                    </a:lnTo>
                    <a:lnTo>
                      <a:pt x="1750" y="1922"/>
                    </a:lnTo>
                    <a:lnTo>
                      <a:pt x="1762" y="1908"/>
                    </a:lnTo>
                    <a:lnTo>
                      <a:pt x="1770" y="1894"/>
                    </a:lnTo>
                    <a:lnTo>
                      <a:pt x="1774" y="1882"/>
                    </a:lnTo>
                    <a:lnTo>
                      <a:pt x="1778" y="1868"/>
                    </a:lnTo>
                    <a:lnTo>
                      <a:pt x="1780" y="1854"/>
                    </a:lnTo>
                    <a:lnTo>
                      <a:pt x="1780" y="0"/>
                    </a:lnTo>
                    <a:lnTo>
                      <a:pt x="1780" y="0"/>
                    </a:lnTo>
                    <a:lnTo>
                      <a:pt x="1778" y="22"/>
                    </a:lnTo>
                    <a:lnTo>
                      <a:pt x="1774" y="44"/>
                    </a:lnTo>
                    <a:lnTo>
                      <a:pt x="1768" y="64"/>
                    </a:lnTo>
                    <a:lnTo>
                      <a:pt x="1760" y="82"/>
                    </a:lnTo>
                    <a:lnTo>
                      <a:pt x="1748" y="102"/>
                    </a:lnTo>
                    <a:lnTo>
                      <a:pt x="1734" y="120"/>
                    </a:lnTo>
                    <a:lnTo>
                      <a:pt x="1718" y="138"/>
                    </a:lnTo>
                    <a:lnTo>
                      <a:pt x="1700" y="154"/>
                    </a:lnTo>
                    <a:lnTo>
                      <a:pt x="1682" y="170"/>
                    </a:lnTo>
                    <a:lnTo>
                      <a:pt x="1660" y="186"/>
                    </a:lnTo>
                    <a:lnTo>
                      <a:pt x="1636" y="202"/>
                    </a:lnTo>
                    <a:lnTo>
                      <a:pt x="1610" y="216"/>
                    </a:lnTo>
                    <a:lnTo>
                      <a:pt x="1584" y="228"/>
                    </a:lnTo>
                    <a:lnTo>
                      <a:pt x="1554" y="242"/>
                    </a:lnTo>
                    <a:lnTo>
                      <a:pt x="1494" y="266"/>
                    </a:lnTo>
                    <a:lnTo>
                      <a:pt x="1426" y="286"/>
                    </a:lnTo>
                    <a:lnTo>
                      <a:pt x="1356" y="304"/>
                    </a:lnTo>
                    <a:lnTo>
                      <a:pt x="1280" y="320"/>
                    </a:lnTo>
                    <a:lnTo>
                      <a:pt x="1200" y="332"/>
                    </a:lnTo>
                    <a:lnTo>
                      <a:pt x="1120" y="342"/>
                    </a:lnTo>
                    <a:lnTo>
                      <a:pt x="1036" y="350"/>
                    </a:lnTo>
                    <a:lnTo>
                      <a:pt x="952" y="354"/>
                    </a:lnTo>
                    <a:lnTo>
                      <a:pt x="866" y="356"/>
                    </a:lnTo>
                    <a:lnTo>
                      <a:pt x="866" y="3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FFFFFF"/>
                  </a:solidFill>
                  <a:latin typeface="Segoe UI"/>
                </a:endParaRPr>
              </a:p>
            </p:txBody>
          </p:sp>
          <p:sp>
            <p:nvSpPr>
              <p:cNvPr id="428" name="Freeform 12"/>
              <p:cNvSpPr>
                <a:spLocks/>
              </p:cNvSpPr>
              <p:nvPr/>
            </p:nvSpPr>
            <p:spPr bwMode="auto">
              <a:xfrm>
                <a:off x="2485052" y="2880123"/>
                <a:ext cx="116310" cy="31402"/>
              </a:xfrm>
              <a:custGeom>
                <a:avLst/>
                <a:gdLst>
                  <a:gd name="T0" fmla="*/ 0 w 1526"/>
                  <a:gd name="T1" fmla="*/ 206 h 412"/>
                  <a:gd name="T2" fmla="*/ 2 w 1526"/>
                  <a:gd name="T3" fmla="*/ 220 h 412"/>
                  <a:gd name="T4" fmla="*/ 12 w 1526"/>
                  <a:gd name="T5" fmla="*/ 236 h 412"/>
                  <a:gd name="T6" fmla="*/ 52 w 1526"/>
                  <a:gd name="T7" fmla="*/ 270 h 412"/>
                  <a:gd name="T8" fmla="*/ 116 w 1526"/>
                  <a:gd name="T9" fmla="*/ 304 h 412"/>
                  <a:gd name="T10" fmla="*/ 204 w 1526"/>
                  <a:gd name="T11" fmla="*/ 336 h 412"/>
                  <a:gd name="T12" fmla="*/ 312 w 1526"/>
                  <a:gd name="T13" fmla="*/ 366 h 412"/>
                  <a:gd name="T14" fmla="*/ 444 w 1526"/>
                  <a:gd name="T15" fmla="*/ 390 h 412"/>
                  <a:gd name="T16" fmla="*/ 594 w 1526"/>
                  <a:gd name="T17" fmla="*/ 406 h 412"/>
                  <a:gd name="T18" fmla="*/ 762 w 1526"/>
                  <a:gd name="T19" fmla="*/ 412 h 412"/>
                  <a:gd name="T20" fmla="*/ 850 w 1526"/>
                  <a:gd name="T21" fmla="*/ 412 h 412"/>
                  <a:gd name="T22" fmla="*/ 1010 w 1526"/>
                  <a:gd name="T23" fmla="*/ 400 h 412"/>
                  <a:gd name="T24" fmla="*/ 1150 w 1526"/>
                  <a:gd name="T25" fmla="*/ 380 h 412"/>
                  <a:gd name="T26" fmla="*/ 1270 w 1526"/>
                  <a:gd name="T27" fmla="*/ 352 h 412"/>
                  <a:gd name="T28" fmla="*/ 1370 w 1526"/>
                  <a:gd name="T29" fmla="*/ 320 h 412"/>
                  <a:gd name="T30" fmla="*/ 1446 w 1526"/>
                  <a:gd name="T31" fmla="*/ 286 h 412"/>
                  <a:gd name="T32" fmla="*/ 1496 w 1526"/>
                  <a:gd name="T33" fmla="*/ 252 h 412"/>
                  <a:gd name="T34" fmla="*/ 1520 w 1526"/>
                  <a:gd name="T35" fmla="*/ 228 h 412"/>
                  <a:gd name="T36" fmla="*/ 1526 w 1526"/>
                  <a:gd name="T37" fmla="*/ 214 h 412"/>
                  <a:gd name="T38" fmla="*/ 1526 w 1526"/>
                  <a:gd name="T39" fmla="*/ 206 h 412"/>
                  <a:gd name="T40" fmla="*/ 1524 w 1526"/>
                  <a:gd name="T41" fmla="*/ 192 h 412"/>
                  <a:gd name="T42" fmla="*/ 1514 w 1526"/>
                  <a:gd name="T43" fmla="*/ 176 h 412"/>
                  <a:gd name="T44" fmla="*/ 1474 w 1526"/>
                  <a:gd name="T45" fmla="*/ 144 h 412"/>
                  <a:gd name="T46" fmla="*/ 1410 w 1526"/>
                  <a:gd name="T47" fmla="*/ 110 h 412"/>
                  <a:gd name="T48" fmla="*/ 1322 w 1526"/>
                  <a:gd name="T49" fmla="*/ 76 h 412"/>
                  <a:gd name="T50" fmla="*/ 1212 w 1526"/>
                  <a:gd name="T51" fmla="*/ 46 h 412"/>
                  <a:gd name="T52" fmla="*/ 1082 w 1526"/>
                  <a:gd name="T53" fmla="*/ 22 h 412"/>
                  <a:gd name="T54" fmla="*/ 932 w 1526"/>
                  <a:gd name="T55" fmla="*/ 6 h 412"/>
                  <a:gd name="T56" fmla="*/ 762 w 1526"/>
                  <a:gd name="T57" fmla="*/ 0 h 412"/>
                  <a:gd name="T58" fmla="*/ 676 w 1526"/>
                  <a:gd name="T59" fmla="*/ 2 h 412"/>
                  <a:gd name="T60" fmla="*/ 516 w 1526"/>
                  <a:gd name="T61" fmla="*/ 14 h 412"/>
                  <a:gd name="T62" fmla="*/ 376 w 1526"/>
                  <a:gd name="T63" fmla="*/ 34 h 412"/>
                  <a:gd name="T64" fmla="*/ 256 w 1526"/>
                  <a:gd name="T65" fmla="*/ 60 h 412"/>
                  <a:gd name="T66" fmla="*/ 156 w 1526"/>
                  <a:gd name="T67" fmla="*/ 92 h 412"/>
                  <a:gd name="T68" fmla="*/ 80 w 1526"/>
                  <a:gd name="T69" fmla="*/ 126 h 412"/>
                  <a:gd name="T70" fmla="*/ 28 w 1526"/>
                  <a:gd name="T71" fmla="*/ 160 h 412"/>
                  <a:gd name="T72" fmla="*/ 6 w 1526"/>
                  <a:gd name="T73" fmla="*/ 184 h 412"/>
                  <a:gd name="T74" fmla="*/ 0 w 1526"/>
                  <a:gd name="T75" fmla="*/ 200 h 412"/>
                  <a:gd name="T76" fmla="*/ 0 w 1526"/>
                  <a:gd name="T77" fmla="*/ 206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526" h="412">
                    <a:moveTo>
                      <a:pt x="0" y="206"/>
                    </a:moveTo>
                    <a:lnTo>
                      <a:pt x="0" y="206"/>
                    </a:lnTo>
                    <a:lnTo>
                      <a:pt x="0" y="214"/>
                    </a:lnTo>
                    <a:lnTo>
                      <a:pt x="2" y="220"/>
                    </a:lnTo>
                    <a:lnTo>
                      <a:pt x="6" y="228"/>
                    </a:lnTo>
                    <a:lnTo>
                      <a:pt x="12" y="236"/>
                    </a:lnTo>
                    <a:lnTo>
                      <a:pt x="28" y="252"/>
                    </a:lnTo>
                    <a:lnTo>
                      <a:pt x="52" y="270"/>
                    </a:lnTo>
                    <a:lnTo>
                      <a:pt x="80" y="286"/>
                    </a:lnTo>
                    <a:lnTo>
                      <a:pt x="116" y="304"/>
                    </a:lnTo>
                    <a:lnTo>
                      <a:pt x="156" y="320"/>
                    </a:lnTo>
                    <a:lnTo>
                      <a:pt x="204" y="336"/>
                    </a:lnTo>
                    <a:lnTo>
                      <a:pt x="256" y="352"/>
                    </a:lnTo>
                    <a:lnTo>
                      <a:pt x="312" y="366"/>
                    </a:lnTo>
                    <a:lnTo>
                      <a:pt x="376" y="380"/>
                    </a:lnTo>
                    <a:lnTo>
                      <a:pt x="444" y="390"/>
                    </a:lnTo>
                    <a:lnTo>
                      <a:pt x="516" y="400"/>
                    </a:lnTo>
                    <a:lnTo>
                      <a:pt x="594" y="406"/>
                    </a:lnTo>
                    <a:lnTo>
                      <a:pt x="676" y="412"/>
                    </a:lnTo>
                    <a:lnTo>
                      <a:pt x="762" y="412"/>
                    </a:lnTo>
                    <a:lnTo>
                      <a:pt x="762" y="412"/>
                    </a:lnTo>
                    <a:lnTo>
                      <a:pt x="850" y="412"/>
                    </a:lnTo>
                    <a:lnTo>
                      <a:pt x="932" y="406"/>
                    </a:lnTo>
                    <a:lnTo>
                      <a:pt x="1010" y="400"/>
                    </a:lnTo>
                    <a:lnTo>
                      <a:pt x="1082" y="390"/>
                    </a:lnTo>
                    <a:lnTo>
                      <a:pt x="1150" y="380"/>
                    </a:lnTo>
                    <a:lnTo>
                      <a:pt x="1212" y="366"/>
                    </a:lnTo>
                    <a:lnTo>
                      <a:pt x="1270" y="352"/>
                    </a:lnTo>
                    <a:lnTo>
                      <a:pt x="1322" y="336"/>
                    </a:lnTo>
                    <a:lnTo>
                      <a:pt x="1370" y="320"/>
                    </a:lnTo>
                    <a:lnTo>
                      <a:pt x="1410" y="304"/>
                    </a:lnTo>
                    <a:lnTo>
                      <a:pt x="1446" y="286"/>
                    </a:lnTo>
                    <a:lnTo>
                      <a:pt x="1474" y="270"/>
                    </a:lnTo>
                    <a:lnTo>
                      <a:pt x="1496" y="252"/>
                    </a:lnTo>
                    <a:lnTo>
                      <a:pt x="1514" y="236"/>
                    </a:lnTo>
                    <a:lnTo>
                      <a:pt x="1520" y="228"/>
                    </a:lnTo>
                    <a:lnTo>
                      <a:pt x="1524" y="220"/>
                    </a:lnTo>
                    <a:lnTo>
                      <a:pt x="1526" y="214"/>
                    </a:lnTo>
                    <a:lnTo>
                      <a:pt x="1526" y="206"/>
                    </a:lnTo>
                    <a:lnTo>
                      <a:pt x="1526" y="206"/>
                    </a:lnTo>
                    <a:lnTo>
                      <a:pt x="1526" y="200"/>
                    </a:lnTo>
                    <a:lnTo>
                      <a:pt x="1524" y="192"/>
                    </a:lnTo>
                    <a:lnTo>
                      <a:pt x="1520" y="184"/>
                    </a:lnTo>
                    <a:lnTo>
                      <a:pt x="1514" y="176"/>
                    </a:lnTo>
                    <a:lnTo>
                      <a:pt x="1496" y="160"/>
                    </a:lnTo>
                    <a:lnTo>
                      <a:pt x="1474" y="144"/>
                    </a:lnTo>
                    <a:lnTo>
                      <a:pt x="1446" y="126"/>
                    </a:lnTo>
                    <a:lnTo>
                      <a:pt x="1410" y="110"/>
                    </a:lnTo>
                    <a:lnTo>
                      <a:pt x="1370" y="92"/>
                    </a:lnTo>
                    <a:lnTo>
                      <a:pt x="1322" y="76"/>
                    </a:lnTo>
                    <a:lnTo>
                      <a:pt x="1270" y="60"/>
                    </a:lnTo>
                    <a:lnTo>
                      <a:pt x="1212" y="46"/>
                    </a:lnTo>
                    <a:lnTo>
                      <a:pt x="1150" y="34"/>
                    </a:lnTo>
                    <a:lnTo>
                      <a:pt x="1082" y="22"/>
                    </a:lnTo>
                    <a:lnTo>
                      <a:pt x="1010" y="14"/>
                    </a:lnTo>
                    <a:lnTo>
                      <a:pt x="932" y="6"/>
                    </a:lnTo>
                    <a:lnTo>
                      <a:pt x="850" y="2"/>
                    </a:lnTo>
                    <a:lnTo>
                      <a:pt x="762" y="0"/>
                    </a:lnTo>
                    <a:lnTo>
                      <a:pt x="762" y="0"/>
                    </a:lnTo>
                    <a:lnTo>
                      <a:pt x="676" y="2"/>
                    </a:lnTo>
                    <a:lnTo>
                      <a:pt x="594" y="6"/>
                    </a:lnTo>
                    <a:lnTo>
                      <a:pt x="516" y="14"/>
                    </a:lnTo>
                    <a:lnTo>
                      <a:pt x="444" y="22"/>
                    </a:lnTo>
                    <a:lnTo>
                      <a:pt x="376" y="34"/>
                    </a:lnTo>
                    <a:lnTo>
                      <a:pt x="312" y="46"/>
                    </a:lnTo>
                    <a:lnTo>
                      <a:pt x="256" y="60"/>
                    </a:lnTo>
                    <a:lnTo>
                      <a:pt x="204" y="76"/>
                    </a:lnTo>
                    <a:lnTo>
                      <a:pt x="156" y="92"/>
                    </a:lnTo>
                    <a:lnTo>
                      <a:pt x="116" y="110"/>
                    </a:lnTo>
                    <a:lnTo>
                      <a:pt x="80" y="126"/>
                    </a:lnTo>
                    <a:lnTo>
                      <a:pt x="52" y="144"/>
                    </a:lnTo>
                    <a:lnTo>
                      <a:pt x="28" y="160"/>
                    </a:lnTo>
                    <a:lnTo>
                      <a:pt x="12" y="176"/>
                    </a:lnTo>
                    <a:lnTo>
                      <a:pt x="6" y="184"/>
                    </a:lnTo>
                    <a:lnTo>
                      <a:pt x="2" y="192"/>
                    </a:lnTo>
                    <a:lnTo>
                      <a:pt x="0" y="200"/>
                    </a:lnTo>
                    <a:lnTo>
                      <a:pt x="0" y="206"/>
                    </a:lnTo>
                    <a:lnTo>
                      <a:pt x="0" y="20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FFFFFF"/>
                  </a:solidFill>
                  <a:latin typeface="Segoe UI"/>
                </a:endParaRPr>
              </a:p>
            </p:txBody>
          </p:sp>
        </p:grpSp>
      </p:grpSp>
      <p:grpSp>
        <p:nvGrpSpPr>
          <p:cNvPr id="7" name="Group 6">
            <a:extLst>
              <a:ext uri="{FF2B5EF4-FFF2-40B4-BE49-F238E27FC236}">
                <a16:creationId xmlns:a16="http://schemas.microsoft.com/office/drawing/2014/main" id="{A145A3ED-00EF-4F29-81DD-C1A1C191C625}"/>
              </a:ext>
            </a:extLst>
          </p:cNvPr>
          <p:cNvGrpSpPr/>
          <p:nvPr/>
        </p:nvGrpSpPr>
        <p:grpSpPr>
          <a:xfrm>
            <a:off x="2287915" y="2082305"/>
            <a:ext cx="1558675" cy="295112"/>
            <a:chOff x="2333792" y="2123563"/>
            <a:chExt cx="1589930" cy="301030"/>
          </a:xfrm>
        </p:grpSpPr>
        <p:sp>
          <p:nvSpPr>
            <p:cNvPr id="423" name="Rectangle 422"/>
            <p:cNvSpPr/>
            <p:nvPr/>
          </p:nvSpPr>
          <p:spPr>
            <a:xfrm>
              <a:off x="2652706" y="2143273"/>
              <a:ext cx="1271016" cy="261610"/>
            </a:xfrm>
            <a:prstGeom prst="rect">
              <a:avLst/>
            </a:prstGeom>
          </p:spPr>
          <p:txBody>
            <a:bodyPr wrap="square">
              <a:spAutoFit/>
            </a:bodyPr>
            <a:lstStyle/>
            <a:p>
              <a:pPr defTabSz="896386">
                <a:defRPr/>
              </a:pPr>
              <a:r>
                <a:rPr lang="en-US" sz="1078" kern="0">
                  <a:solidFill>
                    <a:srgbClr val="FFFFFF"/>
                  </a:solidFill>
                  <a:latin typeface="Segoe UI"/>
                  <a:cs typeface="Segoe UI Semilight" panose="020B0402040204020203" pitchFamily="34" charset="0"/>
                </a:rPr>
                <a:t>Data Factory </a:t>
              </a:r>
              <a:endParaRPr lang="en-US" sz="1078" kern="0">
                <a:solidFill>
                  <a:srgbClr val="FFFFFF"/>
                </a:solidFill>
                <a:latin typeface="Segoe UI"/>
              </a:endParaRPr>
            </a:p>
          </p:txBody>
        </p:sp>
        <p:sp>
          <p:nvSpPr>
            <p:cNvPr id="424" name="Freeform 423"/>
            <p:cNvSpPr/>
            <p:nvPr/>
          </p:nvSpPr>
          <p:spPr bwMode="auto">
            <a:xfrm>
              <a:off x="2333792" y="2123563"/>
              <a:ext cx="286460" cy="301030"/>
            </a:xfrm>
            <a:custGeom>
              <a:avLst/>
              <a:gdLst>
                <a:gd name="connsiteX0" fmla="*/ 1931382 w 2687091"/>
                <a:gd name="connsiteY0" fmla="*/ 1799512 h 2823758"/>
                <a:gd name="connsiteX1" fmla="*/ 1931382 w 2687091"/>
                <a:gd name="connsiteY1" fmla="*/ 2128383 h 2823758"/>
                <a:gd name="connsiteX2" fmla="*/ 2260253 w 2687091"/>
                <a:gd name="connsiteY2" fmla="*/ 2128383 h 2823758"/>
                <a:gd name="connsiteX3" fmla="*/ 2260253 w 2687091"/>
                <a:gd name="connsiteY3" fmla="*/ 1799512 h 2823758"/>
                <a:gd name="connsiteX4" fmla="*/ 1372033 w 2687091"/>
                <a:gd name="connsiteY4" fmla="*/ 1799512 h 2823758"/>
                <a:gd name="connsiteX5" fmla="*/ 1372033 w 2687091"/>
                <a:gd name="connsiteY5" fmla="*/ 2128383 h 2823758"/>
                <a:gd name="connsiteX6" fmla="*/ 1700904 w 2687091"/>
                <a:gd name="connsiteY6" fmla="*/ 2128383 h 2823758"/>
                <a:gd name="connsiteX7" fmla="*/ 1700904 w 2687091"/>
                <a:gd name="connsiteY7" fmla="*/ 1799512 h 2823758"/>
                <a:gd name="connsiteX8" fmla="*/ 812685 w 2687091"/>
                <a:gd name="connsiteY8" fmla="*/ 1799512 h 2823758"/>
                <a:gd name="connsiteX9" fmla="*/ 812685 w 2687091"/>
                <a:gd name="connsiteY9" fmla="*/ 2128383 h 2823758"/>
                <a:gd name="connsiteX10" fmla="*/ 1141555 w 2687091"/>
                <a:gd name="connsiteY10" fmla="*/ 2128383 h 2823758"/>
                <a:gd name="connsiteX11" fmla="*/ 1141555 w 2687091"/>
                <a:gd name="connsiteY11" fmla="*/ 1799512 h 2823758"/>
                <a:gd name="connsiteX12" fmla="*/ 486277 w 2687091"/>
                <a:gd name="connsiteY12" fmla="*/ 93827 h 2823758"/>
                <a:gd name="connsiteX13" fmla="*/ 103872 w 2687091"/>
                <a:gd name="connsiteY13" fmla="*/ 162103 h 2823758"/>
                <a:gd name="connsiteX14" fmla="*/ 486277 w 2687091"/>
                <a:gd name="connsiteY14" fmla="*/ 230379 h 2823758"/>
                <a:gd name="connsiteX15" fmla="*/ 868682 w 2687091"/>
                <a:gd name="connsiteY15" fmla="*/ 162103 h 2823758"/>
                <a:gd name="connsiteX16" fmla="*/ 486277 w 2687091"/>
                <a:gd name="connsiteY16" fmla="*/ 93827 h 2823758"/>
                <a:gd name="connsiteX17" fmla="*/ 486276 w 2687091"/>
                <a:gd name="connsiteY17" fmla="*/ 0 h 2823758"/>
                <a:gd name="connsiteX18" fmla="*/ 486277 w 2687091"/>
                <a:gd name="connsiteY18" fmla="*/ 0 h 2823758"/>
                <a:gd name="connsiteX19" fmla="*/ 972553 w 2687091"/>
                <a:gd name="connsiteY19" fmla="*/ 100893 h 2823758"/>
                <a:gd name="connsiteX20" fmla="*/ 972552 w 2687091"/>
                <a:gd name="connsiteY20" fmla="*/ 706248 h 2823758"/>
                <a:gd name="connsiteX21" fmla="*/ 972552 w 2687091"/>
                <a:gd name="connsiteY21" fmla="*/ 1342945 h 2823758"/>
                <a:gd name="connsiteX22" fmla="*/ 1792243 w 2687091"/>
                <a:gd name="connsiteY22" fmla="*/ 722637 h 2823758"/>
                <a:gd name="connsiteX23" fmla="*/ 1792243 w 2687091"/>
                <a:gd name="connsiteY23" fmla="*/ 1365018 h 2823758"/>
                <a:gd name="connsiteX24" fmla="*/ 2687091 w 2687091"/>
                <a:gd name="connsiteY24" fmla="*/ 723934 h 2823758"/>
                <a:gd name="connsiteX25" fmla="*/ 2687091 w 2687091"/>
                <a:gd name="connsiteY25" fmla="*/ 1573518 h 2823758"/>
                <a:gd name="connsiteX26" fmla="*/ 2687091 w 2687091"/>
                <a:gd name="connsiteY26" fmla="*/ 1833418 h 2823758"/>
                <a:gd name="connsiteX27" fmla="*/ 2687091 w 2687091"/>
                <a:gd name="connsiteY27" fmla="*/ 2090363 h 2823758"/>
                <a:gd name="connsiteX28" fmla="*/ 2687091 w 2687091"/>
                <a:gd name="connsiteY28" fmla="*/ 2468997 h 2823758"/>
                <a:gd name="connsiteX29" fmla="*/ 2687091 w 2687091"/>
                <a:gd name="connsiteY29" fmla="*/ 2823758 h 2823758"/>
                <a:gd name="connsiteX30" fmla="*/ 186290 w 2687091"/>
                <a:gd name="connsiteY30" fmla="*/ 2823758 h 2823758"/>
                <a:gd name="connsiteX31" fmla="*/ 186290 w 2687091"/>
                <a:gd name="connsiteY31" fmla="*/ 2823753 h 2823758"/>
                <a:gd name="connsiteX32" fmla="*/ 1 w 2687091"/>
                <a:gd name="connsiteY32" fmla="*/ 2823753 h 2823758"/>
                <a:gd name="connsiteX33" fmla="*/ 1 w 2687091"/>
                <a:gd name="connsiteY33" fmla="*/ 706250 h 2823758"/>
                <a:gd name="connsiteX34" fmla="*/ 0 w 2687091"/>
                <a:gd name="connsiteY34" fmla="*/ 706248 h 2823758"/>
                <a:gd name="connsiteX35" fmla="*/ 1 w 2687091"/>
                <a:gd name="connsiteY35" fmla="*/ 100895 h 2823758"/>
                <a:gd name="connsiteX36" fmla="*/ 0 w 2687091"/>
                <a:gd name="connsiteY36" fmla="*/ 100893 h 2823758"/>
                <a:gd name="connsiteX37" fmla="*/ 486276 w 2687091"/>
                <a:gd name="connsiteY37" fmla="*/ 0 h 282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687091" h="2823758">
                  <a:moveTo>
                    <a:pt x="1931382" y="1799512"/>
                  </a:moveTo>
                  <a:lnTo>
                    <a:pt x="1931382" y="2128383"/>
                  </a:lnTo>
                  <a:lnTo>
                    <a:pt x="2260253" y="2128383"/>
                  </a:lnTo>
                  <a:lnTo>
                    <a:pt x="2260253" y="1799512"/>
                  </a:lnTo>
                  <a:close/>
                  <a:moveTo>
                    <a:pt x="1372033" y="1799512"/>
                  </a:moveTo>
                  <a:lnTo>
                    <a:pt x="1372033" y="2128383"/>
                  </a:lnTo>
                  <a:lnTo>
                    <a:pt x="1700904" y="2128383"/>
                  </a:lnTo>
                  <a:lnTo>
                    <a:pt x="1700904" y="1799512"/>
                  </a:lnTo>
                  <a:close/>
                  <a:moveTo>
                    <a:pt x="812685" y="1799512"/>
                  </a:moveTo>
                  <a:lnTo>
                    <a:pt x="812685" y="2128383"/>
                  </a:lnTo>
                  <a:lnTo>
                    <a:pt x="1141555" y="2128383"/>
                  </a:lnTo>
                  <a:lnTo>
                    <a:pt x="1141555" y="1799512"/>
                  </a:lnTo>
                  <a:close/>
                  <a:moveTo>
                    <a:pt x="486277" y="93827"/>
                  </a:moveTo>
                  <a:cubicBezTo>
                    <a:pt x="275081" y="93827"/>
                    <a:pt x="103872" y="124395"/>
                    <a:pt x="103872" y="162103"/>
                  </a:cubicBezTo>
                  <a:cubicBezTo>
                    <a:pt x="103872" y="199811"/>
                    <a:pt x="275081" y="230379"/>
                    <a:pt x="486277" y="230379"/>
                  </a:cubicBezTo>
                  <a:cubicBezTo>
                    <a:pt x="697473" y="230379"/>
                    <a:pt x="868682" y="199811"/>
                    <a:pt x="868682" y="162103"/>
                  </a:cubicBezTo>
                  <a:cubicBezTo>
                    <a:pt x="868682" y="124395"/>
                    <a:pt x="697473" y="93827"/>
                    <a:pt x="486277" y="93827"/>
                  </a:cubicBezTo>
                  <a:close/>
                  <a:moveTo>
                    <a:pt x="486276" y="0"/>
                  </a:moveTo>
                  <a:lnTo>
                    <a:pt x="486277" y="0"/>
                  </a:lnTo>
                  <a:cubicBezTo>
                    <a:pt x="754840" y="0"/>
                    <a:pt x="972553" y="45171"/>
                    <a:pt x="972553" y="100893"/>
                  </a:cubicBezTo>
                  <a:cubicBezTo>
                    <a:pt x="972553" y="302678"/>
                    <a:pt x="972552" y="504463"/>
                    <a:pt x="972552" y="706248"/>
                  </a:cubicBezTo>
                  <a:lnTo>
                    <a:pt x="972552" y="1342945"/>
                  </a:lnTo>
                  <a:lnTo>
                    <a:pt x="1792243" y="722637"/>
                  </a:lnTo>
                  <a:lnTo>
                    <a:pt x="1792243" y="1365018"/>
                  </a:lnTo>
                  <a:lnTo>
                    <a:pt x="2687091" y="723934"/>
                  </a:lnTo>
                  <a:lnTo>
                    <a:pt x="2687091" y="1573518"/>
                  </a:lnTo>
                  <a:lnTo>
                    <a:pt x="2687091" y="1833418"/>
                  </a:lnTo>
                  <a:lnTo>
                    <a:pt x="2687091" y="2090363"/>
                  </a:lnTo>
                  <a:lnTo>
                    <a:pt x="2687091" y="2468997"/>
                  </a:lnTo>
                  <a:lnTo>
                    <a:pt x="2687091" y="2823758"/>
                  </a:lnTo>
                  <a:lnTo>
                    <a:pt x="186290" y="2823758"/>
                  </a:lnTo>
                  <a:lnTo>
                    <a:pt x="186290" y="2823753"/>
                  </a:lnTo>
                  <a:lnTo>
                    <a:pt x="1" y="2823753"/>
                  </a:lnTo>
                  <a:lnTo>
                    <a:pt x="1" y="706250"/>
                  </a:lnTo>
                  <a:lnTo>
                    <a:pt x="0" y="706248"/>
                  </a:lnTo>
                  <a:lnTo>
                    <a:pt x="1" y="100895"/>
                  </a:lnTo>
                  <a:lnTo>
                    <a:pt x="0" y="100893"/>
                  </a:lnTo>
                  <a:cubicBezTo>
                    <a:pt x="0" y="45171"/>
                    <a:pt x="217713" y="0"/>
                    <a:pt x="48627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US" sz="2353" kern="0">
                <a:solidFill>
                  <a:srgbClr val="FFFFFF"/>
                </a:solidFill>
                <a:latin typeface="Segoe UI"/>
                <a:ea typeface="Segoe UI" pitchFamily="34" charset="0"/>
                <a:cs typeface="Segoe UI" pitchFamily="34" charset="0"/>
              </a:endParaRPr>
            </a:p>
          </p:txBody>
        </p:sp>
      </p:grpSp>
      <p:grpSp>
        <p:nvGrpSpPr>
          <p:cNvPr id="5" name="Group 4">
            <a:extLst>
              <a:ext uri="{FF2B5EF4-FFF2-40B4-BE49-F238E27FC236}">
                <a16:creationId xmlns:a16="http://schemas.microsoft.com/office/drawing/2014/main" id="{BBB67AC9-253B-4101-AED6-EEE709C77FBA}"/>
              </a:ext>
            </a:extLst>
          </p:cNvPr>
          <p:cNvGrpSpPr/>
          <p:nvPr/>
        </p:nvGrpSpPr>
        <p:grpSpPr>
          <a:xfrm>
            <a:off x="2307837" y="3201114"/>
            <a:ext cx="1538753" cy="256467"/>
            <a:chOff x="2354114" y="3370317"/>
            <a:chExt cx="1569608" cy="261610"/>
          </a:xfrm>
        </p:grpSpPr>
        <p:sp>
          <p:nvSpPr>
            <p:cNvPr id="418" name="Rectangle 417"/>
            <p:cNvSpPr/>
            <p:nvPr/>
          </p:nvSpPr>
          <p:spPr>
            <a:xfrm>
              <a:off x="2652706" y="3370317"/>
              <a:ext cx="1271016" cy="261610"/>
            </a:xfrm>
            <a:prstGeom prst="rect">
              <a:avLst/>
            </a:prstGeom>
          </p:spPr>
          <p:txBody>
            <a:bodyPr wrap="square">
              <a:spAutoFit/>
            </a:bodyPr>
            <a:lstStyle/>
            <a:p>
              <a:pPr defTabSz="896386">
                <a:defRPr/>
              </a:pPr>
              <a:r>
                <a:rPr lang="en-US" sz="1078" kern="0">
                  <a:solidFill>
                    <a:srgbClr val="FFFFFF"/>
                  </a:solidFill>
                  <a:latin typeface="Segoe UI"/>
                  <a:cs typeface="Segoe UI Semilight" panose="020B0402040204020203" pitchFamily="34" charset="0"/>
                </a:rPr>
                <a:t>Event Hubs</a:t>
              </a:r>
              <a:endParaRPr lang="en-US" sz="1078" kern="0">
                <a:solidFill>
                  <a:srgbClr val="FFFFFF"/>
                </a:solidFill>
                <a:latin typeface="Segoe UI"/>
              </a:endParaRPr>
            </a:p>
          </p:txBody>
        </p:sp>
        <p:sp>
          <p:nvSpPr>
            <p:cNvPr id="425" name="Freeform 424"/>
            <p:cNvSpPr/>
            <p:nvPr/>
          </p:nvSpPr>
          <p:spPr bwMode="auto">
            <a:xfrm>
              <a:off x="2354114" y="3379955"/>
              <a:ext cx="231574" cy="242335"/>
            </a:xfrm>
            <a:custGeom>
              <a:avLst/>
              <a:gdLst>
                <a:gd name="connsiteX0" fmla="*/ 84139 w 3657601"/>
                <a:gd name="connsiteY0" fmla="*/ 2916238 h 3827556"/>
                <a:gd name="connsiteX1" fmla="*/ 420687 w 3657601"/>
                <a:gd name="connsiteY1" fmla="*/ 2916238 h 3827556"/>
                <a:gd name="connsiteX2" fmla="*/ 504826 w 3657601"/>
                <a:gd name="connsiteY2" fmla="*/ 3000377 h 3827556"/>
                <a:gd name="connsiteX3" fmla="*/ 504826 w 3657601"/>
                <a:gd name="connsiteY3" fmla="*/ 3306764 h 3827556"/>
                <a:gd name="connsiteX4" fmla="*/ 3152775 w 3657601"/>
                <a:gd name="connsiteY4" fmla="*/ 3306764 h 3827556"/>
                <a:gd name="connsiteX5" fmla="*/ 3152775 w 3657601"/>
                <a:gd name="connsiteY5" fmla="*/ 3000377 h 3827556"/>
                <a:gd name="connsiteX6" fmla="*/ 3236914 w 3657601"/>
                <a:gd name="connsiteY6" fmla="*/ 2916238 h 3827556"/>
                <a:gd name="connsiteX7" fmla="*/ 3573462 w 3657601"/>
                <a:gd name="connsiteY7" fmla="*/ 2916238 h 3827556"/>
                <a:gd name="connsiteX8" fmla="*/ 3657601 w 3657601"/>
                <a:gd name="connsiteY8" fmla="*/ 3000377 h 3827556"/>
                <a:gd name="connsiteX9" fmla="*/ 3657601 w 3657601"/>
                <a:gd name="connsiteY9" fmla="*/ 3827556 h 3827556"/>
                <a:gd name="connsiteX10" fmla="*/ 3657600 w 3657601"/>
                <a:gd name="connsiteY10" fmla="*/ 3827556 h 3827556"/>
                <a:gd name="connsiteX11" fmla="*/ 3152775 w 3657601"/>
                <a:gd name="connsiteY11" fmla="*/ 3827556 h 3827556"/>
                <a:gd name="connsiteX12" fmla="*/ 504826 w 3657601"/>
                <a:gd name="connsiteY12" fmla="*/ 3827556 h 3827556"/>
                <a:gd name="connsiteX13" fmla="*/ 0 w 3657601"/>
                <a:gd name="connsiteY13" fmla="*/ 3827556 h 3827556"/>
                <a:gd name="connsiteX14" fmla="*/ 0 w 3657601"/>
                <a:gd name="connsiteY14" fmla="*/ 3306764 h 3827556"/>
                <a:gd name="connsiteX15" fmla="*/ 0 w 3657601"/>
                <a:gd name="connsiteY15" fmla="*/ 3000377 h 3827556"/>
                <a:gd name="connsiteX16" fmla="*/ 84139 w 3657601"/>
                <a:gd name="connsiteY16" fmla="*/ 2916238 h 3827556"/>
                <a:gd name="connsiteX17" fmla="*/ 805598 w 3657601"/>
                <a:gd name="connsiteY17" fmla="*/ 2427382 h 3827556"/>
                <a:gd name="connsiteX18" fmla="*/ 1347052 w 3657601"/>
                <a:gd name="connsiteY18" fmla="*/ 2427382 h 3827556"/>
                <a:gd name="connsiteX19" fmla="*/ 1390650 w 3657601"/>
                <a:gd name="connsiteY19" fmla="*/ 2470980 h 3827556"/>
                <a:gd name="connsiteX20" fmla="*/ 1390650 w 3657601"/>
                <a:gd name="connsiteY20" fmla="*/ 2869558 h 3827556"/>
                <a:gd name="connsiteX21" fmla="*/ 1347052 w 3657601"/>
                <a:gd name="connsiteY21" fmla="*/ 2913156 h 3827556"/>
                <a:gd name="connsiteX22" fmla="*/ 805598 w 3657601"/>
                <a:gd name="connsiteY22" fmla="*/ 2913156 h 3827556"/>
                <a:gd name="connsiteX23" fmla="*/ 762000 w 3657601"/>
                <a:gd name="connsiteY23" fmla="*/ 2869558 h 3827556"/>
                <a:gd name="connsiteX24" fmla="*/ 762000 w 3657601"/>
                <a:gd name="connsiteY24" fmla="*/ 2470980 h 3827556"/>
                <a:gd name="connsiteX25" fmla="*/ 805598 w 3657601"/>
                <a:gd name="connsiteY25" fmla="*/ 2427382 h 3827556"/>
                <a:gd name="connsiteX26" fmla="*/ 1681898 w 3657601"/>
                <a:gd name="connsiteY26" fmla="*/ 2047199 h 3827556"/>
                <a:gd name="connsiteX27" fmla="*/ 2223352 w 3657601"/>
                <a:gd name="connsiteY27" fmla="*/ 2047199 h 3827556"/>
                <a:gd name="connsiteX28" fmla="*/ 2266950 w 3657601"/>
                <a:gd name="connsiteY28" fmla="*/ 2090797 h 3827556"/>
                <a:gd name="connsiteX29" fmla="*/ 2266950 w 3657601"/>
                <a:gd name="connsiteY29" fmla="*/ 2489375 h 3827556"/>
                <a:gd name="connsiteX30" fmla="*/ 2223352 w 3657601"/>
                <a:gd name="connsiteY30" fmla="*/ 2532973 h 3827556"/>
                <a:gd name="connsiteX31" fmla="*/ 1681898 w 3657601"/>
                <a:gd name="connsiteY31" fmla="*/ 2532973 h 3827556"/>
                <a:gd name="connsiteX32" fmla="*/ 1638300 w 3657601"/>
                <a:gd name="connsiteY32" fmla="*/ 2489375 h 3827556"/>
                <a:gd name="connsiteX33" fmla="*/ 1638300 w 3657601"/>
                <a:gd name="connsiteY33" fmla="*/ 2090797 h 3827556"/>
                <a:gd name="connsiteX34" fmla="*/ 1681898 w 3657601"/>
                <a:gd name="connsiteY34" fmla="*/ 2047199 h 3827556"/>
                <a:gd name="connsiteX35" fmla="*/ 805598 w 3657601"/>
                <a:gd name="connsiteY35" fmla="*/ 1669351 h 3827556"/>
                <a:gd name="connsiteX36" fmla="*/ 1347052 w 3657601"/>
                <a:gd name="connsiteY36" fmla="*/ 1669351 h 3827556"/>
                <a:gd name="connsiteX37" fmla="*/ 1390650 w 3657601"/>
                <a:gd name="connsiteY37" fmla="*/ 1712949 h 3827556"/>
                <a:gd name="connsiteX38" fmla="*/ 1390650 w 3657601"/>
                <a:gd name="connsiteY38" fmla="*/ 2111527 h 3827556"/>
                <a:gd name="connsiteX39" fmla="*/ 1347052 w 3657601"/>
                <a:gd name="connsiteY39" fmla="*/ 2155125 h 3827556"/>
                <a:gd name="connsiteX40" fmla="*/ 805598 w 3657601"/>
                <a:gd name="connsiteY40" fmla="*/ 2155125 h 3827556"/>
                <a:gd name="connsiteX41" fmla="*/ 762000 w 3657601"/>
                <a:gd name="connsiteY41" fmla="*/ 2111527 h 3827556"/>
                <a:gd name="connsiteX42" fmla="*/ 762000 w 3657601"/>
                <a:gd name="connsiteY42" fmla="*/ 1712949 h 3827556"/>
                <a:gd name="connsiteX43" fmla="*/ 805598 w 3657601"/>
                <a:gd name="connsiteY43" fmla="*/ 1669351 h 3827556"/>
                <a:gd name="connsiteX44" fmla="*/ 2558198 w 3657601"/>
                <a:gd name="connsiteY44" fmla="*/ 1645318 h 3827556"/>
                <a:gd name="connsiteX45" fmla="*/ 3099652 w 3657601"/>
                <a:gd name="connsiteY45" fmla="*/ 1645318 h 3827556"/>
                <a:gd name="connsiteX46" fmla="*/ 3143250 w 3657601"/>
                <a:gd name="connsiteY46" fmla="*/ 1688916 h 3827556"/>
                <a:gd name="connsiteX47" fmla="*/ 3143250 w 3657601"/>
                <a:gd name="connsiteY47" fmla="*/ 2087494 h 3827556"/>
                <a:gd name="connsiteX48" fmla="*/ 3099652 w 3657601"/>
                <a:gd name="connsiteY48" fmla="*/ 2131092 h 3827556"/>
                <a:gd name="connsiteX49" fmla="*/ 2558198 w 3657601"/>
                <a:gd name="connsiteY49" fmla="*/ 2131092 h 3827556"/>
                <a:gd name="connsiteX50" fmla="*/ 2514600 w 3657601"/>
                <a:gd name="connsiteY50" fmla="*/ 2087494 h 3827556"/>
                <a:gd name="connsiteX51" fmla="*/ 2514600 w 3657601"/>
                <a:gd name="connsiteY51" fmla="*/ 1688916 h 3827556"/>
                <a:gd name="connsiteX52" fmla="*/ 2558198 w 3657601"/>
                <a:gd name="connsiteY52" fmla="*/ 1645318 h 3827556"/>
                <a:gd name="connsiteX53" fmla="*/ 1681898 w 3657601"/>
                <a:gd name="connsiteY53" fmla="*/ 1288793 h 3827556"/>
                <a:gd name="connsiteX54" fmla="*/ 2223352 w 3657601"/>
                <a:gd name="connsiteY54" fmla="*/ 1288793 h 3827556"/>
                <a:gd name="connsiteX55" fmla="*/ 2266950 w 3657601"/>
                <a:gd name="connsiteY55" fmla="*/ 1332391 h 3827556"/>
                <a:gd name="connsiteX56" fmla="*/ 2266950 w 3657601"/>
                <a:gd name="connsiteY56" fmla="*/ 1730969 h 3827556"/>
                <a:gd name="connsiteX57" fmla="*/ 2223352 w 3657601"/>
                <a:gd name="connsiteY57" fmla="*/ 1774567 h 3827556"/>
                <a:gd name="connsiteX58" fmla="*/ 1681898 w 3657601"/>
                <a:gd name="connsiteY58" fmla="*/ 1774567 h 3827556"/>
                <a:gd name="connsiteX59" fmla="*/ 1638300 w 3657601"/>
                <a:gd name="connsiteY59" fmla="*/ 1730969 h 3827556"/>
                <a:gd name="connsiteX60" fmla="*/ 1638300 w 3657601"/>
                <a:gd name="connsiteY60" fmla="*/ 1332391 h 3827556"/>
                <a:gd name="connsiteX61" fmla="*/ 1681898 w 3657601"/>
                <a:gd name="connsiteY61" fmla="*/ 1288793 h 3827556"/>
                <a:gd name="connsiteX62" fmla="*/ 805598 w 3657601"/>
                <a:gd name="connsiteY62" fmla="*/ 911320 h 3827556"/>
                <a:gd name="connsiteX63" fmla="*/ 1347052 w 3657601"/>
                <a:gd name="connsiteY63" fmla="*/ 911320 h 3827556"/>
                <a:gd name="connsiteX64" fmla="*/ 1390650 w 3657601"/>
                <a:gd name="connsiteY64" fmla="*/ 954918 h 3827556"/>
                <a:gd name="connsiteX65" fmla="*/ 1390650 w 3657601"/>
                <a:gd name="connsiteY65" fmla="*/ 1353496 h 3827556"/>
                <a:gd name="connsiteX66" fmla="*/ 1347052 w 3657601"/>
                <a:gd name="connsiteY66" fmla="*/ 1397094 h 3827556"/>
                <a:gd name="connsiteX67" fmla="*/ 805598 w 3657601"/>
                <a:gd name="connsiteY67" fmla="*/ 1397094 h 3827556"/>
                <a:gd name="connsiteX68" fmla="*/ 762000 w 3657601"/>
                <a:gd name="connsiteY68" fmla="*/ 1353496 h 3827556"/>
                <a:gd name="connsiteX69" fmla="*/ 762000 w 3657601"/>
                <a:gd name="connsiteY69" fmla="*/ 954918 h 3827556"/>
                <a:gd name="connsiteX70" fmla="*/ 805598 w 3657601"/>
                <a:gd name="connsiteY70" fmla="*/ 911320 h 3827556"/>
                <a:gd name="connsiteX71" fmla="*/ 0 w 3657601"/>
                <a:gd name="connsiteY71" fmla="*/ 0 h 3827556"/>
                <a:gd name="connsiteX72" fmla="*/ 1 w 3657601"/>
                <a:gd name="connsiteY72" fmla="*/ 0 h 3827556"/>
                <a:gd name="connsiteX73" fmla="*/ 504826 w 3657601"/>
                <a:gd name="connsiteY73" fmla="*/ 0 h 3827556"/>
                <a:gd name="connsiteX74" fmla="*/ 3152775 w 3657601"/>
                <a:gd name="connsiteY74" fmla="*/ 0 h 3827556"/>
                <a:gd name="connsiteX75" fmla="*/ 3657601 w 3657601"/>
                <a:gd name="connsiteY75" fmla="*/ 0 h 3827556"/>
                <a:gd name="connsiteX76" fmla="*/ 3657601 w 3657601"/>
                <a:gd name="connsiteY76" fmla="*/ 520792 h 3827556"/>
                <a:gd name="connsiteX77" fmla="*/ 3657601 w 3657601"/>
                <a:gd name="connsiteY77" fmla="*/ 827179 h 3827556"/>
                <a:gd name="connsiteX78" fmla="*/ 3573462 w 3657601"/>
                <a:gd name="connsiteY78" fmla="*/ 911318 h 3827556"/>
                <a:gd name="connsiteX79" fmla="*/ 3236914 w 3657601"/>
                <a:gd name="connsiteY79" fmla="*/ 911318 h 3827556"/>
                <a:gd name="connsiteX80" fmla="*/ 3152775 w 3657601"/>
                <a:gd name="connsiteY80" fmla="*/ 827179 h 3827556"/>
                <a:gd name="connsiteX81" fmla="*/ 3152775 w 3657601"/>
                <a:gd name="connsiteY81" fmla="*/ 520792 h 3827556"/>
                <a:gd name="connsiteX82" fmla="*/ 504826 w 3657601"/>
                <a:gd name="connsiteY82" fmla="*/ 520792 h 3827556"/>
                <a:gd name="connsiteX83" fmla="*/ 504826 w 3657601"/>
                <a:gd name="connsiteY83" fmla="*/ 827179 h 3827556"/>
                <a:gd name="connsiteX84" fmla="*/ 420687 w 3657601"/>
                <a:gd name="connsiteY84" fmla="*/ 911318 h 3827556"/>
                <a:gd name="connsiteX85" fmla="*/ 84139 w 3657601"/>
                <a:gd name="connsiteY85" fmla="*/ 911318 h 3827556"/>
                <a:gd name="connsiteX86" fmla="*/ 0 w 3657601"/>
                <a:gd name="connsiteY86" fmla="*/ 827179 h 3827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3657601" h="3827556">
                  <a:moveTo>
                    <a:pt x="84139" y="2916238"/>
                  </a:moveTo>
                  <a:lnTo>
                    <a:pt x="420687" y="2916238"/>
                  </a:lnTo>
                  <a:cubicBezTo>
                    <a:pt x="467156" y="2916238"/>
                    <a:pt x="504826" y="2953908"/>
                    <a:pt x="504826" y="3000377"/>
                  </a:cubicBezTo>
                  <a:lnTo>
                    <a:pt x="504826" y="3306764"/>
                  </a:lnTo>
                  <a:lnTo>
                    <a:pt x="3152775" y="3306764"/>
                  </a:lnTo>
                  <a:lnTo>
                    <a:pt x="3152775" y="3000377"/>
                  </a:lnTo>
                  <a:cubicBezTo>
                    <a:pt x="3152775" y="2953908"/>
                    <a:pt x="3190445" y="2916238"/>
                    <a:pt x="3236914" y="2916238"/>
                  </a:cubicBezTo>
                  <a:lnTo>
                    <a:pt x="3573462" y="2916238"/>
                  </a:lnTo>
                  <a:cubicBezTo>
                    <a:pt x="3619931" y="2916238"/>
                    <a:pt x="3657601" y="2953908"/>
                    <a:pt x="3657601" y="3000377"/>
                  </a:cubicBezTo>
                  <a:lnTo>
                    <a:pt x="3657601" y="3827556"/>
                  </a:lnTo>
                  <a:lnTo>
                    <a:pt x="3657600" y="3827556"/>
                  </a:lnTo>
                  <a:lnTo>
                    <a:pt x="3152775" y="3827556"/>
                  </a:lnTo>
                  <a:lnTo>
                    <a:pt x="504826" y="3827556"/>
                  </a:lnTo>
                  <a:lnTo>
                    <a:pt x="0" y="3827556"/>
                  </a:lnTo>
                  <a:lnTo>
                    <a:pt x="0" y="3306764"/>
                  </a:lnTo>
                  <a:lnTo>
                    <a:pt x="0" y="3000377"/>
                  </a:lnTo>
                  <a:cubicBezTo>
                    <a:pt x="0" y="2953908"/>
                    <a:pt x="37670" y="2916238"/>
                    <a:pt x="84139" y="2916238"/>
                  </a:cubicBezTo>
                  <a:close/>
                  <a:moveTo>
                    <a:pt x="805598" y="2427382"/>
                  </a:moveTo>
                  <a:lnTo>
                    <a:pt x="1347052" y="2427382"/>
                  </a:lnTo>
                  <a:cubicBezTo>
                    <a:pt x="1371131" y="2427382"/>
                    <a:pt x="1390650" y="2446901"/>
                    <a:pt x="1390650" y="2470980"/>
                  </a:cubicBezTo>
                  <a:lnTo>
                    <a:pt x="1390650" y="2869558"/>
                  </a:lnTo>
                  <a:cubicBezTo>
                    <a:pt x="1390650" y="2893637"/>
                    <a:pt x="1371131" y="2913156"/>
                    <a:pt x="1347052" y="2913156"/>
                  </a:cubicBezTo>
                  <a:lnTo>
                    <a:pt x="805598" y="2913156"/>
                  </a:lnTo>
                  <a:cubicBezTo>
                    <a:pt x="781519" y="2913156"/>
                    <a:pt x="762000" y="2893637"/>
                    <a:pt x="762000" y="2869558"/>
                  </a:cubicBezTo>
                  <a:lnTo>
                    <a:pt x="762000" y="2470980"/>
                  </a:lnTo>
                  <a:cubicBezTo>
                    <a:pt x="762000" y="2446901"/>
                    <a:pt x="781519" y="2427382"/>
                    <a:pt x="805598" y="2427382"/>
                  </a:cubicBezTo>
                  <a:close/>
                  <a:moveTo>
                    <a:pt x="1681898" y="2047199"/>
                  </a:moveTo>
                  <a:lnTo>
                    <a:pt x="2223352" y="2047199"/>
                  </a:lnTo>
                  <a:cubicBezTo>
                    <a:pt x="2247431" y="2047199"/>
                    <a:pt x="2266950" y="2066718"/>
                    <a:pt x="2266950" y="2090797"/>
                  </a:cubicBezTo>
                  <a:lnTo>
                    <a:pt x="2266950" y="2489375"/>
                  </a:lnTo>
                  <a:cubicBezTo>
                    <a:pt x="2266950" y="2513454"/>
                    <a:pt x="2247431" y="2532973"/>
                    <a:pt x="2223352" y="2532973"/>
                  </a:cubicBezTo>
                  <a:lnTo>
                    <a:pt x="1681898" y="2532973"/>
                  </a:lnTo>
                  <a:cubicBezTo>
                    <a:pt x="1657819" y="2532973"/>
                    <a:pt x="1638300" y="2513454"/>
                    <a:pt x="1638300" y="2489375"/>
                  </a:cubicBezTo>
                  <a:lnTo>
                    <a:pt x="1638300" y="2090797"/>
                  </a:lnTo>
                  <a:cubicBezTo>
                    <a:pt x="1638300" y="2066718"/>
                    <a:pt x="1657819" y="2047199"/>
                    <a:pt x="1681898" y="2047199"/>
                  </a:cubicBezTo>
                  <a:close/>
                  <a:moveTo>
                    <a:pt x="805598" y="1669351"/>
                  </a:moveTo>
                  <a:lnTo>
                    <a:pt x="1347052" y="1669351"/>
                  </a:lnTo>
                  <a:cubicBezTo>
                    <a:pt x="1371131" y="1669351"/>
                    <a:pt x="1390650" y="1688870"/>
                    <a:pt x="1390650" y="1712949"/>
                  </a:cubicBezTo>
                  <a:lnTo>
                    <a:pt x="1390650" y="2111527"/>
                  </a:lnTo>
                  <a:cubicBezTo>
                    <a:pt x="1390650" y="2135606"/>
                    <a:pt x="1371131" y="2155125"/>
                    <a:pt x="1347052" y="2155125"/>
                  </a:cubicBezTo>
                  <a:lnTo>
                    <a:pt x="805598" y="2155125"/>
                  </a:lnTo>
                  <a:cubicBezTo>
                    <a:pt x="781519" y="2155125"/>
                    <a:pt x="762000" y="2135606"/>
                    <a:pt x="762000" y="2111527"/>
                  </a:cubicBezTo>
                  <a:lnTo>
                    <a:pt x="762000" y="1712949"/>
                  </a:lnTo>
                  <a:cubicBezTo>
                    <a:pt x="762000" y="1688870"/>
                    <a:pt x="781519" y="1669351"/>
                    <a:pt x="805598" y="1669351"/>
                  </a:cubicBezTo>
                  <a:close/>
                  <a:moveTo>
                    <a:pt x="2558198" y="1645318"/>
                  </a:moveTo>
                  <a:lnTo>
                    <a:pt x="3099652" y="1645318"/>
                  </a:lnTo>
                  <a:cubicBezTo>
                    <a:pt x="3123731" y="1645318"/>
                    <a:pt x="3143250" y="1664837"/>
                    <a:pt x="3143250" y="1688916"/>
                  </a:cubicBezTo>
                  <a:lnTo>
                    <a:pt x="3143250" y="2087494"/>
                  </a:lnTo>
                  <a:cubicBezTo>
                    <a:pt x="3143250" y="2111573"/>
                    <a:pt x="3123731" y="2131092"/>
                    <a:pt x="3099652" y="2131092"/>
                  </a:cubicBezTo>
                  <a:lnTo>
                    <a:pt x="2558198" y="2131092"/>
                  </a:lnTo>
                  <a:cubicBezTo>
                    <a:pt x="2534119" y="2131092"/>
                    <a:pt x="2514600" y="2111573"/>
                    <a:pt x="2514600" y="2087494"/>
                  </a:cubicBezTo>
                  <a:lnTo>
                    <a:pt x="2514600" y="1688916"/>
                  </a:lnTo>
                  <a:cubicBezTo>
                    <a:pt x="2514600" y="1664837"/>
                    <a:pt x="2534119" y="1645318"/>
                    <a:pt x="2558198" y="1645318"/>
                  </a:cubicBezTo>
                  <a:close/>
                  <a:moveTo>
                    <a:pt x="1681898" y="1288793"/>
                  </a:moveTo>
                  <a:lnTo>
                    <a:pt x="2223352" y="1288793"/>
                  </a:lnTo>
                  <a:cubicBezTo>
                    <a:pt x="2247431" y="1288793"/>
                    <a:pt x="2266950" y="1308312"/>
                    <a:pt x="2266950" y="1332391"/>
                  </a:cubicBezTo>
                  <a:lnTo>
                    <a:pt x="2266950" y="1730969"/>
                  </a:lnTo>
                  <a:cubicBezTo>
                    <a:pt x="2266950" y="1755048"/>
                    <a:pt x="2247431" y="1774567"/>
                    <a:pt x="2223352" y="1774567"/>
                  </a:cubicBezTo>
                  <a:lnTo>
                    <a:pt x="1681898" y="1774567"/>
                  </a:lnTo>
                  <a:cubicBezTo>
                    <a:pt x="1657819" y="1774567"/>
                    <a:pt x="1638300" y="1755048"/>
                    <a:pt x="1638300" y="1730969"/>
                  </a:cubicBezTo>
                  <a:lnTo>
                    <a:pt x="1638300" y="1332391"/>
                  </a:lnTo>
                  <a:cubicBezTo>
                    <a:pt x="1638300" y="1308312"/>
                    <a:pt x="1657819" y="1288793"/>
                    <a:pt x="1681898" y="1288793"/>
                  </a:cubicBezTo>
                  <a:close/>
                  <a:moveTo>
                    <a:pt x="805598" y="911320"/>
                  </a:moveTo>
                  <a:lnTo>
                    <a:pt x="1347052" y="911320"/>
                  </a:lnTo>
                  <a:cubicBezTo>
                    <a:pt x="1371131" y="911320"/>
                    <a:pt x="1390650" y="930839"/>
                    <a:pt x="1390650" y="954918"/>
                  </a:cubicBezTo>
                  <a:lnTo>
                    <a:pt x="1390650" y="1353496"/>
                  </a:lnTo>
                  <a:cubicBezTo>
                    <a:pt x="1390650" y="1377575"/>
                    <a:pt x="1371131" y="1397094"/>
                    <a:pt x="1347052" y="1397094"/>
                  </a:cubicBezTo>
                  <a:lnTo>
                    <a:pt x="805598" y="1397094"/>
                  </a:lnTo>
                  <a:cubicBezTo>
                    <a:pt x="781519" y="1397094"/>
                    <a:pt x="762000" y="1377575"/>
                    <a:pt x="762000" y="1353496"/>
                  </a:cubicBezTo>
                  <a:lnTo>
                    <a:pt x="762000" y="954918"/>
                  </a:lnTo>
                  <a:cubicBezTo>
                    <a:pt x="762000" y="930839"/>
                    <a:pt x="781519" y="911320"/>
                    <a:pt x="805598" y="911320"/>
                  </a:cubicBezTo>
                  <a:close/>
                  <a:moveTo>
                    <a:pt x="0" y="0"/>
                  </a:moveTo>
                  <a:lnTo>
                    <a:pt x="1" y="0"/>
                  </a:lnTo>
                  <a:lnTo>
                    <a:pt x="504826" y="0"/>
                  </a:lnTo>
                  <a:lnTo>
                    <a:pt x="3152775" y="0"/>
                  </a:lnTo>
                  <a:lnTo>
                    <a:pt x="3657601" y="0"/>
                  </a:lnTo>
                  <a:lnTo>
                    <a:pt x="3657601" y="520792"/>
                  </a:lnTo>
                  <a:lnTo>
                    <a:pt x="3657601" y="827179"/>
                  </a:lnTo>
                  <a:cubicBezTo>
                    <a:pt x="3657601" y="873648"/>
                    <a:pt x="3619931" y="911318"/>
                    <a:pt x="3573462" y="911318"/>
                  </a:cubicBezTo>
                  <a:lnTo>
                    <a:pt x="3236914" y="911318"/>
                  </a:lnTo>
                  <a:cubicBezTo>
                    <a:pt x="3190445" y="911318"/>
                    <a:pt x="3152775" y="873648"/>
                    <a:pt x="3152775" y="827179"/>
                  </a:cubicBezTo>
                  <a:lnTo>
                    <a:pt x="3152775" y="520792"/>
                  </a:lnTo>
                  <a:lnTo>
                    <a:pt x="504826" y="520792"/>
                  </a:lnTo>
                  <a:lnTo>
                    <a:pt x="504826" y="827179"/>
                  </a:lnTo>
                  <a:cubicBezTo>
                    <a:pt x="504826" y="873648"/>
                    <a:pt x="467156" y="911318"/>
                    <a:pt x="420687" y="911318"/>
                  </a:cubicBezTo>
                  <a:lnTo>
                    <a:pt x="84139" y="911318"/>
                  </a:lnTo>
                  <a:cubicBezTo>
                    <a:pt x="37670" y="911318"/>
                    <a:pt x="0" y="873648"/>
                    <a:pt x="0" y="827179"/>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US" sz="2353" kern="0">
                <a:solidFill>
                  <a:srgbClr val="FFFFFF"/>
                </a:solidFill>
                <a:latin typeface="Segoe UI"/>
                <a:ea typeface="Segoe UI" pitchFamily="34" charset="0"/>
                <a:cs typeface="Segoe UI" pitchFamily="34" charset="0"/>
              </a:endParaRPr>
            </a:p>
          </p:txBody>
        </p:sp>
      </p:grpSp>
      <p:sp>
        <p:nvSpPr>
          <p:cNvPr id="432" name="Rectangle 431"/>
          <p:cNvSpPr/>
          <p:nvPr/>
        </p:nvSpPr>
        <p:spPr bwMode="auto">
          <a:xfrm>
            <a:off x="5769150" y="1283179"/>
            <a:ext cx="1703207" cy="3889047"/>
          </a:xfrm>
          <a:prstGeom prst="rect">
            <a:avLst/>
          </a:prstGeom>
          <a:solidFill>
            <a:srgbClr val="0078D7"/>
          </a:solidFill>
          <a:ln w="3175">
            <a:noFill/>
          </a:ln>
          <a:effectLst/>
        </p:spPr>
        <p:txBody>
          <a:bodyPr spcFirstLastPara="0" vert="horz" wrap="square" lIns="17922" tIns="89642" rIns="17922" bIns="89604" numCol="1" spcCol="1270" anchor="t" anchorCtr="0">
            <a:noAutofit/>
          </a:bodyPr>
          <a:lstStyle/>
          <a:p>
            <a:pPr algn="ctr" defTabSz="710729">
              <a:spcBef>
                <a:spcPct val="0"/>
              </a:spcBef>
              <a:spcAft>
                <a:spcPct val="35000"/>
              </a:spcAft>
              <a:defRPr/>
            </a:pPr>
            <a:r>
              <a:rPr lang="en-US" sz="1372" kern="0">
                <a:solidFill>
                  <a:srgbClr val="FFFFFF"/>
                </a:solidFill>
                <a:latin typeface="Segoe UI Semibold" panose="020B0702040204020203" pitchFamily="34" charset="0"/>
                <a:cs typeface="Segoe UI Semibold" panose="020B0702040204020203" pitchFamily="34" charset="0"/>
              </a:rPr>
              <a:t>Machine Learning and Analytics</a:t>
            </a:r>
          </a:p>
        </p:txBody>
      </p:sp>
      <p:sp>
        <p:nvSpPr>
          <p:cNvPr id="435" name="Rectangle 434"/>
          <p:cNvSpPr/>
          <p:nvPr/>
        </p:nvSpPr>
        <p:spPr>
          <a:xfrm>
            <a:off x="5022363" y="5469367"/>
            <a:ext cx="1426914" cy="362072"/>
          </a:xfrm>
          <a:prstGeom prst="rect">
            <a:avLst/>
          </a:prstGeom>
        </p:spPr>
        <p:txBody>
          <a:bodyPr wrap="none" lIns="0" tIns="0" rIns="0" bIns="0" anchor="ctr">
            <a:spAutoFit/>
          </a:bodyPr>
          <a:lstStyle/>
          <a:p>
            <a:pPr algn="ctr" defTabSz="710729">
              <a:spcBef>
                <a:spcPct val="0"/>
              </a:spcBef>
              <a:spcAft>
                <a:spcPct val="35000"/>
              </a:spcAft>
              <a:defRPr/>
            </a:pPr>
            <a:r>
              <a:rPr lang="en-US" sz="2353">
                <a:solidFill>
                  <a:srgbClr val="002050"/>
                </a:solidFill>
                <a:latin typeface="Segoe UI Light"/>
              </a:rPr>
              <a:t>Intelligence</a:t>
            </a:r>
            <a:endParaRPr lang="en-US" sz="1765" b="1" spc="-29">
              <a:solidFill>
                <a:srgbClr val="002050"/>
              </a:solidFill>
              <a:latin typeface="Segoe UI Semilight" panose="020B0402040204020203" pitchFamily="34" charset="0"/>
              <a:cs typeface="Segoe UI Semilight" panose="020B0402040204020203" pitchFamily="34" charset="0"/>
            </a:endParaRPr>
          </a:p>
        </p:txBody>
      </p:sp>
      <p:grpSp>
        <p:nvGrpSpPr>
          <p:cNvPr id="21" name="Group 20">
            <a:extLst>
              <a:ext uri="{FF2B5EF4-FFF2-40B4-BE49-F238E27FC236}">
                <a16:creationId xmlns:a16="http://schemas.microsoft.com/office/drawing/2014/main" id="{C2101D76-FEBB-4FE3-BDC0-711F9D5608A6}"/>
              </a:ext>
            </a:extLst>
          </p:cNvPr>
          <p:cNvGrpSpPr/>
          <p:nvPr/>
        </p:nvGrpSpPr>
        <p:grpSpPr>
          <a:xfrm>
            <a:off x="5865099" y="3796676"/>
            <a:ext cx="1594706" cy="265580"/>
            <a:chOff x="5982706" y="3930445"/>
            <a:chExt cx="1626683" cy="270905"/>
          </a:xfrm>
        </p:grpSpPr>
        <p:sp>
          <p:nvSpPr>
            <p:cNvPr id="434" name="Rectangle 433"/>
            <p:cNvSpPr/>
            <p:nvPr/>
          </p:nvSpPr>
          <p:spPr>
            <a:xfrm>
              <a:off x="6340519" y="3935092"/>
              <a:ext cx="1268870" cy="261610"/>
            </a:xfrm>
            <a:prstGeom prst="rect">
              <a:avLst/>
            </a:prstGeom>
          </p:spPr>
          <p:txBody>
            <a:bodyPr wrap="square">
              <a:spAutoFit/>
            </a:bodyPr>
            <a:lstStyle/>
            <a:p>
              <a:pPr defTabSz="896386">
                <a:defRPr/>
              </a:pPr>
              <a:r>
                <a:rPr lang="en-US" sz="1078">
                  <a:solidFill>
                    <a:srgbClr val="FFFFFF"/>
                  </a:solidFill>
                  <a:latin typeface="Segoe UI"/>
                  <a:cs typeface="Segoe UI Semilight" panose="020B0402040204020203" pitchFamily="34" charset="0"/>
                </a:rPr>
                <a:t>Stream Analytics</a:t>
              </a:r>
            </a:p>
          </p:txBody>
        </p:sp>
        <p:grpSp>
          <p:nvGrpSpPr>
            <p:cNvPr id="11" name="Group 10"/>
            <p:cNvGrpSpPr/>
            <p:nvPr/>
          </p:nvGrpSpPr>
          <p:grpSpPr>
            <a:xfrm>
              <a:off x="5982706" y="3930445"/>
              <a:ext cx="352655" cy="270905"/>
              <a:chOff x="5982706" y="3931605"/>
              <a:chExt cx="352655" cy="270905"/>
            </a:xfrm>
          </p:grpSpPr>
          <p:grpSp>
            <p:nvGrpSpPr>
              <p:cNvPr id="10" name="Group 9"/>
              <p:cNvGrpSpPr/>
              <p:nvPr/>
            </p:nvGrpSpPr>
            <p:grpSpPr>
              <a:xfrm>
                <a:off x="6021529" y="3931605"/>
                <a:ext cx="313832" cy="270905"/>
                <a:chOff x="6021529" y="3931605"/>
                <a:chExt cx="313832" cy="270905"/>
              </a:xfrm>
            </p:grpSpPr>
            <p:sp>
              <p:nvSpPr>
                <p:cNvPr id="442" name="Freeform 441"/>
                <p:cNvSpPr>
                  <a:spLocks/>
                </p:cNvSpPr>
                <p:nvPr/>
              </p:nvSpPr>
              <p:spPr bwMode="auto">
                <a:xfrm>
                  <a:off x="6089084" y="3931605"/>
                  <a:ext cx="246277" cy="270905"/>
                </a:xfrm>
                <a:custGeom>
                  <a:avLst/>
                  <a:gdLst>
                    <a:gd name="T0" fmla="*/ 307 w 609"/>
                    <a:gd name="T1" fmla="*/ 0 h 669"/>
                    <a:gd name="T2" fmla="*/ 341 w 609"/>
                    <a:gd name="T3" fmla="*/ 90 h 669"/>
                    <a:gd name="T4" fmla="*/ 395 w 609"/>
                    <a:gd name="T5" fmla="*/ 114 h 669"/>
                    <a:gd name="T6" fmla="*/ 482 w 609"/>
                    <a:gd name="T7" fmla="*/ 68 h 669"/>
                    <a:gd name="T8" fmla="*/ 537 w 609"/>
                    <a:gd name="T9" fmla="*/ 123 h 669"/>
                    <a:gd name="T10" fmla="*/ 494 w 609"/>
                    <a:gd name="T11" fmla="*/ 208 h 669"/>
                    <a:gd name="T12" fmla="*/ 516 w 609"/>
                    <a:gd name="T13" fmla="*/ 261 h 669"/>
                    <a:gd name="T14" fmla="*/ 609 w 609"/>
                    <a:gd name="T15" fmla="*/ 293 h 669"/>
                    <a:gd name="T16" fmla="*/ 609 w 609"/>
                    <a:gd name="T17" fmla="*/ 369 h 669"/>
                    <a:gd name="T18" fmla="*/ 517 w 609"/>
                    <a:gd name="T19" fmla="*/ 401 h 669"/>
                    <a:gd name="T20" fmla="*/ 493 w 609"/>
                    <a:gd name="T21" fmla="*/ 454 h 669"/>
                    <a:gd name="T22" fmla="*/ 535 w 609"/>
                    <a:gd name="T23" fmla="*/ 540 h 669"/>
                    <a:gd name="T24" fmla="*/ 480 w 609"/>
                    <a:gd name="T25" fmla="*/ 595 h 669"/>
                    <a:gd name="T26" fmla="*/ 394 w 609"/>
                    <a:gd name="T27" fmla="*/ 556 h 669"/>
                    <a:gd name="T28" fmla="*/ 339 w 609"/>
                    <a:gd name="T29" fmla="*/ 579 h 669"/>
                    <a:gd name="T30" fmla="*/ 309 w 609"/>
                    <a:gd name="T31" fmla="*/ 669 h 669"/>
                    <a:gd name="T32" fmla="*/ 231 w 609"/>
                    <a:gd name="T33" fmla="*/ 669 h 669"/>
                    <a:gd name="T34" fmla="*/ 201 w 609"/>
                    <a:gd name="T35" fmla="*/ 579 h 669"/>
                    <a:gd name="T36" fmla="*/ 148 w 609"/>
                    <a:gd name="T37" fmla="*/ 558 h 669"/>
                    <a:gd name="T38" fmla="*/ 63 w 609"/>
                    <a:gd name="T39" fmla="*/ 600 h 669"/>
                    <a:gd name="T40" fmla="*/ 7 w 609"/>
                    <a:gd name="T41" fmla="*/ 546 h 669"/>
                    <a:gd name="T42" fmla="*/ 24 w 609"/>
                    <a:gd name="T43" fmla="*/ 519 h 669"/>
                    <a:gd name="T44" fmla="*/ 102 w 609"/>
                    <a:gd name="T45" fmla="*/ 479 h 669"/>
                    <a:gd name="T46" fmla="*/ 171 w 609"/>
                    <a:gd name="T47" fmla="*/ 431 h 669"/>
                    <a:gd name="T48" fmla="*/ 208 w 609"/>
                    <a:gd name="T49" fmla="*/ 457 h 669"/>
                    <a:gd name="T50" fmla="*/ 411 w 609"/>
                    <a:gd name="T51" fmla="*/ 332 h 669"/>
                    <a:gd name="T52" fmla="*/ 339 w 609"/>
                    <a:gd name="T53" fmla="*/ 213 h 669"/>
                    <a:gd name="T54" fmla="*/ 180 w 609"/>
                    <a:gd name="T55" fmla="*/ 146 h 669"/>
                    <a:gd name="T56" fmla="*/ 28 w 609"/>
                    <a:gd name="T57" fmla="*/ 180 h 669"/>
                    <a:gd name="T58" fmla="*/ 0 w 609"/>
                    <a:gd name="T59" fmla="*/ 127 h 669"/>
                    <a:gd name="T60" fmla="*/ 51 w 609"/>
                    <a:gd name="T61" fmla="*/ 72 h 669"/>
                    <a:gd name="T62" fmla="*/ 143 w 609"/>
                    <a:gd name="T63" fmla="*/ 113 h 669"/>
                    <a:gd name="T64" fmla="*/ 196 w 609"/>
                    <a:gd name="T65" fmla="*/ 90 h 669"/>
                    <a:gd name="T66" fmla="*/ 233 w 609"/>
                    <a:gd name="T67" fmla="*/ 0 h 669"/>
                    <a:gd name="T68" fmla="*/ 307 w 609"/>
                    <a:gd name="T69" fmla="*/ 0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09" h="669">
                      <a:moveTo>
                        <a:pt x="307" y="0"/>
                      </a:moveTo>
                      <a:cubicBezTo>
                        <a:pt x="319" y="29"/>
                        <a:pt x="331" y="58"/>
                        <a:pt x="341" y="90"/>
                      </a:cubicBezTo>
                      <a:cubicBezTo>
                        <a:pt x="358" y="98"/>
                        <a:pt x="378" y="105"/>
                        <a:pt x="395" y="114"/>
                      </a:cubicBezTo>
                      <a:cubicBezTo>
                        <a:pt x="423" y="98"/>
                        <a:pt x="455" y="86"/>
                        <a:pt x="482" y="68"/>
                      </a:cubicBezTo>
                      <a:cubicBezTo>
                        <a:pt x="503" y="85"/>
                        <a:pt x="521" y="103"/>
                        <a:pt x="537" y="123"/>
                      </a:cubicBezTo>
                      <a:cubicBezTo>
                        <a:pt x="521" y="150"/>
                        <a:pt x="509" y="181"/>
                        <a:pt x="494" y="208"/>
                      </a:cubicBezTo>
                      <a:cubicBezTo>
                        <a:pt x="500" y="227"/>
                        <a:pt x="510" y="242"/>
                        <a:pt x="516" y="261"/>
                      </a:cubicBezTo>
                      <a:cubicBezTo>
                        <a:pt x="546" y="272"/>
                        <a:pt x="576" y="284"/>
                        <a:pt x="609" y="293"/>
                      </a:cubicBezTo>
                      <a:cubicBezTo>
                        <a:pt x="609" y="318"/>
                        <a:pt x="609" y="344"/>
                        <a:pt x="609" y="369"/>
                      </a:cubicBezTo>
                      <a:cubicBezTo>
                        <a:pt x="579" y="380"/>
                        <a:pt x="549" y="391"/>
                        <a:pt x="517" y="401"/>
                      </a:cubicBezTo>
                      <a:cubicBezTo>
                        <a:pt x="508" y="417"/>
                        <a:pt x="502" y="437"/>
                        <a:pt x="493" y="454"/>
                      </a:cubicBezTo>
                      <a:cubicBezTo>
                        <a:pt x="506" y="484"/>
                        <a:pt x="519" y="513"/>
                        <a:pt x="535" y="540"/>
                      </a:cubicBezTo>
                      <a:cubicBezTo>
                        <a:pt x="519" y="561"/>
                        <a:pt x="501" y="579"/>
                        <a:pt x="480" y="595"/>
                      </a:cubicBezTo>
                      <a:cubicBezTo>
                        <a:pt x="453" y="581"/>
                        <a:pt x="422" y="570"/>
                        <a:pt x="394" y="556"/>
                      </a:cubicBezTo>
                      <a:cubicBezTo>
                        <a:pt x="374" y="562"/>
                        <a:pt x="357" y="572"/>
                        <a:pt x="339" y="579"/>
                      </a:cubicBezTo>
                      <a:cubicBezTo>
                        <a:pt x="329" y="609"/>
                        <a:pt x="317" y="638"/>
                        <a:pt x="309" y="669"/>
                      </a:cubicBezTo>
                      <a:cubicBezTo>
                        <a:pt x="283" y="669"/>
                        <a:pt x="257" y="669"/>
                        <a:pt x="231" y="669"/>
                      </a:cubicBezTo>
                      <a:cubicBezTo>
                        <a:pt x="221" y="640"/>
                        <a:pt x="211" y="610"/>
                        <a:pt x="201" y="579"/>
                      </a:cubicBezTo>
                      <a:cubicBezTo>
                        <a:pt x="183" y="572"/>
                        <a:pt x="166" y="564"/>
                        <a:pt x="148" y="558"/>
                      </a:cubicBezTo>
                      <a:cubicBezTo>
                        <a:pt x="118" y="571"/>
                        <a:pt x="92" y="587"/>
                        <a:pt x="63" y="600"/>
                      </a:cubicBezTo>
                      <a:cubicBezTo>
                        <a:pt x="44" y="590"/>
                        <a:pt x="23" y="565"/>
                        <a:pt x="7" y="546"/>
                      </a:cubicBezTo>
                      <a:cubicBezTo>
                        <a:pt x="14" y="538"/>
                        <a:pt x="20" y="529"/>
                        <a:pt x="24" y="519"/>
                      </a:cubicBezTo>
                      <a:cubicBezTo>
                        <a:pt x="53" y="509"/>
                        <a:pt x="77" y="498"/>
                        <a:pt x="102" y="479"/>
                      </a:cubicBezTo>
                      <a:cubicBezTo>
                        <a:pt x="119" y="466"/>
                        <a:pt x="144" y="427"/>
                        <a:pt x="171" y="431"/>
                      </a:cubicBezTo>
                      <a:cubicBezTo>
                        <a:pt x="182" y="432"/>
                        <a:pt x="193" y="450"/>
                        <a:pt x="208" y="457"/>
                      </a:cubicBezTo>
                      <a:cubicBezTo>
                        <a:pt x="301" y="505"/>
                        <a:pt x="414" y="433"/>
                        <a:pt x="411" y="332"/>
                      </a:cubicBezTo>
                      <a:cubicBezTo>
                        <a:pt x="410" y="268"/>
                        <a:pt x="377" y="244"/>
                        <a:pt x="339" y="213"/>
                      </a:cubicBezTo>
                      <a:cubicBezTo>
                        <a:pt x="299" y="181"/>
                        <a:pt x="244" y="151"/>
                        <a:pt x="180" y="146"/>
                      </a:cubicBezTo>
                      <a:cubicBezTo>
                        <a:pt x="125" y="142"/>
                        <a:pt x="75" y="156"/>
                        <a:pt x="28" y="180"/>
                      </a:cubicBezTo>
                      <a:cubicBezTo>
                        <a:pt x="19" y="162"/>
                        <a:pt x="10" y="144"/>
                        <a:pt x="0" y="127"/>
                      </a:cubicBezTo>
                      <a:cubicBezTo>
                        <a:pt x="14" y="106"/>
                        <a:pt x="35" y="92"/>
                        <a:pt x="51" y="72"/>
                      </a:cubicBezTo>
                      <a:cubicBezTo>
                        <a:pt x="81" y="86"/>
                        <a:pt x="112" y="99"/>
                        <a:pt x="143" y="113"/>
                      </a:cubicBezTo>
                      <a:cubicBezTo>
                        <a:pt x="160" y="105"/>
                        <a:pt x="177" y="97"/>
                        <a:pt x="196" y="90"/>
                      </a:cubicBezTo>
                      <a:cubicBezTo>
                        <a:pt x="209" y="60"/>
                        <a:pt x="218" y="27"/>
                        <a:pt x="233" y="0"/>
                      </a:cubicBezTo>
                      <a:cubicBezTo>
                        <a:pt x="258" y="0"/>
                        <a:pt x="282" y="0"/>
                        <a:pt x="30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US" sz="1765">
                    <a:solidFill>
                      <a:srgbClr val="FFFFFF"/>
                    </a:solidFill>
                    <a:latin typeface="Segoe UI"/>
                  </a:endParaRPr>
                </a:p>
              </p:txBody>
            </p:sp>
            <p:sp>
              <p:nvSpPr>
                <p:cNvPr id="443" name="Freeform 442"/>
                <p:cNvSpPr>
                  <a:spLocks/>
                </p:cNvSpPr>
                <p:nvPr/>
              </p:nvSpPr>
              <p:spPr bwMode="auto">
                <a:xfrm>
                  <a:off x="6021529" y="4002923"/>
                  <a:ext cx="203863" cy="65161"/>
                </a:xfrm>
                <a:custGeom>
                  <a:avLst/>
                  <a:gdLst>
                    <a:gd name="T0" fmla="*/ 319 w 504"/>
                    <a:gd name="T1" fmla="*/ 4 h 161"/>
                    <a:gd name="T2" fmla="*/ 486 w 504"/>
                    <a:gd name="T3" fmla="*/ 67 h 161"/>
                    <a:gd name="T4" fmla="*/ 502 w 504"/>
                    <a:gd name="T5" fmla="*/ 90 h 161"/>
                    <a:gd name="T6" fmla="*/ 490 w 504"/>
                    <a:gd name="T7" fmla="*/ 115 h 161"/>
                    <a:gd name="T8" fmla="*/ 455 w 504"/>
                    <a:gd name="T9" fmla="*/ 90 h 161"/>
                    <a:gd name="T10" fmla="*/ 327 w 504"/>
                    <a:gd name="T11" fmla="*/ 37 h 161"/>
                    <a:gd name="T12" fmla="*/ 216 w 504"/>
                    <a:gd name="T13" fmla="*/ 69 h 161"/>
                    <a:gd name="T14" fmla="*/ 68 w 504"/>
                    <a:gd name="T15" fmla="*/ 143 h 161"/>
                    <a:gd name="T16" fmla="*/ 2 w 504"/>
                    <a:gd name="T17" fmla="*/ 99 h 161"/>
                    <a:gd name="T18" fmla="*/ 11 w 504"/>
                    <a:gd name="T19" fmla="*/ 76 h 161"/>
                    <a:gd name="T20" fmla="*/ 76 w 504"/>
                    <a:gd name="T21" fmla="*/ 110 h 161"/>
                    <a:gd name="T22" fmla="*/ 174 w 504"/>
                    <a:gd name="T23" fmla="*/ 57 h 161"/>
                    <a:gd name="T24" fmla="*/ 319 w 504"/>
                    <a:gd name="T25" fmla="*/ 4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4" h="161">
                      <a:moveTo>
                        <a:pt x="319" y="4"/>
                      </a:moveTo>
                      <a:cubicBezTo>
                        <a:pt x="384" y="0"/>
                        <a:pt x="445" y="29"/>
                        <a:pt x="486" y="67"/>
                      </a:cubicBezTo>
                      <a:cubicBezTo>
                        <a:pt x="490" y="71"/>
                        <a:pt x="501" y="81"/>
                        <a:pt x="502" y="90"/>
                      </a:cubicBezTo>
                      <a:cubicBezTo>
                        <a:pt x="504" y="101"/>
                        <a:pt x="499" y="113"/>
                        <a:pt x="490" y="115"/>
                      </a:cubicBezTo>
                      <a:cubicBezTo>
                        <a:pt x="480" y="117"/>
                        <a:pt x="461" y="97"/>
                        <a:pt x="455" y="90"/>
                      </a:cubicBezTo>
                      <a:cubicBezTo>
                        <a:pt x="424" y="61"/>
                        <a:pt x="384" y="38"/>
                        <a:pt x="327" y="37"/>
                      </a:cubicBezTo>
                      <a:cubicBezTo>
                        <a:pt x="284" y="37"/>
                        <a:pt x="245" y="51"/>
                        <a:pt x="216" y="69"/>
                      </a:cubicBezTo>
                      <a:cubicBezTo>
                        <a:pt x="173" y="96"/>
                        <a:pt x="147" y="161"/>
                        <a:pt x="68" y="143"/>
                      </a:cubicBezTo>
                      <a:cubicBezTo>
                        <a:pt x="45" y="138"/>
                        <a:pt x="7" y="123"/>
                        <a:pt x="2" y="99"/>
                      </a:cubicBezTo>
                      <a:cubicBezTo>
                        <a:pt x="0" y="91"/>
                        <a:pt x="1" y="80"/>
                        <a:pt x="11" y="76"/>
                      </a:cubicBezTo>
                      <a:cubicBezTo>
                        <a:pt x="31" y="70"/>
                        <a:pt x="54" y="107"/>
                        <a:pt x="76" y="110"/>
                      </a:cubicBezTo>
                      <a:cubicBezTo>
                        <a:pt x="126" y="116"/>
                        <a:pt x="147" y="79"/>
                        <a:pt x="174" y="57"/>
                      </a:cubicBezTo>
                      <a:cubicBezTo>
                        <a:pt x="208" y="29"/>
                        <a:pt x="256" y="8"/>
                        <a:pt x="319"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US" sz="1765">
                    <a:solidFill>
                      <a:srgbClr val="FFFFFF"/>
                    </a:solidFill>
                    <a:latin typeface="Segoe UI"/>
                  </a:endParaRPr>
                </a:p>
              </p:txBody>
            </p:sp>
          </p:grpSp>
          <p:sp>
            <p:nvSpPr>
              <p:cNvPr id="444" name="Freeform 443"/>
              <p:cNvSpPr>
                <a:spLocks/>
              </p:cNvSpPr>
              <p:nvPr/>
            </p:nvSpPr>
            <p:spPr bwMode="auto">
              <a:xfrm>
                <a:off x="5997243" y="4036957"/>
                <a:ext cx="210362" cy="63964"/>
              </a:xfrm>
              <a:custGeom>
                <a:avLst/>
                <a:gdLst>
                  <a:gd name="T0" fmla="*/ 366 w 520"/>
                  <a:gd name="T1" fmla="*/ 6 h 158"/>
                  <a:gd name="T2" fmla="*/ 508 w 520"/>
                  <a:gd name="T3" fmla="*/ 59 h 158"/>
                  <a:gd name="T4" fmla="*/ 506 w 520"/>
                  <a:gd name="T5" fmla="*/ 95 h 158"/>
                  <a:gd name="T6" fmla="*/ 453 w 520"/>
                  <a:gd name="T7" fmla="*/ 59 h 158"/>
                  <a:gd name="T8" fmla="*/ 290 w 520"/>
                  <a:gd name="T9" fmla="*/ 74 h 158"/>
                  <a:gd name="T10" fmla="*/ 260 w 520"/>
                  <a:gd name="T11" fmla="*/ 105 h 158"/>
                  <a:gd name="T12" fmla="*/ 32 w 520"/>
                  <a:gd name="T13" fmla="*/ 97 h 158"/>
                  <a:gd name="T14" fmla="*/ 27 w 520"/>
                  <a:gd name="T15" fmla="*/ 51 h 158"/>
                  <a:gd name="T16" fmla="*/ 78 w 520"/>
                  <a:gd name="T17" fmla="*/ 88 h 158"/>
                  <a:gd name="T18" fmla="*/ 230 w 520"/>
                  <a:gd name="T19" fmla="*/ 82 h 158"/>
                  <a:gd name="T20" fmla="*/ 366 w 520"/>
                  <a:gd name="T21" fmla="*/ 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0" h="158">
                    <a:moveTo>
                      <a:pt x="366" y="6"/>
                    </a:moveTo>
                    <a:cubicBezTo>
                      <a:pt x="422" y="0"/>
                      <a:pt x="479" y="24"/>
                      <a:pt x="508" y="59"/>
                    </a:cubicBezTo>
                    <a:cubicBezTo>
                      <a:pt x="520" y="75"/>
                      <a:pt x="518" y="91"/>
                      <a:pt x="506" y="95"/>
                    </a:cubicBezTo>
                    <a:cubicBezTo>
                      <a:pt x="488" y="100"/>
                      <a:pt x="467" y="68"/>
                      <a:pt x="453" y="59"/>
                    </a:cubicBezTo>
                    <a:cubicBezTo>
                      <a:pt x="402" y="29"/>
                      <a:pt x="333" y="38"/>
                      <a:pt x="290" y="74"/>
                    </a:cubicBezTo>
                    <a:cubicBezTo>
                      <a:pt x="281" y="82"/>
                      <a:pt x="270" y="97"/>
                      <a:pt x="260" y="105"/>
                    </a:cubicBezTo>
                    <a:cubicBezTo>
                      <a:pt x="195" y="158"/>
                      <a:pt x="91" y="149"/>
                      <a:pt x="32" y="97"/>
                    </a:cubicBezTo>
                    <a:cubicBezTo>
                      <a:pt x="24" y="89"/>
                      <a:pt x="0" y="56"/>
                      <a:pt x="27" y="51"/>
                    </a:cubicBezTo>
                    <a:cubicBezTo>
                      <a:pt x="43" y="47"/>
                      <a:pt x="61" y="77"/>
                      <a:pt x="78" y="88"/>
                    </a:cubicBezTo>
                    <a:cubicBezTo>
                      <a:pt x="125" y="116"/>
                      <a:pt x="190" y="109"/>
                      <a:pt x="230" y="82"/>
                    </a:cubicBezTo>
                    <a:cubicBezTo>
                      <a:pt x="277" y="51"/>
                      <a:pt x="292" y="14"/>
                      <a:pt x="366"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US" sz="1765">
                  <a:solidFill>
                    <a:srgbClr val="FFFFFF"/>
                  </a:solidFill>
                  <a:latin typeface="Segoe UI"/>
                </a:endParaRPr>
              </a:p>
            </p:txBody>
          </p:sp>
          <p:sp>
            <p:nvSpPr>
              <p:cNvPr id="445" name="Freeform 444"/>
              <p:cNvSpPr>
                <a:spLocks/>
              </p:cNvSpPr>
              <p:nvPr/>
            </p:nvSpPr>
            <p:spPr bwMode="auto">
              <a:xfrm>
                <a:off x="5982706" y="4071333"/>
                <a:ext cx="207967" cy="61056"/>
              </a:xfrm>
              <a:custGeom>
                <a:avLst/>
                <a:gdLst>
                  <a:gd name="T0" fmla="*/ 10 w 514"/>
                  <a:gd name="T1" fmla="*/ 35 h 151"/>
                  <a:gd name="T2" fmla="*/ 63 w 514"/>
                  <a:gd name="T3" fmla="*/ 72 h 151"/>
                  <a:gd name="T4" fmla="*/ 211 w 514"/>
                  <a:gd name="T5" fmla="*/ 111 h 151"/>
                  <a:gd name="T6" fmla="*/ 296 w 514"/>
                  <a:gd name="T7" fmla="*/ 77 h 151"/>
                  <a:gd name="T8" fmla="*/ 436 w 514"/>
                  <a:gd name="T9" fmla="*/ 8 h 151"/>
                  <a:gd name="T10" fmla="*/ 510 w 514"/>
                  <a:gd name="T11" fmla="*/ 49 h 151"/>
                  <a:gd name="T12" fmla="*/ 501 w 514"/>
                  <a:gd name="T13" fmla="*/ 73 h 151"/>
                  <a:gd name="T14" fmla="*/ 448 w 514"/>
                  <a:gd name="T15" fmla="*/ 42 h 151"/>
                  <a:gd name="T16" fmla="*/ 323 w 514"/>
                  <a:gd name="T17" fmla="*/ 103 h 151"/>
                  <a:gd name="T18" fmla="*/ 165 w 514"/>
                  <a:gd name="T19" fmla="*/ 146 h 151"/>
                  <a:gd name="T20" fmla="*/ 63 w 514"/>
                  <a:gd name="T21" fmla="*/ 111 h 151"/>
                  <a:gd name="T22" fmla="*/ 10 w 514"/>
                  <a:gd name="T23" fmla="*/ 3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4" h="151">
                    <a:moveTo>
                      <a:pt x="10" y="35"/>
                    </a:moveTo>
                    <a:cubicBezTo>
                      <a:pt x="40" y="37"/>
                      <a:pt x="46" y="59"/>
                      <a:pt x="63" y="72"/>
                    </a:cubicBezTo>
                    <a:cubicBezTo>
                      <a:pt x="95" y="96"/>
                      <a:pt x="147" y="117"/>
                      <a:pt x="211" y="111"/>
                    </a:cubicBezTo>
                    <a:cubicBezTo>
                      <a:pt x="248" y="107"/>
                      <a:pt x="274" y="92"/>
                      <a:pt x="296" y="77"/>
                    </a:cubicBezTo>
                    <a:cubicBezTo>
                      <a:pt x="338" y="48"/>
                      <a:pt x="358" y="0"/>
                      <a:pt x="436" y="8"/>
                    </a:cubicBezTo>
                    <a:cubicBezTo>
                      <a:pt x="454" y="10"/>
                      <a:pt x="503" y="25"/>
                      <a:pt x="510" y="49"/>
                    </a:cubicBezTo>
                    <a:cubicBezTo>
                      <a:pt x="512" y="58"/>
                      <a:pt x="514" y="70"/>
                      <a:pt x="501" y="73"/>
                    </a:cubicBezTo>
                    <a:cubicBezTo>
                      <a:pt x="484" y="78"/>
                      <a:pt x="467" y="48"/>
                      <a:pt x="448" y="42"/>
                    </a:cubicBezTo>
                    <a:cubicBezTo>
                      <a:pt x="388" y="23"/>
                      <a:pt x="360" y="77"/>
                      <a:pt x="323" y="103"/>
                    </a:cubicBezTo>
                    <a:cubicBezTo>
                      <a:pt x="286" y="130"/>
                      <a:pt x="237" y="151"/>
                      <a:pt x="165" y="146"/>
                    </a:cubicBezTo>
                    <a:cubicBezTo>
                      <a:pt x="129" y="143"/>
                      <a:pt x="92" y="129"/>
                      <a:pt x="63" y="111"/>
                    </a:cubicBezTo>
                    <a:cubicBezTo>
                      <a:pt x="38" y="95"/>
                      <a:pt x="0" y="73"/>
                      <a:pt x="10" y="3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US" sz="1765">
                  <a:solidFill>
                    <a:srgbClr val="FFFFFF"/>
                  </a:solidFill>
                  <a:latin typeface="Segoe UI"/>
                </a:endParaRPr>
              </a:p>
            </p:txBody>
          </p:sp>
        </p:grpSp>
      </p:grpSp>
      <p:grpSp>
        <p:nvGrpSpPr>
          <p:cNvPr id="20" name="Group 19">
            <a:extLst>
              <a:ext uri="{FF2B5EF4-FFF2-40B4-BE49-F238E27FC236}">
                <a16:creationId xmlns:a16="http://schemas.microsoft.com/office/drawing/2014/main" id="{51252019-FABB-4AF5-9FA2-315BB6A975A4}"/>
              </a:ext>
            </a:extLst>
          </p:cNvPr>
          <p:cNvGrpSpPr/>
          <p:nvPr/>
        </p:nvGrpSpPr>
        <p:grpSpPr>
          <a:xfrm>
            <a:off x="5866390" y="3103378"/>
            <a:ext cx="1593416" cy="588366"/>
            <a:chOff x="5984022" y="3201040"/>
            <a:chExt cx="1625367" cy="600164"/>
          </a:xfrm>
        </p:grpSpPr>
        <p:sp>
          <p:nvSpPr>
            <p:cNvPr id="433" name="Rectangle 432"/>
            <p:cNvSpPr/>
            <p:nvPr/>
          </p:nvSpPr>
          <p:spPr>
            <a:xfrm>
              <a:off x="6340519" y="3201040"/>
              <a:ext cx="1268870" cy="600164"/>
            </a:xfrm>
            <a:prstGeom prst="rect">
              <a:avLst/>
            </a:prstGeom>
          </p:spPr>
          <p:txBody>
            <a:bodyPr wrap="square">
              <a:spAutoFit/>
            </a:bodyPr>
            <a:lstStyle/>
            <a:p>
              <a:pPr defTabSz="896386">
                <a:defRPr/>
              </a:pPr>
              <a:r>
                <a:rPr lang="en-US" sz="1078">
                  <a:solidFill>
                    <a:srgbClr val="FFFFFF"/>
                  </a:solidFill>
                  <a:latin typeface="Segoe UI"/>
                  <a:cs typeface="Segoe UI Semilight" panose="020B0402040204020203" pitchFamily="34" charset="0"/>
                </a:rPr>
                <a:t>HDInsight </a:t>
              </a:r>
            </a:p>
            <a:p>
              <a:pPr defTabSz="896386">
                <a:defRPr/>
              </a:pPr>
              <a:r>
                <a:rPr lang="en-US" sz="1078">
                  <a:solidFill>
                    <a:srgbClr val="FFFFFF"/>
                  </a:solidFill>
                  <a:latin typeface="Segoe UI"/>
                  <a:cs typeface="Segoe UI Semilight" panose="020B0402040204020203" pitchFamily="34" charset="0"/>
                </a:rPr>
                <a:t>(Hadoop and Spark)</a:t>
              </a:r>
            </a:p>
          </p:txBody>
        </p:sp>
        <p:sp>
          <p:nvSpPr>
            <p:cNvPr id="440" name="Freeform 439"/>
            <p:cNvSpPr>
              <a:spLocks/>
            </p:cNvSpPr>
            <p:nvPr/>
          </p:nvSpPr>
          <p:spPr bwMode="auto">
            <a:xfrm>
              <a:off x="5984022" y="3362493"/>
              <a:ext cx="366380" cy="277258"/>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rgbClr val="FFFFFF"/>
            </a:solidFill>
            <a:ln w="6350">
              <a:noFill/>
            </a:ln>
          </p:spPr>
          <p:txBody>
            <a:bodyPr vert="horz" wrap="square" lIns="89642" tIns="44821" rIns="89642" bIns="44821" numCol="1" anchor="t" anchorCtr="0" compatLnSpc="1">
              <a:prstTxWarp prst="textNoShape">
                <a:avLst/>
              </a:prstTxWarp>
            </a:bodyPr>
            <a:lstStyle/>
            <a:p>
              <a:pPr defTabSz="896386">
                <a:defRPr/>
              </a:pPr>
              <a:endParaRPr lang="en-US" sz="1568" kern="0">
                <a:solidFill>
                  <a:srgbClr val="FFFFFF"/>
                </a:solidFill>
                <a:latin typeface="Segoe UI"/>
              </a:endParaRPr>
            </a:p>
          </p:txBody>
        </p:sp>
      </p:grpSp>
      <p:grpSp>
        <p:nvGrpSpPr>
          <p:cNvPr id="24" name="Group 23">
            <a:extLst>
              <a:ext uri="{FF2B5EF4-FFF2-40B4-BE49-F238E27FC236}">
                <a16:creationId xmlns:a16="http://schemas.microsoft.com/office/drawing/2014/main" id="{8162A11E-8DBB-4E3F-9462-A02E055E85D2}"/>
              </a:ext>
            </a:extLst>
          </p:cNvPr>
          <p:cNvGrpSpPr/>
          <p:nvPr/>
        </p:nvGrpSpPr>
        <p:grpSpPr>
          <a:xfrm>
            <a:off x="5908788" y="2048684"/>
            <a:ext cx="1551017" cy="349838"/>
            <a:chOff x="6027271" y="2089267"/>
            <a:chExt cx="1582118" cy="356853"/>
          </a:xfrm>
        </p:grpSpPr>
        <p:sp>
          <p:nvSpPr>
            <p:cNvPr id="438" name="Rectangle 437"/>
            <p:cNvSpPr/>
            <p:nvPr/>
          </p:nvSpPr>
          <p:spPr>
            <a:xfrm>
              <a:off x="6340519" y="2089267"/>
              <a:ext cx="1268870" cy="263390"/>
            </a:xfrm>
            <a:prstGeom prst="rect">
              <a:avLst/>
            </a:prstGeom>
          </p:spPr>
          <p:txBody>
            <a:bodyPr wrap="square">
              <a:spAutoFit/>
            </a:bodyPr>
            <a:lstStyle/>
            <a:p>
              <a:pPr defTabSz="896386">
                <a:defRPr/>
              </a:pPr>
              <a:r>
                <a:rPr lang="en-US" sz="1078">
                  <a:solidFill>
                    <a:srgbClr val="FFFFFF"/>
                  </a:solidFill>
                  <a:latin typeface="Segoe UI"/>
                  <a:cs typeface="Segoe UI Semilight" panose="020B0402040204020203" pitchFamily="34" charset="0"/>
                </a:rPr>
                <a:t>Machine Learning</a:t>
              </a:r>
            </a:p>
          </p:txBody>
        </p:sp>
        <p:sp>
          <p:nvSpPr>
            <p:cNvPr id="441" name="Freeform 440"/>
            <p:cNvSpPr/>
            <p:nvPr/>
          </p:nvSpPr>
          <p:spPr bwMode="auto">
            <a:xfrm flipH="1">
              <a:off x="6027271" y="2163301"/>
              <a:ext cx="267252" cy="282819"/>
            </a:xfrm>
            <a:custGeom>
              <a:avLst/>
              <a:gdLst>
                <a:gd name="connsiteX0" fmla="*/ 1820774 w 3146654"/>
                <a:gd name="connsiteY0" fmla="*/ 396240 h 3329940"/>
                <a:gd name="connsiteX1" fmla="*/ 1820774 w 3146654"/>
                <a:gd name="connsiteY1" fmla="*/ 1062990 h 3329940"/>
                <a:gd name="connsiteX2" fmla="*/ 2760574 w 3146654"/>
                <a:gd name="connsiteY2" fmla="*/ 2815590 h 3329940"/>
                <a:gd name="connsiteX3" fmla="*/ 2722474 w 3146654"/>
                <a:gd name="connsiteY3" fmla="*/ 2923540 h 3329940"/>
                <a:gd name="connsiteX4" fmla="*/ 2455774 w 3146654"/>
                <a:gd name="connsiteY4" fmla="*/ 2923540 h 3329940"/>
                <a:gd name="connsiteX5" fmla="*/ 1693774 w 3146654"/>
                <a:gd name="connsiteY5" fmla="*/ 1418590 h 3329940"/>
                <a:gd name="connsiteX6" fmla="*/ 1141324 w 3146654"/>
                <a:gd name="connsiteY6" fmla="*/ 1418590 h 3329940"/>
                <a:gd name="connsiteX7" fmla="*/ 1331824 w 3146654"/>
                <a:gd name="connsiteY7" fmla="*/ 999490 h 3329940"/>
                <a:gd name="connsiteX8" fmla="*/ 1331824 w 3146654"/>
                <a:gd name="connsiteY8" fmla="*/ 396240 h 3329940"/>
                <a:gd name="connsiteX9" fmla="*/ 2415134 w 3146654"/>
                <a:gd name="connsiteY9" fmla="*/ 0 h 3329940"/>
                <a:gd name="connsiteX10" fmla="*/ 2369414 w 3146654"/>
                <a:gd name="connsiteY10" fmla="*/ 0 h 3329940"/>
                <a:gd name="connsiteX11" fmla="*/ 1607414 w 3146654"/>
                <a:gd name="connsiteY11" fmla="*/ 0 h 3329940"/>
                <a:gd name="connsiteX12" fmla="*/ 1584960 w 3146654"/>
                <a:gd name="connsiteY12" fmla="*/ 0 h 3329940"/>
                <a:gd name="connsiteX13" fmla="*/ 1561694 w 3146654"/>
                <a:gd name="connsiteY13" fmla="*/ 0 h 3329940"/>
                <a:gd name="connsiteX14" fmla="*/ 1539240 w 3146654"/>
                <a:gd name="connsiteY14" fmla="*/ 0 h 3329940"/>
                <a:gd name="connsiteX15" fmla="*/ 777240 w 3146654"/>
                <a:gd name="connsiteY15" fmla="*/ 0 h 3329940"/>
                <a:gd name="connsiteX16" fmla="*/ 731520 w 3146654"/>
                <a:gd name="connsiteY16" fmla="*/ 0 h 3329940"/>
                <a:gd name="connsiteX17" fmla="*/ 731520 w 3146654"/>
                <a:gd name="connsiteY17" fmla="*/ 381000 h 3329940"/>
                <a:gd name="connsiteX18" fmla="*/ 784860 w 3146654"/>
                <a:gd name="connsiteY18" fmla="*/ 381000 h 3329940"/>
                <a:gd name="connsiteX19" fmla="*/ 960120 w 3146654"/>
                <a:gd name="connsiteY19" fmla="*/ 381000 h 3329940"/>
                <a:gd name="connsiteX20" fmla="*/ 960120 w 3146654"/>
                <a:gd name="connsiteY20" fmla="*/ 899160 h 3329940"/>
                <a:gd name="connsiteX21" fmla="*/ 0 w 3146654"/>
                <a:gd name="connsiteY21" fmla="*/ 2834640 h 3329940"/>
                <a:gd name="connsiteX22" fmla="*/ 297180 w 3146654"/>
                <a:gd name="connsiteY22" fmla="*/ 3329940 h 3329940"/>
                <a:gd name="connsiteX23" fmla="*/ 1561694 w 3146654"/>
                <a:gd name="connsiteY23" fmla="*/ 3329940 h 3329940"/>
                <a:gd name="connsiteX24" fmla="*/ 1584960 w 3146654"/>
                <a:gd name="connsiteY24" fmla="*/ 3329940 h 3329940"/>
                <a:gd name="connsiteX25" fmla="*/ 2849474 w 3146654"/>
                <a:gd name="connsiteY25" fmla="*/ 3329940 h 3329940"/>
                <a:gd name="connsiteX26" fmla="*/ 3146654 w 3146654"/>
                <a:gd name="connsiteY26" fmla="*/ 2834640 h 3329940"/>
                <a:gd name="connsiteX27" fmla="*/ 2186534 w 3146654"/>
                <a:gd name="connsiteY27" fmla="*/ 899160 h 3329940"/>
                <a:gd name="connsiteX28" fmla="*/ 2186534 w 3146654"/>
                <a:gd name="connsiteY28" fmla="*/ 381000 h 3329940"/>
                <a:gd name="connsiteX29" fmla="*/ 2361794 w 3146654"/>
                <a:gd name="connsiteY29" fmla="*/ 381000 h 3329940"/>
                <a:gd name="connsiteX30" fmla="*/ 2415134 w 3146654"/>
                <a:gd name="connsiteY30" fmla="*/ 381000 h 3329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46654" h="3329940">
                  <a:moveTo>
                    <a:pt x="1820774" y="396240"/>
                  </a:moveTo>
                  <a:lnTo>
                    <a:pt x="1820774" y="1062990"/>
                  </a:lnTo>
                  <a:lnTo>
                    <a:pt x="2760574" y="2815590"/>
                  </a:lnTo>
                  <a:lnTo>
                    <a:pt x="2722474" y="2923540"/>
                  </a:lnTo>
                  <a:lnTo>
                    <a:pt x="2455774" y="2923540"/>
                  </a:lnTo>
                  <a:lnTo>
                    <a:pt x="1693774" y="1418590"/>
                  </a:lnTo>
                  <a:lnTo>
                    <a:pt x="1141324" y="1418590"/>
                  </a:lnTo>
                  <a:lnTo>
                    <a:pt x="1331824" y="999490"/>
                  </a:lnTo>
                  <a:lnTo>
                    <a:pt x="1331824" y="396240"/>
                  </a:lnTo>
                  <a:close/>
                  <a:moveTo>
                    <a:pt x="2415134" y="0"/>
                  </a:moveTo>
                  <a:lnTo>
                    <a:pt x="2369414" y="0"/>
                  </a:lnTo>
                  <a:lnTo>
                    <a:pt x="1607414" y="0"/>
                  </a:lnTo>
                  <a:lnTo>
                    <a:pt x="1584960" y="0"/>
                  </a:lnTo>
                  <a:lnTo>
                    <a:pt x="1561694" y="0"/>
                  </a:lnTo>
                  <a:lnTo>
                    <a:pt x="1539240" y="0"/>
                  </a:lnTo>
                  <a:lnTo>
                    <a:pt x="777240" y="0"/>
                  </a:lnTo>
                  <a:lnTo>
                    <a:pt x="731520" y="0"/>
                  </a:lnTo>
                  <a:lnTo>
                    <a:pt x="731520" y="381000"/>
                  </a:lnTo>
                  <a:lnTo>
                    <a:pt x="784860" y="381000"/>
                  </a:lnTo>
                  <a:lnTo>
                    <a:pt x="960120" y="381000"/>
                  </a:lnTo>
                  <a:lnTo>
                    <a:pt x="960120" y="899160"/>
                  </a:lnTo>
                  <a:lnTo>
                    <a:pt x="0" y="2834640"/>
                  </a:lnTo>
                  <a:lnTo>
                    <a:pt x="297180" y="3329940"/>
                  </a:lnTo>
                  <a:lnTo>
                    <a:pt x="1561694" y="3329940"/>
                  </a:lnTo>
                  <a:lnTo>
                    <a:pt x="1584960" y="3329940"/>
                  </a:lnTo>
                  <a:lnTo>
                    <a:pt x="2849474" y="3329940"/>
                  </a:lnTo>
                  <a:lnTo>
                    <a:pt x="3146654" y="2834640"/>
                  </a:lnTo>
                  <a:lnTo>
                    <a:pt x="2186534" y="899160"/>
                  </a:lnTo>
                  <a:lnTo>
                    <a:pt x="2186534" y="381000"/>
                  </a:lnTo>
                  <a:lnTo>
                    <a:pt x="2361794" y="381000"/>
                  </a:lnTo>
                  <a:lnTo>
                    <a:pt x="2415134" y="381000"/>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US" sz="2353" kern="0">
                <a:solidFill>
                  <a:srgbClr val="FFFFFF"/>
                </a:solidFill>
                <a:latin typeface="Segoe UI"/>
                <a:ea typeface="Segoe UI" pitchFamily="34" charset="0"/>
                <a:cs typeface="Segoe UI" pitchFamily="34" charset="0"/>
              </a:endParaRPr>
            </a:p>
          </p:txBody>
        </p:sp>
      </p:grpSp>
      <p:sp>
        <p:nvSpPr>
          <p:cNvPr id="451" name="Rectangle 450"/>
          <p:cNvSpPr/>
          <p:nvPr/>
        </p:nvSpPr>
        <p:spPr>
          <a:xfrm>
            <a:off x="4466598" y="2648996"/>
            <a:ext cx="1246030" cy="422417"/>
          </a:xfrm>
          <a:prstGeom prst="rect">
            <a:avLst/>
          </a:prstGeom>
        </p:spPr>
        <p:txBody>
          <a:bodyPr wrap="square">
            <a:spAutoFit/>
          </a:bodyPr>
          <a:lstStyle/>
          <a:p>
            <a:pPr defTabSz="896386">
              <a:defRPr/>
            </a:pPr>
            <a:r>
              <a:rPr lang="en-US" sz="1078">
                <a:solidFill>
                  <a:srgbClr val="FFFFFF"/>
                </a:solidFill>
                <a:latin typeface="Segoe UI"/>
                <a:cs typeface="Segoe UI Semilight" panose="020B0402040204020203" pitchFamily="34" charset="0"/>
              </a:rPr>
              <a:t>SQL Data </a:t>
            </a:r>
          </a:p>
          <a:p>
            <a:pPr defTabSz="896386">
              <a:defRPr/>
            </a:pPr>
            <a:r>
              <a:rPr lang="en-US" sz="1078">
                <a:solidFill>
                  <a:srgbClr val="FFFFFF"/>
                </a:solidFill>
                <a:latin typeface="Segoe UI"/>
                <a:cs typeface="Segoe UI Semilight" panose="020B0402040204020203" pitchFamily="34" charset="0"/>
              </a:rPr>
              <a:t>Warehouse</a:t>
            </a:r>
          </a:p>
        </p:txBody>
      </p:sp>
      <p:sp>
        <p:nvSpPr>
          <p:cNvPr id="452" name="Rectangle 451"/>
          <p:cNvSpPr/>
          <p:nvPr/>
        </p:nvSpPr>
        <p:spPr>
          <a:xfrm>
            <a:off x="4466598" y="2131658"/>
            <a:ext cx="1246030" cy="256467"/>
          </a:xfrm>
          <a:prstGeom prst="rect">
            <a:avLst/>
          </a:prstGeom>
        </p:spPr>
        <p:txBody>
          <a:bodyPr wrap="square">
            <a:spAutoFit/>
          </a:bodyPr>
          <a:lstStyle/>
          <a:p>
            <a:pPr defTabSz="896386">
              <a:defRPr/>
            </a:pPr>
            <a:r>
              <a:rPr lang="en-US" sz="1078">
                <a:solidFill>
                  <a:srgbClr val="FFFFFF"/>
                </a:solidFill>
                <a:latin typeface="Segoe UI"/>
                <a:cs typeface="Segoe UI Semilight" panose="020B0402040204020203" pitchFamily="34" charset="0"/>
              </a:rPr>
              <a:t>Data Lake Store</a:t>
            </a:r>
          </a:p>
        </p:txBody>
      </p:sp>
      <p:sp>
        <p:nvSpPr>
          <p:cNvPr id="475" name="TextBox 474"/>
          <p:cNvSpPr txBox="1"/>
          <p:nvPr/>
        </p:nvSpPr>
        <p:spPr>
          <a:xfrm>
            <a:off x="1236575" y="1630401"/>
            <a:ext cx="1068631" cy="552178"/>
          </a:xfrm>
          <a:prstGeom prst="rect">
            <a:avLst/>
          </a:prstGeom>
          <a:noFill/>
        </p:spPr>
        <p:txBody>
          <a:bodyPr wrap="square" lIns="0" tIns="143407" rIns="179259" bIns="143407" rtlCol="0">
            <a:noAutofit/>
          </a:bodyPr>
          <a:lstStyle/>
          <a:p>
            <a:pPr defTabSz="914192">
              <a:lnSpc>
                <a:spcPct val="90000"/>
              </a:lnSpc>
              <a:spcAft>
                <a:spcPts val="588"/>
              </a:spcAft>
              <a:defRPr/>
            </a:pPr>
            <a:r>
              <a:rPr lang="en-US" sz="1176" spc="-29">
                <a:solidFill>
                  <a:srgbClr val="002050"/>
                </a:solidFill>
                <a:latin typeface="Segoe UI Semilight" panose="020B0402040204020203" pitchFamily="34" charset="0"/>
                <a:cs typeface="Segoe UI Semilight" panose="020B0402040204020203" pitchFamily="34" charset="0"/>
              </a:rPr>
              <a:t>Data </a:t>
            </a:r>
            <a:br>
              <a:rPr lang="en-US" sz="1176" spc="-29">
                <a:solidFill>
                  <a:srgbClr val="002050"/>
                </a:solidFill>
                <a:latin typeface="Segoe UI Semilight" panose="020B0402040204020203" pitchFamily="34" charset="0"/>
                <a:cs typeface="Segoe UI Semilight" panose="020B0402040204020203" pitchFamily="34" charset="0"/>
              </a:rPr>
            </a:br>
            <a:r>
              <a:rPr lang="en-US" sz="1176" spc="-29">
                <a:solidFill>
                  <a:srgbClr val="002050"/>
                </a:solidFill>
                <a:latin typeface="Segoe UI Semilight" panose="020B0402040204020203" pitchFamily="34" charset="0"/>
                <a:cs typeface="Segoe UI Semilight" panose="020B0402040204020203" pitchFamily="34" charset="0"/>
              </a:rPr>
              <a:t>Sources</a:t>
            </a:r>
          </a:p>
        </p:txBody>
      </p:sp>
      <p:sp>
        <p:nvSpPr>
          <p:cNvPr id="476" name="TextBox 475"/>
          <p:cNvSpPr txBox="1"/>
          <p:nvPr/>
        </p:nvSpPr>
        <p:spPr>
          <a:xfrm>
            <a:off x="1190368" y="2873809"/>
            <a:ext cx="1068631" cy="567844"/>
          </a:xfrm>
          <a:prstGeom prst="rect">
            <a:avLst/>
          </a:prstGeom>
          <a:noFill/>
        </p:spPr>
        <p:txBody>
          <a:bodyPr wrap="square" lIns="0" tIns="143407" rIns="179259" bIns="143407" rtlCol="0">
            <a:noAutofit/>
          </a:bodyPr>
          <a:lstStyle/>
          <a:p>
            <a:pPr defTabSz="914192">
              <a:lnSpc>
                <a:spcPct val="90000"/>
              </a:lnSpc>
              <a:spcBef>
                <a:spcPct val="0"/>
              </a:spcBef>
              <a:spcAft>
                <a:spcPts val="588"/>
              </a:spcAft>
              <a:defRPr/>
            </a:pPr>
            <a:r>
              <a:rPr lang="en-US" sz="1176" spc="-29">
                <a:solidFill>
                  <a:srgbClr val="002050"/>
                </a:solidFill>
                <a:latin typeface="Segoe UI Semilight" panose="020B0402040204020203" pitchFamily="34" charset="0"/>
                <a:cs typeface="Segoe UI Semilight" panose="020B0402040204020203" pitchFamily="34" charset="0"/>
              </a:rPr>
              <a:t>Apps</a:t>
            </a:r>
          </a:p>
        </p:txBody>
      </p:sp>
      <p:sp>
        <p:nvSpPr>
          <p:cNvPr id="477" name="TextBox 476"/>
          <p:cNvSpPr txBox="1"/>
          <p:nvPr/>
        </p:nvSpPr>
        <p:spPr>
          <a:xfrm>
            <a:off x="1236575" y="4132883"/>
            <a:ext cx="955798" cy="604411"/>
          </a:xfrm>
          <a:prstGeom prst="rect">
            <a:avLst/>
          </a:prstGeom>
          <a:noFill/>
        </p:spPr>
        <p:txBody>
          <a:bodyPr wrap="square" lIns="0" tIns="143407" rIns="179259" bIns="143407" rtlCol="0">
            <a:noAutofit/>
          </a:bodyPr>
          <a:lstStyle/>
          <a:p>
            <a:pPr defTabSz="914192">
              <a:lnSpc>
                <a:spcPct val="90000"/>
              </a:lnSpc>
              <a:spcBef>
                <a:spcPct val="0"/>
              </a:spcBef>
              <a:spcAft>
                <a:spcPts val="588"/>
              </a:spcAft>
              <a:defRPr/>
            </a:pPr>
            <a:r>
              <a:rPr lang="en-US" sz="1176" spc="-29">
                <a:solidFill>
                  <a:srgbClr val="002050"/>
                </a:solidFill>
                <a:latin typeface="Segoe UI Semilight" panose="020B0402040204020203" pitchFamily="34" charset="0"/>
                <a:cs typeface="Segoe UI Semilight" panose="020B0402040204020203" pitchFamily="34" charset="0"/>
              </a:rPr>
              <a:t>Sensors </a:t>
            </a:r>
            <a:br>
              <a:rPr lang="en-US" sz="1176" spc="-29">
                <a:solidFill>
                  <a:srgbClr val="002050"/>
                </a:solidFill>
                <a:latin typeface="Segoe UI Semilight" panose="020B0402040204020203" pitchFamily="34" charset="0"/>
                <a:cs typeface="Segoe UI Semilight" panose="020B0402040204020203" pitchFamily="34" charset="0"/>
              </a:rPr>
            </a:br>
            <a:r>
              <a:rPr lang="en-US" sz="1176" spc="-29">
                <a:solidFill>
                  <a:srgbClr val="002050"/>
                </a:solidFill>
                <a:latin typeface="Segoe UI Semilight" panose="020B0402040204020203" pitchFamily="34" charset="0"/>
                <a:cs typeface="Segoe UI Semilight" panose="020B0402040204020203" pitchFamily="34" charset="0"/>
              </a:rPr>
              <a:t>and </a:t>
            </a:r>
            <a:br>
              <a:rPr lang="en-US" sz="1176" spc="-29">
                <a:solidFill>
                  <a:srgbClr val="002050"/>
                </a:solidFill>
                <a:latin typeface="Segoe UI Semilight" panose="020B0402040204020203" pitchFamily="34" charset="0"/>
                <a:cs typeface="Segoe UI Semilight" panose="020B0402040204020203" pitchFamily="34" charset="0"/>
              </a:rPr>
            </a:br>
            <a:r>
              <a:rPr lang="en-US" sz="1176" spc="-29">
                <a:solidFill>
                  <a:srgbClr val="002050"/>
                </a:solidFill>
                <a:latin typeface="Segoe UI Semilight" panose="020B0402040204020203" pitchFamily="34" charset="0"/>
                <a:cs typeface="Segoe UI Semilight" panose="020B0402040204020203" pitchFamily="34" charset="0"/>
              </a:rPr>
              <a:t>devices</a:t>
            </a:r>
          </a:p>
        </p:txBody>
      </p:sp>
      <p:sp>
        <p:nvSpPr>
          <p:cNvPr id="478" name="Rectangle 477"/>
          <p:cNvSpPr/>
          <p:nvPr/>
        </p:nvSpPr>
        <p:spPr>
          <a:xfrm>
            <a:off x="797892" y="5469367"/>
            <a:ext cx="915244" cy="314831"/>
          </a:xfrm>
          <a:prstGeom prst="rect">
            <a:avLst/>
          </a:prstGeom>
        </p:spPr>
        <p:txBody>
          <a:bodyPr wrap="none" lIns="0" tIns="0" rIns="0" bIns="0" anchor="ctr">
            <a:noAutofit/>
          </a:bodyPr>
          <a:lstStyle/>
          <a:p>
            <a:pPr defTabSz="896386">
              <a:lnSpc>
                <a:spcPct val="90000"/>
              </a:lnSpc>
              <a:defRPr/>
            </a:pPr>
            <a:r>
              <a:rPr lang="en-US" sz="2353">
                <a:solidFill>
                  <a:srgbClr val="002050"/>
                </a:solidFill>
                <a:latin typeface="Segoe UI Light"/>
              </a:rPr>
              <a:t>Data</a:t>
            </a:r>
          </a:p>
        </p:txBody>
      </p:sp>
      <p:sp>
        <p:nvSpPr>
          <p:cNvPr id="494" name="Freeform 493"/>
          <p:cNvSpPr/>
          <p:nvPr/>
        </p:nvSpPr>
        <p:spPr bwMode="auto">
          <a:xfrm>
            <a:off x="1934838" y="1286571"/>
            <a:ext cx="121422" cy="3880082"/>
          </a:xfrm>
          <a:custGeom>
            <a:avLst/>
            <a:gdLst>
              <a:gd name="connsiteX0" fmla="*/ 247650 w 247650"/>
              <a:gd name="connsiteY0" fmla="*/ 0 h 295275"/>
              <a:gd name="connsiteX1" fmla="*/ 0 w 247650"/>
              <a:gd name="connsiteY1" fmla="*/ 0 h 295275"/>
              <a:gd name="connsiteX2" fmla="*/ 0 w 247650"/>
              <a:gd name="connsiteY2" fmla="*/ 295275 h 295275"/>
              <a:gd name="connsiteX3" fmla="*/ 238125 w 247650"/>
              <a:gd name="connsiteY3" fmla="*/ 295275 h 295275"/>
            </a:gdLst>
            <a:ahLst/>
            <a:cxnLst>
              <a:cxn ang="0">
                <a:pos x="connsiteX0" y="connsiteY0"/>
              </a:cxn>
              <a:cxn ang="0">
                <a:pos x="connsiteX1" y="connsiteY1"/>
              </a:cxn>
              <a:cxn ang="0">
                <a:pos x="connsiteX2" y="connsiteY2"/>
              </a:cxn>
              <a:cxn ang="0">
                <a:pos x="connsiteX3" y="connsiteY3"/>
              </a:cxn>
            </a:cxnLst>
            <a:rect l="l" t="t" r="r" b="b"/>
            <a:pathLst>
              <a:path w="247650" h="295275">
                <a:moveTo>
                  <a:pt x="247650" y="0"/>
                </a:moveTo>
                <a:lnTo>
                  <a:pt x="0" y="0"/>
                </a:lnTo>
                <a:lnTo>
                  <a:pt x="0" y="295275"/>
                </a:lnTo>
                <a:lnTo>
                  <a:pt x="238125" y="295275"/>
                </a:lnTo>
              </a:path>
            </a:pathLst>
          </a:custGeom>
          <a:noFill/>
          <a:ln w="12700" cap="flat" cmpd="sng" algn="ctr">
            <a:solidFill>
              <a:srgbClr val="0078D7"/>
            </a:solidFill>
            <a:prstDash val="solid"/>
            <a:headEnd type="none" w="med" len="med"/>
            <a:tailEnd type="none" w="med" len="med"/>
          </a:ln>
          <a:effectLst/>
        </p:spPr>
        <p:txBody>
          <a:bodyPr rtlCol="0" anchor="ctr"/>
          <a:lstStyle/>
          <a:p>
            <a:pPr algn="ctr" defTabSz="896386">
              <a:defRPr/>
            </a:pPr>
            <a:endParaRPr lang="en-US" sz="1765" kern="0">
              <a:solidFill>
                <a:srgbClr val="FFFFFF"/>
              </a:solidFill>
              <a:latin typeface="Segoe UI"/>
            </a:endParaRPr>
          </a:p>
        </p:txBody>
      </p:sp>
      <p:cxnSp>
        <p:nvCxnSpPr>
          <p:cNvPr id="495" name="Straight Connector 494"/>
          <p:cNvCxnSpPr/>
          <p:nvPr/>
        </p:nvCxnSpPr>
        <p:spPr>
          <a:xfrm>
            <a:off x="1753851" y="3344882"/>
            <a:ext cx="302408" cy="0"/>
          </a:xfrm>
          <a:prstGeom prst="line">
            <a:avLst/>
          </a:prstGeom>
          <a:noFill/>
          <a:ln w="12700" cap="flat" cmpd="sng" algn="ctr">
            <a:solidFill>
              <a:srgbClr val="0078D7"/>
            </a:solidFill>
            <a:prstDash val="solid"/>
            <a:headEnd type="none"/>
            <a:tailEnd type="none"/>
          </a:ln>
          <a:effectLst/>
        </p:spPr>
      </p:cxnSp>
      <p:pic>
        <p:nvPicPr>
          <p:cNvPr id="496" name="Picture 49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05898" y="2664543"/>
            <a:ext cx="724864" cy="848139"/>
          </a:xfrm>
          <a:prstGeom prst="rect">
            <a:avLst/>
          </a:prstGeom>
        </p:spPr>
      </p:pic>
      <p:pic>
        <p:nvPicPr>
          <p:cNvPr id="497" name="Picture 49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83799" y="4068299"/>
            <a:ext cx="703195" cy="822786"/>
          </a:xfrm>
          <a:prstGeom prst="rect">
            <a:avLst/>
          </a:prstGeom>
        </p:spPr>
      </p:pic>
      <p:pic>
        <p:nvPicPr>
          <p:cNvPr id="498" name="Picture 497"/>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83935" y="1553402"/>
            <a:ext cx="640455" cy="749375"/>
          </a:xfrm>
          <a:prstGeom prst="rect">
            <a:avLst/>
          </a:prstGeom>
        </p:spPr>
      </p:pic>
      <p:sp>
        <p:nvSpPr>
          <p:cNvPr id="125" name="Rectangle 124"/>
          <p:cNvSpPr/>
          <p:nvPr/>
        </p:nvSpPr>
        <p:spPr>
          <a:xfrm>
            <a:off x="4466598" y="3328384"/>
            <a:ext cx="1270836" cy="264972"/>
          </a:xfrm>
          <a:prstGeom prst="rect">
            <a:avLst/>
          </a:prstGeom>
        </p:spPr>
        <p:txBody>
          <a:bodyPr wrap="square">
            <a:spAutoFit/>
          </a:bodyPr>
          <a:lstStyle/>
          <a:p>
            <a:pPr defTabSz="914225">
              <a:defRPr/>
            </a:pPr>
            <a:r>
              <a:rPr lang="en-US" sz="1100" kern="0">
                <a:solidFill>
                  <a:srgbClr val="FFFFFF"/>
                </a:solidFill>
                <a:latin typeface="Segoe UI"/>
                <a:cs typeface="Segoe UI Semilight" panose="020B0402040204020203" pitchFamily="34" charset="0"/>
              </a:rPr>
              <a:t>Cosmos DB</a:t>
            </a:r>
          </a:p>
        </p:txBody>
      </p:sp>
      <p:grpSp>
        <p:nvGrpSpPr>
          <p:cNvPr id="19" name="Group 18"/>
          <p:cNvGrpSpPr/>
          <p:nvPr/>
        </p:nvGrpSpPr>
        <p:grpSpPr>
          <a:xfrm>
            <a:off x="7105687" y="5504704"/>
            <a:ext cx="2377975" cy="204243"/>
            <a:chOff x="7329456" y="5614588"/>
            <a:chExt cx="2425658" cy="208338"/>
          </a:xfrm>
        </p:grpSpPr>
        <p:cxnSp>
          <p:nvCxnSpPr>
            <p:cNvPr id="412" name="Straight Connector 411"/>
            <p:cNvCxnSpPr/>
            <p:nvPr/>
          </p:nvCxnSpPr>
          <p:spPr>
            <a:xfrm rot="13500000">
              <a:off x="9665721" y="5733533"/>
              <a:ext cx="0" cy="178786"/>
            </a:xfrm>
            <a:prstGeom prst="line">
              <a:avLst/>
            </a:prstGeom>
            <a:solidFill>
              <a:srgbClr val="FFFFFF">
                <a:lumMod val="85000"/>
              </a:srgbClr>
            </a:solidFill>
            <a:ln w="28575" cap="flat" cmpd="sng" algn="ctr">
              <a:solidFill>
                <a:srgbClr val="002050"/>
              </a:solidFill>
              <a:prstDash val="solid"/>
              <a:headEnd type="none"/>
              <a:tailEnd type="none"/>
            </a:ln>
            <a:effectLst/>
          </p:spPr>
        </p:cxnSp>
        <p:grpSp>
          <p:nvGrpSpPr>
            <p:cNvPr id="17" name="Group 16"/>
            <p:cNvGrpSpPr/>
            <p:nvPr/>
          </p:nvGrpSpPr>
          <p:grpSpPr>
            <a:xfrm>
              <a:off x="7329456" y="5614588"/>
              <a:ext cx="2377440" cy="181498"/>
              <a:chOff x="7329456" y="5614588"/>
              <a:chExt cx="2377440" cy="181498"/>
            </a:xfrm>
          </p:grpSpPr>
          <p:cxnSp>
            <p:nvCxnSpPr>
              <p:cNvPr id="413" name="Straight Connector 412"/>
              <p:cNvCxnSpPr/>
              <p:nvPr/>
            </p:nvCxnSpPr>
            <p:spPr>
              <a:xfrm rot="13500000">
                <a:off x="9573127" y="5705337"/>
                <a:ext cx="181498" cy="0"/>
              </a:xfrm>
              <a:prstGeom prst="line">
                <a:avLst/>
              </a:prstGeom>
              <a:solidFill>
                <a:srgbClr val="FFFFFF">
                  <a:lumMod val="85000"/>
                </a:srgbClr>
              </a:solidFill>
              <a:ln w="28575" cap="flat" cmpd="sng" algn="ctr">
                <a:solidFill>
                  <a:srgbClr val="002050"/>
                </a:solidFill>
                <a:prstDash val="solid"/>
                <a:headEnd type="none"/>
                <a:tailEnd type="none"/>
              </a:ln>
              <a:effectLst/>
            </p:spPr>
          </p:cxnSp>
          <p:cxnSp>
            <p:nvCxnSpPr>
              <p:cNvPr id="396" name="Straight Connector 395"/>
              <p:cNvCxnSpPr/>
              <p:nvPr/>
            </p:nvCxnSpPr>
            <p:spPr>
              <a:xfrm>
                <a:off x="7329456" y="5763821"/>
                <a:ext cx="2377440" cy="0"/>
              </a:xfrm>
              <a:prstGeom prst="line">
                <a:avLst/>
              </a:prstGeom>
              <a:solidFill>
                <a:srgbClr val="FFFFFF">
                  <a:lumMod val="85000"/>
                </a:srgbClr>
              </a:solidFill>
              <a:ln w="28575" cap="flat" cmpd="sng" algn="ctr">
                <a:solidFill>
                  <a:srgbClr val="002050"/>
                </a:solidFill>
                <a:prstDash val="solid"/>
                <a:headEnd type="none"/>
                <a:tailEnd type="none"/>
              </a:ln>
              <a:effectLst/>
            </p:spPr>
          </p:cxnSp>
        </p:grpSp>
      </p:grpSp>
      <p:sp>
        <p:nvSpPr>
          <p:cNvPr id="392" name="Rectangle 391"/>
          <p:cNvSpPr/>
          <p:nvPr/>
        </p:nvSpPr>
        <p:spPr bwMode="auto">
          <a:xfrm>
            <a:off x="7606785" y="1277605"/>
            <a:ext cx="1703207" cy="2510399"/>
          </a:xfrm>
          <a:prstGeom prst="rect">
            <a:avLst/>
          </a:prstGeom>
          <a:solidFill>
            <a:srgbClr val="0078D7"/>
          </a:solidFill>
          <a:ln w="3175">
            <a:noFill/>
          </a:ln>
          <a:effectLst/>
        </p:spPr>
        <p:txBody>
          <a:bodyPr spcFirstLastPara="0" vert="horz" wrap="square" lIns="17922" tIns="89642" rIns="17922" bIns="89604" numCol="1" spcCol="1270" anchor="t" anchorCtr="0">
            <a:noAutofit/>
          </a:bodyPr>
          <a:lstStyle/>
          <a:p>
            <a:pPr algn="ctr" defTabSz="710729">
              <a:spcBef>
                <a:spcPct val="0"/>
              </a:spcBef>
              <a:spcAft>
                <a:spcPct val="35000"/>
              </a:spcAft>
              <a:defRPr/>
            </a:pPr>
            <a:r>
              <a:rPr lang="en-US" sz="1372" kern="0">
                <a:solidFill>
                  <a:srgbClr val="FFFFFF"/>
                </a:solidFill>
                <a:latin typeface="Segoe UI Semibold" panose="020B0702040204020203" pitchFamily="34" charset="0"/>
                <a:cs typeface="Segoe UI Semibold" panose="020B0702040204020203" pitchFamily="34" charset="0"/>
              </a:rPr>
              <a:t>Intelligence</a:t>
            </a:r>
          </a:p>
        </p:txBody>
      </p:sp>
      <p:sp>
        <p:nvSpPr>
          <p:cNvPr id="393" name="Rectangle 392"/>
          <p:cNvSpPr/>
          <p:nvPr/>
        </p:nvSpPr>
        <p:spPr bwMode="auto">
          <a:xfrm>
            <a:off x="7606785" y="3839730"/>
            <a:ext cx="1703207" cy="1332496"/>
          </a:xfrm>
          <a:prstGeom prst="rect">
            <a:avLst/>
          </a:prstGeom>
          <a:solidFill>
            <a:srgbClr val="0078D7"/>
          </a:solidFill>
          <a:ln w="3175">
            <a:noFill/>
          </a:ln>
          <a:effectLst/>
        </p:spPr>
        <p:txBody>
          <a:bodyPr spcFirstLastPara="0" vert="horz" wrap="square" lIns="17922" tIns="89642" rIns="17922" bIns="89604" numCol="1" spcCol="1270" anchor="t" anchorCtr="0">
            <a:noAutofit/>
          </a:bodyPr>
          <a:lstStyle/>
          <a:p>
            <a:pPr algn="ctr" defTabSz="710729">
              <a:spcBef>
                <a:spcPct val="0"/>
              </a:spcBef>
              <a:spcAft>
                <a:spcPct val="35000"/>
              </a:spcAft>
              <a:defRPr/>
            </a:pPr>
            <a:r>
              <a:rPr lang="en-US" sz="1372" kern="0">
                <a:solidFill>
                  <a:srgbClr val="FFFFFF"/>
                </a:solidFill>
                <a:latin typeface="Segoe UI Semibold" panose="020B0702040204020203" pitchFamily="34" charset="0"/>
                <a:cs typeface="Segoe UI Semibold" panose="020B0702040204020203" pitchFamily="34" charset="0"/>
              </a:rPr>
              <a:t>Dashboards &amp; Visualizations</a:t>
            </a:r>
          </a:p>
        </p:txBody>
      </p:sp>
      <p:sp>
        <p:nvSpPr>
          <p:cNvPr id="394" name="Rectangle 393"/>
          <p:cNvSpPr/>
          <p:nvPr/>
        </p:nvSpPr>
        <p:spPr>
          <a:xfrm>
            <a:off x="8200921" y="3304551"/>
            <a:ext cx="1243927" cy="256467"/>
          </a:xfrm>
          <a:prstGeom prst="rect">
            <a:avLst/>
          </a:prstGeom>
        </p:spPr>
        <p:txBody>
          <a:bodyPr wrap="square">
            <a:spAutoFit/>
          </a:bodyPr>
          <a:lstStyle/>
          <a:p>
            <a:pPr defTabSz="896386">
              <a:defRPr/>
            </a:pPr>
            <a:r>
              <a:rPr lang="en-US" sz="1078">
                <a:solidFill>
                  <a:srgbClr val="FFFFFF"/>
                </a:solidFill>
                <a:latin typeface="Segoe UI"/>
                <a:cs typeface="Segoe UI Semilight" panose="020B0402040204020203" pitchFamily="34" charset="0"/>
              </a:rPr>
              <a:t>Cortana</a:t>
            </a:r>
          </a:p>
        </p:txBody>
      </p:sp>
      <p:grpSp>
        <p:nvGrpSpPr>
          <p:cNvPr id="395" name="Group 394"/>
          <p:cNvGrpSpPr/>
          <p:nvPr/>
        </p:nvGrpSpPr>
        <p:grpSpPr>
          <a:xfrm>
            <a:off x="7812728" y="3276193"/>
            <a:ext cx="309552" cy="309552"/>
            <a:chOff x="3236100" y="589298"/>
            <a:chExt cx="5641200" cy="5641200"/>
          </a:xfrm>
        </p:grpSpPr>
        <p:sp>
          <p:nvSpPr>
            <p:cNvPr id="414" name="Freeform 413"/>
            <p:cNvSpPr/>
            <p:nvPr/>
          </p:nvSpPr>
          <p:spPr bwMode="auto">
            <a:xfrm>
              <a:off x="3236100" y="589298"/>
              <a:ext cx="5641200" cy="5641200"/>
            </a:xfrm>
            <a:custGeom>
              <a:avLst/>
              <a:gdLst>
                <a:gd name="connsiteX0" fmla="*/ 2820600 w 5641200"/>
                <a:gd name="connsiteY0" fmla="*/ 378999 h 5641200"/>
                <a:gd name="connsiteX1" fmla="*/ 378999 w 5641200"/>
                <a:gd name="connsiteY1" fmla="*/ 2820600 h 5641200"/>
                <a:gd name="connsiteX2" fmla="*/ 2820600 w 5641200"/>
                <a:gd name="connsiteY2" fmla="*/ 5262201 h 5641200"/>
                <a:gd name="connsiteX3" fmla="*/ 5262201 w 5641200"/>
                <a:gd name="connsiteY3" fmla="*/ 2820600 h 5641200"/>
                <a:gd name="connsiteX4" fmla="*/ 2820600 w 5641200"/>
                <a:gd name="connsiteY4" fmla="*/ 378999 h 5641200"/>
                <a:gd name="connsiteX5" fmla="*/ 2820600 w 5641200"/>
                <a:gd name="connsiteY5" fmla="*/ 0 h 5641200"/>
                <a:gd name="connsiteX6" fmla="*/ 5641200 w 5641200"/>
                <a:gd name="connsiteY6" fmla="*/ 2820600 h 5641200"/>
                <a:gd name="connsiteX7" fmla="*/ 2820600 w 5641200"/>
                <a:gd name="connsiteY7" fmla="*/ 5641200 h 5641200"/>
                <a:gd name="connsiteX8" fmla="*/ 0 w 5641200"/>
                <a:gd name="connsiteY8" fmla="*/ 2820600 h 5641200"/>
                <a:gd name="connsiteX9" fmla="*/ 2820600 w 5641200"/>
                <a:gd name="connsiteY9" fmla="*/ 0 h 564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41200" h="5641200">
                  <a:moveTo>
                    <a:pt x="2820600" y="378999"/>
                  </a:moveTo>
                  <a:cubicBezTo>
                    <a:pt x="1472141" y="378999"/>
                    <a:pt x="378999" y="1472141"/>
                    <a:pt x="378999" y="2820600"/>
                  </a:cubicBezTo>
                  <a:cubicBezTo>
                    <a:pt x="378999" y="4169059"/>
                    <a:pt x="1472141" y="5262201"/>
                    <a:pt x="2820600" y="5262201"/>
                  </a:cubicBezTo>
                  <a:cubicBezTo>
                    <a:pt x="4169059" y="5262201"/>
                    <a:pt x="5262201" y="4169059"/>
                    <a:pt x="5262201" y="2820600"/>
                  </a:cubicBezTo>
                  <a:cubicBezTo>
                    <a:pt x="5262201" y="1472141"/>
                    <a:pt x="4169059" y="378999"/>
                    <a:pt x="2820600" y="378999"/>
                  </a:cubicBezTo>
                  <a:close/>
                  <a:moveTo>
                    <a:pt x="2820600" y="0"/>
                  </a:moveTo>
                  <a:cubicBezTo>
                    <a:pt x="4378374" y="0"/>
                    <a:pt x="5641200" y="1262826"/>
                    <a:pt x="5641200" y="2820600"/>
                  </a:cubicBezTo>
                  <a:cubicBezTo>
                    <a:pt x="5641200" y="4378374"/>
                    <a:pt x="4378374" y="5641200"/>
                    <a:pt x="2820600" y="5641200"/>
                  </a:cubicBezTo>
                  <a:cubicBezTo>
                    <a:pt x="1262826" y="5641200"/>
                    <a:pt x="0" y="4378374"/>
                    <a:pt x="0" y="2820600"/>
                  </a:cubicBezTo>
                  <a:cubicBezTo>
                    <a:pt x="0" y="1262826"/>
                    <a:pt x="1262826" y="0"/>
                    <a:pt x="2820600"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defRPr/>
              </a:pPr>
              <a:endParaRPr lang="en-US" sz="3529" kern="0">
                <a:solidFill>
                  <a:srgbClr val="FFFFFF"/>
                </a:solidFill>
                <a:latin typeface="Segoe UI"/>
                <a:ea typeface="Segoe UI" pitchFamily="34" charset="0"/>
                <a:cs typeface="Segoe UI" pitchFamily="34" charset="0"/>
              </a:endParaRPr>
            </a:p>
          </p:txBody>
        </p:sp>
        <p:sp>
          <p:nvSpPr>
            <p:cNvPr id="415" name="Freeform 414"/>
            <p:cNvSpPr/>
            <p:nvPr/>
          </p:nvSpPr>
          <p:spPr bwMode="auto">
            <a:xfrm>
              <a:off x="3615099" y="968297"/>
              <a:ext cx="4883202" cy="4883202"/>
            </a:xfrm>
            <a:custGeom>
              <a:avLst/>
              <a:gdLst>
                <a:gd name="connsiteX0" fmla="*/ 2441601 w 4883202"/>
                <a:gd name="connsiteY0" fmla="*/ 535401 h 4883202"/>
                <a:gd name="connsiteX1" fmla="*/ 535401 w 4883202"/>
                <a:gd name="connsiteY1" fmla="*/ 2441601 h 4883202"/>
                <a:gd name="connsiteX2" fmla="*/ 2441601 w 4883202"/>
                <a:gd name="connsiteY2" fmla="*/ 4347801 h 4883202"/>
                <a:gd name="connsiteX3" fmla="*/ 4347801 w 4883202"/>
                <a:gd name="connsiteY3" fmla="*/ 2441601 h 4883202"/>
                <a:gd name="connsiteX4" fmla="*/ 2441601 w 4883202"/>
                <a:gd name="connsiteY4" fmla="*/ 535401 h 4883202"/>
                <a:gd name="connsiteX5" fmla="*/ 2441601 w 4883202"/>
                <a:gd name="connsiteY5" fmla="*/ 0 h 4883202"/>
                <a:gd name="connsiteX6" fmla="*/ 4883202 w 4883202"/>
                <a:gd name="connsiteY6" fmla="*/ 2441601 h 4883202"/>
                <a:gd name="connsiteX7" fmla="*/ 2441601 w 4883202"/>
                <a:gd name="connsiteY7" fmla="*/ 4883202 h 4883202"/>
                <a:gd name="connsiteX8" fmla="*/ 0 w 4883202"/>
                <a:gd name="connsiteY8" fmla="*/ 2441601 h 4883202"/>
                <a:gd name="connsiteX9" fmla="*/ 2441601 w 4883202"/>
                <a:gd name="connsiteY9" fmla="*/ 0 h 4883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3202" h="4883202">
                  <a:moveTo>
                    <a:pt x="2441601" y="535401"/>
                  </a:moveTo>
                  <a:cubicBezTo>
                    <a:pt x="1388836" y="535401"/>
                    <a:pt x="535401" y="1388836"/>
                    <a:pt x="535401" y="2441601"/>
                  </a:cubicBezTo>
                  <a:cubicBezTo>
                    <a:pt x="535401" y="3494366"/>
                    <a:pt x="1388836" y="4347801"/>
                    <a:pt x="2441601" y="4347801"/>
                  </a:cubicBezTo>
                  <a:cubicBezTo>
                    <a:pt x="3494366" y="4347801"/>
                    <a:pt x="4347801" y="3494366"/>
                    <a:pt x="4347801" y="2441601"/>
                  </a:cubicBezTo>
                  <a:cubicBezTo>
                    <a:pt x="4347801" y="1388836"/>
                    <a:pt x="3494366" y="535401"/>
                    <a:pt x="2441601" y="535401"/>
                  </a:cubicBezTo>
                  <a:close/>
                  <a:moveTo>
                    <a:pt x="2441601" y="0"/>
                  </a:moveTo>
                  <a:cubicBezTo>
                    <a:pt x="3790060" y="0"/>
                    <a:pt x="4883202" y="1093142"/>
                    <a:pt x="4883202" y="2441601"/>
                  </a:cubicBezTo>
                  <a:cubicBezTo>
                    <a:pt x="4883202" y="3790060"/>
                    <a:pt x="3790060" y="4883202"/>
                    <a:pt x="2441601" y="4883202"/>
                  </a:cubicBezTo>
                  <a:cubicBezTo>
                    <a:pt x="1093142" y="4883202"/>
                    <a:pt x="0" y="3790060"/>
                    <a:pt x="0" y="2441601"/>
                  </a:cubicBezTo>
                  <a:cubicBezTo>
                    <a:pt x="0" y="1093142"/>
                    <a:pt x="1093142" y="0"/>
                    <a:pt x="2441601" y="0"/>
                  </a:cubicBezTo>
                  <a:close/>
                </a:path>
              </a:pathLst>
            </a:custGeom>
            <a:solidFill>
              <a:srgbClr val="FFFFFF">
                <a:lumMod val="85000"/>
              </a:srgbClr>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defRPr/>
              </a:pPr>
              <a:endParaRPr lang="en-US" sz="3529" kern="0">
                <a:solidFill>
                  <a:srgbClr val="FFFFFF"/>
                </a:solidFill>
                <a:latin typeface="Segoe UI"/>
                <a:ea typeface="Segoe UI" pitchFamily="34" charset="0"/>
                <a:cs typeface="Segoe UI" pitchFamily="34" charset="0"/>
              </a:endParaRPr>
            </a:p>
          </p:txBody>
        </p:sp>
      </p:grpSp>
      <p:sp>
        <p:nvSpPr>
          <p:cNvPr id="399" name="Rectangle 398"/>
          <p:cNvSpPr/>
          <p:nvPr/>
        </p:nvSpPr>
        <p:spPr>
          <a:xfrm>
            <a:off x="8200921" y="2648996"/>
            <a:ext cx="1243927" cy="422417"/>
          </a:xfrm>
          <a:prstGeom prst="rect">
            <a:avLst/>
          </a:prstGeom>
        </p:spPr>
        <p:txBody>
          <a:bodyPr wrap="square" anchor="ctr">
            <a:spAutoFit/>
          </a:bodyPr>
          <a:lstStyle/>
          <a:p>
            <a:pPr defTabSz="896386">
              <a:defRPr/>
            </a:pPr>
            <a:r>
              <a:rPr lang="en-US" sz="1078">
                <a:solidFill>
                  <a:srgbClr val="FFFFFF"/>
                </a:solidFill>
                <a:latin typeface="Segoe UI"/>
                <a:cs typeface="Segoe UI Semilight" panose="020B0402040204020203" pitchFamily="34" charset="0"/>
              </a:rPr>
              <a:t>Bot </a:t>
            </a:r>
            <a:br>
              <a:rPr lang="en-US" sz="1078">
                <a:solidFill>
                  <a:srgbClr val="FFFFFF"/>
                </a:solidFill>
                <a:latin typeface="Segoe UI"/>
                <a:cs typeface="Segoe UI Semilight" panose="020B0402040204020203" pitchFamily="34" charset="0"/>
              </a:rPr>
            </a:br>
            <a:r>
              <a:rPr lang="en-US" sz="1078">
                <a:solidFill>
                  <a:srgbClr val="FFFFFF"/>
                </a:solidFill>
                <a:latin typeface="Segoe UI"/>
                <a:cs typeface="Segoe UI Semilight" panose="020B0402040204020203" pitchFamily="34" charset="0"/>
              </a:rPr>
              <a:t>Service</a:t>
            </a:r>
          </a:p>
        </p:txBody>
      </p:sp>
      <p:sp>
        <p:nvSpPr>
          <p:cNvPr id="400" name="Rectangle 399"/>
          <p:cNvSpPr/>
          <p:nvPr/>
        </p:nvSpPr>
        <p:spPr>
          <a:xfrm>
            <a:off x="8200921" y="2048683"/>
            <a:ext cx="1243927" cy="258212"/>
          </a:xfrm>
          <a:prstGeom prst="rect">
            <a:avLst/>
          </a:prstGeom>
        </p:spPr>
        <p:txBody>
          <a:bodyPr wrap="square">
            <a:spAutoFit/>
          </a:bodyPr>
          <a:lstStyle/>
          <a:p>
            <a:pPr defTabSz="896386">
              <a:defRPr/>
            </a:pPr>
            <a:r>
              <a:rPr lang="en-US" sz="1078">
                <a:solidFill>
                  <a:srgbClr val="FFFFFF"/>
                </a:solidFill>
                <a:latin typeface="Segoe UI"/>
                <a:cs typeface="Segoe UI Semilight" panose="020B0402040204020203" pitchFamily="34" charset="0"/>
              </a:rPr>
              <a:t>Cognitive Services</a:t>
            </a:r>
          </a:p>
        </p:txBody>
      </p:sp>
      <p:grpSp>
        <p:nvGrpSpPr>
          <p:cNvPr id="401" name="Group 400"/>
          <p:cNvGrpSpPr/>
          <p:nvPr/>
        </p:nvGrpSpPr>
        <p:grpSpPr>
          <a:xfrm>
            <a:off x="7757990" y="2125548"/>
            <a:ext cx="419029" cy="268689"/>
            <a:chOff x="7822816" y="2717080"/>
            <a:chExt cx="427431" cy="274077"/>
          </a:xfrm>
        </p:grpSpPr>
        <p:sp>
          <p:nvSpPr>
            <p:cNvPr id="410" name="Freeform 409"/>
            <p:cNvSpPr>
              <a:spLocks/>
            </p:cNvSpPr>
            <p:nvPr/>
          </p:nvSpPr>
          <p:spPr bwMode="auto">
            <a:xfrm flipH="1">
              <a:off x="7822816" y="2717080"/>
              <a:ext cx="427431" cy="274077"/>
            </a:xfrm>
            <a:custGeom>
              <a:avLst/>
              <a:gdLst>
                <a:gd name="connsiteX0" fmla="*/ 1918425 w 3835400"/>
                <a:gd name="connsiteY0" fmla="*/ 122238 h 2295525"/>
                <a:gd name="connsiteX1" fmla="*/ 1304995 w 3835400"/>
                <a:gd name="connsiteY1" fmla="*/ 621307 h 2295525"/>
                <a:gd name="connsiteX2" fmla="*/ 1292848 w 3835400"/>
                <a:gd name="connsiteY2" fmla="*/ 752160 h 2295525"/>
                <a:gd name="connsiteX3" fmla="*/ 1226039 w 3835400"/>
                <a:gd name="connsiteY3" fmla="*/ 806936 h 2295525"/>
                <a:gd name="connsiteX4" fmla="*/ 1168340 w 3835400"/>
                <a:gd name="connsiteY4" fmla="*/ 800850 h 2295525"/>
                <a:gd name="connsiteX5" fmla="*/ 800889 w 3835400"/>
                <a:gd name="connsiteY5" fmla="*/ 953005 h 2295525"/>
                <a:gd name="connsiteX6" fmla="*/ 758374 w 3835400"/>
                <a:gd name="connsiteY6" fmla="*/ 1004737 h 2295525"/>
                <a:gd name="connsiteX7" fmla="*/ 706749 w 3835400"/>
                <a:gd name="connsiteY7" fmla="*/ 1026039 h 2295525"/>
                <a:gd name="connsiteX8" fmla="*/ 694602 w 3835400"/>
                <a:gd name="connsiteY8" fmla="*/ 1026039 h 2295525"/>
                <a:gd name="connsiteX9" fmla="*/ 120650 w 3835400"/>
                <a:gd name="connsiteY9" fmla="*/ 1598142 h 2295525"/>
                <a:gd name="connsiteX10" fmla="*/ 636903 w 3835400"/>
                <a:gd name="connsiteY10" fmla="*/ 2170245 h 2295525"/>
                <a:gd name="connsiteX11" fmla="*/ 679418 w 3835400"/>
                <a:gd name="connsiteY11" fmla="*/ 2173288 h 2295525"/>
                <a:gd name="connsiteX12" fmla="*/ 682455 w 3835400"/>
                <a:gd name="connsiteY12" fmla="*/ 2173288 h 2295525"/>
                <a:gd name="connsiteX13" fmla="*/ 688528 w 3835400"/>
                <a:gd name="connsiteY13" fmla="*/ 2173288 h 2295525"/>
                <a:gd name="connsiteX14" fmla="*/ 3151358 w 3835400"/>
                <a:gd name="connsiteY14" fmla="*/ 2173288 h 2295525"/>
                <a:gd name="connsiteX15" fmla="*/ 3160469 w 3835400"/>
                <a:gd name="connsiteY15" fmla="*/ 2173288 h 2295525"/>
                <a:gd name="connsiteX16" fmla="*/ 3169579 w 3835400"/>
                <a:gd name="connsiteY16" fmla="*/ 2173288 h 2295525"/>
                <a:gd name="connsiteX17" fmla="*/ 3193873 w 3835400"/>
                <a:gd name="connsiteY17" fmla="*/ 2173288 h 2295525"/>
                <a:gd name="connsiteX18" fmla="*/ 3713163 w 3835400"/>
                <a:gd name="connsiteY18" fmla="*/ 1655961 h 2295525"/>
                <a:gd name="connsiteX19" fmla="*/ 3488441 w 3835400"/>
                <a:gd name="connsiteY19" fmla="*/ 1226884 h 2295525"/>
                <a:gd name="connsiteX20" fmla="*/ 3442890 w 3835400"/>
                <a:gd name="connsiteY20" fmla="*/ 1202539 h 2295525"/>
                <a:gd name="connsiteX21" fmla="*/ 3409485 w 3835400"/>
                <a:gd name="connsiteY21" fmla="*/ 1144720 h 2295525"/>
                <a:gd name="connsiteX22" fmla="*/ 3415558 w 3835400"/>
                <a:gd name="connsiteY22" fmla="*/ 1059513 h 2295525"/>
                <a:gd name="connsiteX23" fmla="*/ 2789981 w 3835400"/>
                <a:gd name="connsiteY23" fmla="*/ 435678 h 2295525"/>
                <a:gd name="connsiteX24" fmla="*/ 2604738 w 3835400"/>
                <a:gd name="connsiteY24" fmla="*/ 463065 h 2295525"/>
                <a:gd name="connsiteX25" fmla="*/ 2547039 w 3835400"/>
                <a:gd name="connsiteY25" fmla="*/ 484367 h 2295525"/>
                <a:gd name="connsiteX26" fmla="*/ 2471119 w 3835400"/>
                <a:gd name="connsiteY26" fmla="*/ 456979 h 2295525"/>
                <a:gd name="connsiteX27" fmla="*/ 2437715 w 3835400"/>
                <a:gd name="connsiteY27" fmla="*/ 396117 h 2295525"/>
                <a:gd name="connsiteX28" fmla="*/ 1918425 w 3835400"/>
                <a:gd name="connsiteY28" fmla="*/ 122238 h 2295525"/>
                <a:gd name="connsiteX29" fmla="*/ 1919219 w 3835400"/>
                <a:gd name="connsiteY29" fmla="*/ 0 h 2295525"/>
                <a:gd name="connsiteX30" fmla="*/ 2541750 w 3835400"/>
                <a:gd name="connsiteY30" fmla="*/ 331847 h 2295525"/>
                <a:gd name="connsiteX31" fmla="*/ 2544787 w 3835400"/>
                <a:gd name="connsiteY31" fmla="*/ 334891 h 2295525"/>
                <a:gd name="connsiteX32" fmla="*/ 2553897 w 3835400"/>
                <a:gd name="connsiteY32" fmla="*/ 353158 h 2295525"/>
                <a:gd name="connsiteX33" fmla="*/ 2563007 w 3835400"/>
                <a:gd name="connsiteY33" fmla="*/ 350113 h 2295525"/>
                <a:gd name="connsiteX34" fmla="*/ 2566044 w 3835400"/>
                <a:gd name="connsiteY34" fmla="*/ 347069 h 2295525"/>
                <a:gd name="connsiteX35" fmla="*/ 2790762 w 3835400"/>
                <a:gd name="connsiteY35" fmla="*/ 313580 h 2295525"/>
                <a:gd name="connsiteX36" fmla="*/ 3537800 w 3835400"/>
                <a:gd name="connsiteY36" fmla="*/ 1062518 h 2295525"/>
                <a:gd name="connsiteX37" fmla="*/ 3537800 w 3835400"/>
                <a:gd name="connsiteY37" fmla="*/ 1065562 h 2295525"/>
                <a:gd name="connsiteX38" fmla="*/ 3534763 w 3835400"/>
                <a:gd name="connsiteY38" fmla="*/ 1114274 h 2295525"/>
                <a:gd name="connsiteX39" fmla="*/ 3546910 w 3835400"/>
                <a:gd name="connsiteY39" fmla="*/ 1120363 h 2295525"/>
                <a:gd name="connsiteX40" fmla="*/ 3552983 w 3835400"/>
                <a:gd name="connsiteY40" fmla="*/ 1123407 h 2295525"/>
                <a:gd name="connsiteX41" fmla="*/ 3835400 w 3835400"/>
                <a:gd name="connsiteY41" fmla="*/ 1656188 h 2295525"/>
                <a:gd name="connsiteX42" fmla="*/ 3194648 w 3835400"/>
                <a:gd name="connsiteY42" fmla="*/ 2295525 h 2295525"/>
                <a:gd name="connsiteX43" fmla="*/ 3191612 w 3835400"/>
                <a:gd name="connsiteY43" fmla="*/ 2295525 h 2295525"/>
                <a:gd name="connsiteX44" fmla="*/ 3170355 w 3835400"/>
                <a:gd name="connsiteY44" fmla="*/ 2295525 h 2295525"/>
                <a:gd name="connsiteX45" fmla="*/ 3161244 w 3835400"/>
                <a:gd name="connsiteY45" fmla="*/ 2295525 h 2295525"/>
                <a:gd name="connsiteX46" fmla="*/ 3155171 w 3835400"/>
                <a:gd name="connsiteY46" fmla="*/ 2295525 h 2295525"/>
                <a:gd name="connsiteX47" fmla="*/ 686303 w 3835400"/>
                <a:gd name="connsiteY47" fmla="*/ 2295525 h 2295525"/>
                <a:gd name="connsiteX48" fmla="*/ 680230 w 3835400"/>
                <a:gd name="connsiteY48" fmla="*/ 2295525 h 2295525"/>
                <a:gd name="connsiteX49" fmla="*/ 671119 w 3835400"/>
                <a:gd name="connsiteY49" fmla="*/ 2295525 h 2295525"/>
                <a:gd name="connsiteX50" fmla="*/ 628605 w 3835400"/>
                <a:gd name="connsiteY50" fmla="*/ 2292481 h 2295525"/>
                <a:gd name="connsiteX51" fmla="*/ 625568 w 3835400"/>
                <a:gd name="connsiteY51" fmla="*/ 2292481 h 2295525"/>
                <a:gd name="connsiteX52" fmla="*/ 0 w 3835400"/>
                <a:gd name="connsiteY52" fmla="*/ 1598343 h 2295525"/>
                <a:gd name="connsiteX53" fmla="*/ 683266 w 3835400"/>
                <a:gd name="connsiteY53" fmla="*/ 904206 h 2295525"/>
                <a:gd name="connsiteX54" fmla="*/ 710597 w 3835400"/>
                <a:gd name="connsiteY54" fmla="*/ 873761 h 2295525"/>
                <a:gd name="connsiteX55" fmla="*/ 713634 w 3835400"/>
                <a:gd name="connsiteY55" fmla="*/ 867672 h 2295525"/>
                <a:gd name="connsiteX56" fmla="*/ 1172181 w 3835400"/>
                <a:gd name="connsiteY56" fmla="*/ 678915 h 2295525"/>
                <a:gd name="connsiteX57" fmla="*/ 1178255 w 3835400"/>
                <a:gd name="connsiteY57" fmla="*/ 678915 h 2295525"/>
                <a:gd name="connsiteX58" fmla="*/ 1184328 w 3835400"/>
                <a:gd name="connsiteY58" fmla="*/ 605848 h 2295525"/>
                <a:gd name="connsiteX59" fmla="*/ 1187365 w 3835400"/>
                <a:gd name="connsiteY59" fmla="*/ 599759 h 2295525"/>
                <a:gd name="connsiteX60" fmla="*/ 1919219 w 3835400"/>
                <a:gd name="connsiteY60" fmla="*/ 0 h 229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835400" h="2295525">
                  <a:moveTo>
                    <a:pt x="1918425" y="122238"/>
                  </a:moveTo>
                  <a:cubicBezTo>
                    <a:pt x="1623857" y="122238"/>
                    <a:pt x="1365731" y="332212"/>
                    <a:pt x="1304995" y="621307"/>
                  </a:cubicBezTo>
                  <a:cubicBezTo>
                    <a:pt x="1292848" y="752160"/>
                    <a:pt x="1292848" y="752160"/>
                    <a:pt x="1292848" y="752160"/>
                  </a:cubicBezTo>
                  <a:cubicBezTo>
                    <a:pt x="1289811" y="785634"/>
                    <a:pt x="1259443" y="809979"/>
                    <a:pt x="1226039" y="806936"/>
                  </a:cubicBezTo>
                  <a:cubicBezTo>
                    <a:pt x="1168340" y="800850"/>
                    <a:pt x="1168340" y="800850"/>
                    <a:pt x="1168340" y="800850"/>
                  </a:cubicBezTo>
                  <a:cubicBezTo>
                    <a:pt x="1028648" y="800850"/>
                    <a:pt x="898066" y="855625"/>
                    <a:pt x="800889" y="953005"/>
                  </a:cubicBezTo>
                  <a:cubicBezTo>
                    <a:pt x="758374" y="1004737"/>
                    <a:pt x="758374" y="1004737"/>
                    <a:pt x="758374" y="1004737"/>
                  </a:cubicBezTo>
                  <a:cubicBezTo>
                    <a:pt x="746227" y="1019953"/>
                    <a:pt x="728007" y="1026039"/>
                    <a:pt x="706749" y="1026039"/>
                  </a:cubicBezTo>
                  <a:cubicBezTo>
                    <a:pt x="694602" y="1026039"/>
                    <a:pt x="694602" y="1026039"/>
                    <a:pt x="694602" y="1026039"/>
                  </a:cubicBezTo>
                  <a:cubicBezTo>
                    <a:pt x="378777" y="1026039"/>
                    <a:pt x="120650" y="1281660"/>
                    <a:pt x="120650" y="1598142"/>
                  </a:cubicBezTo>
                  <a:cubicBezTo>
                    <a:pt x="120650" y="1893323"/>
                    <a:pt x="342335" y="2139814"/>
                    <a:pt x="636903" y="2170245"/>
                  </a:cubicBezTo>
                  <a:cubicBezTo>
                    <a:pt x="679418" y="2173288"/>
                    <a:pt x="679418" y="2173288"/>
                    <a:pt x="679418" y="2173288"/>
                  </a:cubicBezTo>
                  <a:cubicBezTo>
                    <a:pt x="679418" y="2173288"/>
                    <a:pt x="679418" y="2173288"/>
                    <a:pt x="682455" y="2173288"/>
                  </a:cubicBezTo>
                  <a:lnTo>
                    <a:pt x="688528" y="2173288"/>
                  </a:lnTo>
                  <a:cubicBezTo>
                    <a:pt x="3151358" y="2173288"/>
                    <a:pt x="3151358" y="2173288"/>
                    <a:pt x="3151358" y="2173288"/>
                  </a:cubicBezTo>
                  <a:cubicBezTo>
                    <a:pt x="3160469" y="2173288"/>
                    <a:pt x="3160469" y="2173288"/>
                    <a:pt x="3160469" y="2173288"/>
                  </a:cubicBezTo>
                  <a:cubicBezTo>
                    <a:pt x="3163506" y="2173288"/>
                    <a:pt x="3166542" y="2173288"/>
                    <a:pt x="3169579" y="2173288"/>
                  </a:cubicBezTo>
                  <a:cubicBezTo>
                    <a:pt x="3193873" y="2173288"/>
                    <a:pt x="3193873" y="2173288"/>
                    <a:pt x="3193873" y="2173288"/>
                  </a:cubicBezTo>
                  <a:cubicBezTo>
                    <a:pt x="3482368" y="2173288"/>
                    <a:pt x="3713163" y="1938969"/>
                    <a:pt x="3713163" y="1655961"/>
                  </a:cubicBezTo>
                  <a:cubicBezTo>
                    <a:pt x="3713163" y="1482504"/>
                    <a:pt x="3628133" y="1324263"/>
                    <a:pt x="3488441" y="1226884"/>
                  </a:cubicBezTo>
                  <a:cubicBezTo>
                    <a:pt x="3442890" y="1202539"/>
                    <a:pt x="3442890" y="1202539"/>
                    <a:pt x="3442890" y="1202539"/>
                  </a:cubicBezTo>
                  <a:cubicBezTo>
                    <a:pt x="3421632" y="1190367"/>
                    <a:pt x="3409485" y="1169065"/>
                    <a:pt x="3409485" y="1144720"/>
                  </a:cubicBezTo>
                  <a:cubicBezTo>
                    <a:pt x="3415558" y="1059513"/>
                    <a:pt x="3415558" y="1059513"/>
                    <a:pt x="3415558" y="1059513"/>
                  </a:cubicBezTo>
                  <a:cubicBezTo>
                    <a:pt x="3415558" y="715643"/>
                    <a:pt x="3133138" y="435678"/>
                    <a:pt x="2789981" y="435678"/>
                  </a:cubicBezTo>
                  <a:cubicBezTo>
                    <a:pt x="2726209" y="435678"/>
                    <a:pt x="2662437" y="444807"/>
                    <a:pt x="2604738" y="463065"/>
                  </a:cubicBezTo>
                  <a:cubicBezTo>
                    <a:pt x="2547039" y="484367"/>
                    <a:pt x="2547039" y="484367"/>
                    <a:pt x="2547039" y="484367"/>
                  </a:cubicBezTo>
                  <a:cubicBezTo>
                    <a:pt x="2516671" y="496540"/>
                    <a:pt x="2486303" y="484367"/>
                    <a:pt x="2471119" y="456979"/>
                  </a:cubicBezTo>
                  <a:cubicBezTo>
                    <a:pt x="2437715" y="396117"/>
                    <a:pt x="2437715" y="396117"/>
                    <a:pt x="2437715" y="396117"/>
                  </a:cubicBezTo>
                  <a:cubicBezTo>
                    <a:pt x="2322317" y="225704"/>
                    <a:pt x="2127963" y="122238"/>
                    <a:pt x="1918425" y="122238"/>
                  </a:cubicBezTo>
                  <a:close/>
                  <a:moveTo>
                    <a:pt x="1919219" y="0"/>
                  </a:moveTo>
                  <a:cubicBezTo>
                    <a:pt x="2168231" y="0"/>
                    <a:pt x="2402060" y="124823"/>
                    <a:pt x="2541750" y="331847"/>
                  </a:cubicBezTo>
                  <a:cubicBezTo>
                    <a:pt x="2541750" y="331847"/>
                    <a:pt x="2544787" y="334891"/>
                    <a:pt x="2544787" y="334891"/>
                  </a:cubicBezTo>
                  <a:cubicBezTo>
                    <a:pt x="2553897" y="353158"/>
                    <a:pt x="2553897" y="353158"/>
                    <a:pt x="2553897" y="353158"/>
                  </a:cubicBezTo>
                  <a:cubicBezTo>
                    <a:pt x="2563007" y="350113"/>
                    <a:pt x="2563007" y="350113"/>
                    <a:pt x="2563007" y="350113"/>
                  </a:cubicBezTo>
                  <a:cubicBezTo>
                    <a:pt x="2566044" y="350113"/>
                    <a:pt x="2566044" y="347069"/>
                    <a:pt x="2566044" y="347069"/>
                  </a:cubicBezTo>
                  <a:cubicBezTo>
                    <a:pt x="2638925" y="325758"/>
                    <a:pt x="2714844" y="313580"/>
                    <a:pt x="2790762" y="313580"/>
                  </a:cubicBezTo>
                  <a:cubicBezTo>
                    <a:pt x="3203759" y="313580"/>
                    <a:pt x="3537800" y="648471"/>
                    <a:pt x="3537800" y="1062518"/>
                  </a:cubicBezTo>
                  <a:cubicBezTo>
                    <a:pt x="3537800" y="1062518"/>
                    <a:pt x="3537800" y="1065562"/>
                    <a:pt x="3537800" y="1065562"/>
                  </a:cubicBezTo>
                  <a:cubicBezTo>
                    <a:pt x="3534763" y="1114274"/>
                    <a:pt x="3534763" y="1114274"/>
                    <a:pt x="3534763" y="1114274"/>
                  </a:cubicBezTo>
                  <a:cubicBezTo>
                    <a:pt x="3546910" y="1120363"/>
                    <a:pt x="3546910" y="1120363"/>
                    <a:pt x="3546910" y="1120363"/>
                  </a:cubicBezTo>
                  <a:cubicBezTo>
                    <a:pt x="3549947" y="1123407"/>
                    <a:pt x="3552983" y="1123407"/>
                    <a:pt x="3552983" y="1123407"/>
                  </a:cubicBezTo>
                  <a:cubicBezTo>
                    <a:pt x="3729114" y="1245185"/>
                    <a:pt x="3835400" y="1443076"/>
                    <a:pt x="3835400" y="1656188"/>
                  </a:cubicBezTo>
                  <a:cubicBezTo>
                    <a:pt x="3835400" y="2009346"/>
                    <a:pt x="3546910" y="2295525"/>
                    <a:pt x="3194648" y="2295525"/>
                  </a:cubicBezTo>
                  <a:cubicBezTo>
                    <a:pt x="3194648" y="2295525"/>
                    <a:pt x="3191612" y="2295525"/>
                    <a:pt x="3191612" y="2295525"/>
                  </a:cubicBezTo>
                  <a:cubicBezTo>
                    <a:pt x="3170355" y="2295525"/>
                    <a:pt x="3170355" y="2295525"/>
                    <a:pt x="3170355" y="2295525"/>
                  </a:cubicBezTo>
                  <a:cubicBezTo>
                    <a:pt x="3161244" y="2295525"/>
                    <a:pt x="3161244" y="2295525"/>
                    <a:pt x="3161244" y="2295525"/>
                  </a:cubicBezTo>
                  <a:cubicBezTo>
                    <a:pt x="3158208" y="2295525"/>
                    <a:pt x="3158208" y="2295525"/>
                    <a:pt x="3155171" y="2295525"/>
                  </a:cubicBezTo>
                  <a:cubicBezTo>
                    <a:pt x="686303" y="2295525"/>
                    <a:pt x="686303" y="2295525"/>
                    <a:pt x="686303" y="2295525"/>
                  </a:cubicBezTo>
                  <a:cubicBezTo>
                    <a:pt x="686303" y="2295525"/>
                    <a:pt x="683266" y="2295525"/>
                    <a:pt x="680230" y="2295525"/>
                  </a:cubicBezTo>
                  <a:cubicBezTo>
                    <a:pt x="671119" y="2295525"/>
                    <a:pt x="671119" y="2295525"/>
                    <a:pt x="671119" y="2295525"/>
                  </a:cubicBezTo>
                  <a:cubicBezTo>
                    <a:pt x="628605" y="2292481"/>
                    <a:pt x="628605" y="2292481"/>
                    <a:pt x="628605" y="2292481"/>
                  </a:cubicBezTo>
                  <a:cubicBezTo>
                    <a:pt x="628605" y="2292481"/>
                    <a:pt x="628605" y="2292481"/>
                    <a:pt x="625568" y="2292481"/>
                  </a:cubicBezTo>
                  <a:cubicBezTo>
                    <a:pt x="270270" y="2255947"/>
                    <a:pt x="0" y="1957590"/>
                    <a:pt x="0" y="1598343"/>
                  </a:cubicBezTo>
                  <a:cubicBezTo>
                    <a:pt x="0" y="1220830"/>
                    <a:pt x="306711" y="910295"/>
                    <a:pt x="683266" y="904206"/>
                  </a:cubicBezTo>
                  <a:cubicBezTo>
                    <a:pt x="710597" y="873761"/>
                    <a:pt x="710597" y="873761"/>
                    <a:pt x="710597" y="873761"/>
                  </a:cubicBezTo>
                  <a:cubicBezTo>
                    <a:pt x="710597" y="870717"/>
                    <a:pt x="713634" y="870717"/>
                    <a:pt x="713634" y="867672"/>
                  </a:cubicBezTo>
                  <a:cubicBezTo>
                    <a:pt x="835103" y="745894"/>
                    <a:pt x="999087" y="678915"/>
                    <a:pt x="1172181" y="678915"/>
                  </a:cubicBezTo>
                  <a:cubicBezTo>
                    <a:pt x="1172181" y="678915"/>
                    <a:pt x="1175218" y="678915"/>
                    <a:pt x="1178255" y="678915"/>
                  </a:cubicBezTo>
                  <a:cubicBezTo>
                    <a:pt x="1184328" y="605848"/>
                    <a:pt x="1184328" y="605848"/>
                    <a:pt x="1184328" y="605848"/>
                  </a:cubicBezTo>
                  <a:cubicBezTo>
                    <a:pt x="1184328" y="602804"/>
                    <a:pt x="1184328" y="599759"/>
                    <a:pt x="1187365" y="599759"/>
                  </a:cubicBezTo>
                  <a:cubicBezTo>
                    <a:pt x="1257210" y="252691"/>
                    <a:pt x="1566957" y="0"/>
                    <a:pt x="1919219" y="0"/>
                  </a:cubicBezTo>
                  <a:close/>
                </a:path>
              </a:pathLst>
            </a:custGeom>
            <a:solidFill>
              <a:srgbClr val="FFFFFF"/>
            </a:solidFill>
            <a:ln>
              <a:noFill/>
            </a:ln>
          </p:spPr>
          <p:txBody>
            <a:bodyPr vert="horz" wrap="square" lIns="89642" tIns="44821" rIns="89642" bIns="44821" numCol="1" anchor="t" anchorCtr="0" compatLnSpc="1">
              <a:prstTxWarp prst="textNoShape">
                <a:avLst/>
              </a:prstTxWarp>
              <a:noAutofit/>
            </a:bodyPr>
            <a:lstStyle/>
            <a:p>
              <a:pPr defTabSz="896386">
                <a:defRPr/>
              </a:pPr>
              <a:endParaRPr lang="en-US" sz="1765" kern="0">
                <a:solidFill>
                  <a:srgbClr val="FFFFFF"/>
                </a:solidFill>
                <a:latin typeface="Segoe UI"/>
              </a:endParaRPr>
            </a:p>
          </p:txBody>
        </p:sp>
        <p:sp>
          <p:nvSpPr>
            <p:cNvPr id="411" name="Freeform 109"/>
            <p:cNvSpPr>
              <a:spLocks/>
            </p:cNvSpPr>
            <p:nvPr/>
          </p:nvSpPr>
          <p:spPr bwMode="auto">
            <a:xfrm>
              <a:off x="7936686" y="2796097"/>
              <a:ext cx="148270" cy="149376"/>
            </a:xfrm>
            <a:custGeom>
              <a:avLst/>
              <a:gdLst>
                <a:gd name="T0" fmla="*/ 680 w 701"/>
                <a:gd name="T1" fmla="*/ 640 h 704"/>
                <a:gd name="T2" fmla="*/ 568 w 701"/>
                <a:gd name="T3" fmla="*/ 571 h 704"/>
                <a:gd name="T4" fmla="*/ 531 w 701"/>
                <a:gd name="T5" fmla="*/ 573 h 704"/>
                <a:gd name="T6" fmla="*/ 351 w 701"/>
                <a:gd name="T7" fmla="*/ 637 h 704"/>
                <a:gd name="T8" fmla="*/ 64 w 701"/>
                <a:gd name="T9" fmla="*/ 350 h 704"/>
                <a:gd name="T10" fmla="*/ 351 w 701"/>
                <a:gd name="T11" fmla="*/ 64 h 704"/>
                <a:gd name="T12" fmla="*/ 631 w 701"/>
                <a:gd name="T13" fmla="*/ 294 h 704"/>
                <a:gd name="T14" fmla="*/ 474 w 701"/>
                <a:gd name="T15" fmla="*/ 294 h 704"/>
                <a:gd name="T16" fmla="*/ 445 w 701"/>
                <a:gd name="T17" fmla="*/ 312 h 704"/>
                <a:gd name="T18" fmla="*/ 432 w 701"/>
                <a:gd name="T19" fmla="*/ 338 h 704"/>
                <a:gd name="T20" fmla="*/ 320 w 701"/>
                <a:gd name="T21" fmla="*/ 203 h 704"/>
                <a:gd name="T22" fmla="*/ 284 w 701"/>
                <a:gd name="T23" fmla="*/ 193 h 704"/>
                <a:gd name="T24" fmla="*/ 263 w 701"/>
                <a:gd name="T25" fmla="*/ 223 h 704"/>
                <a:gd name="T26" fmla="*/ 263 w 701"/>
                <a:gd name="T27" fmla="*/ 327 h 704"/>
                <a:gd name="T28" fmla="*/ 192 w 701"/>
                <a:gd name="T29" fmla="*/ 327 h 704"/>
                <a:gd name="T30" fmla="*/ 160 w 701"/>
                <a:gd name="T31" fmla="*/ 359 h 704"/>
                <a:gd name="T32" fmla="*/ 192 w 701"/>
                <a:gd name="T33" fmla="*/ 391 h 704"/>
                <a:gd name="T34" fmla="*/ 295 w 701"/>
                <a:gd name="T35" fmla="*/ 391 h 704"/>
                <a:gd name="T36" fmla="*/ 327 w 701"/>
                <a:gd name="T37" fmla="*/ 359 h 704"/>
                <a:gd name="T38" fmla="*/ 327 w 701"/>
                <a:gd name="T39" fmla="*/ 311 h 704"/>
                <a:gd name="T40" fmla="*/ 414 w 701"/>
                <a:gd name="T41" fmla="*/ 416 h 704"/>
                <a:gd name="T42" fmla="*/ 439 w 701"/>
                <a:gd name="T43" fmla="*/ 428 h 704"/>
                <a:gd name="T44" fmla="*/ 443 w 701"/>
                <a:gd name="T45" fmla="*/ 428 h 704"/>
                <a:gd name="T46" fmla="*/ 468 w 701"/>
                <a:gd name="T47" fmla="*/ 410 h 704"/>
                <a:gd name="T48" fmla="*/ 494 w 701"/>
                <a:gd name="T49" fmla="*/ 358 h 704"/>
                <a:gd name="T50" fmla="*/ 661 w 701"/>
                <a:gd name="T51" fmla="*/ 358 h 704"/>
                <a:gd name="T52" fmla="*/ 665 w 701"/>
                <a:gd name="T53" fmla="*/ 358 h 704"/>
                <a:gd name="T54" fmla="*/ 670 w 701"/>
                <a:gd name="T55" fmla="*/ 358 h 704"/>
                <a:gd name="T56" fmla="*/ 700 w 701"/>
                <a:gd name="T57" fmla="*/ 324 h 704"/>
                <a:gd name="T58" fmla="*/ 589 w 701"/>
                <a:gd name="T59" fmla="*/ 94 h 704"/>
                <a:gd name="T60" fmla="*/ 351 w 701"/>
                <a:gd name="T61" fmla="*/ 0 h 704"/>
                <a:gd name="T62" fmla="*/ 0 w 701"/>
                <a:gd name="T63" fmla="*/ 350 h 704"/>
                <a:gd name="T64" fmla="*/ 351 w 701"/>
                <a:gd name="T65" fmla="*/ 701 h 704"/>
                <a:gd name="T66" fmla="*/ 553 w 701"/>
                <a:gd name="T67" fmla="*/ 637 h 704"/>
                <a:gd name="T68" fmla="*/ 646 w 701"/>
                <a:gd name="T69" fmla="*/ 694 h 704"/>
                <a:gd name="T70" fmla="*/ 690 w 701"/>
                <a:gd name="T71" fmla="*/ 684 h 704"/>
                <a:gd name="T72" fmla="*/ 680 w 701"/>
                <a:gd name="T73" fmla="*/ 640 h 7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1" h="704">
                  <a:moveTo>
                    <a:pt x="680" y="640"/>
                  </a:moveTo>
                  <a:cubicBezTo>
                    <a:pt x="568" y="571"/>
                    <a:pt x="568" y="571"/>
                    <a:pt x="568" y="571"/>
                  </a:cubicBezTo>
                  <a:cubicBezTo>
                    <a:pt x="556" y="564"/>
                    <a:pt x="541" y="564"/>
                    <a:pt x="531" y="573"/>
                  </a:cubicBezTo>
                  <a:cubicBezTo>
                    <a:pt x="479" y="615"/>
                    <a:pt x="417" y="637"/>
                    <a:pt x="351" y="637"/>
                  </a:cubicBezTo>
                  <a:cubicBezTo>
                    <a:pt x="193" y="637"/>
                    <a:pt x="64" y="508"/>
                    <a:pt x="64" y="350"/>
                  </a:cubicBezTo>
                  <a:cubicBezTo>
                    <a:pt x="64" y="193"/>
                    <a:pt x="193" y="64"/>
                    <a:pt x="351" y="64"/>
                  </a:cubicBezTo>
                  <a:cubicBezTo>
                    <a:pt x="488" y="64"/>
                    <a:pt x="605" y="163"/>
                    <a:pt x="631" y="294"/>
                  </a:cubicBezTo>
                  <a:cubicBezTo>
                    <a:pt x="474" y="294"/>
                    <a:pt x="474" y="294"/>
                    <a:pt x="474" y="294"/>
                  </a:cubicBezTo>
                  <a:cubicBezTo>
                    <a:pt x="462" y="294"/>
                    <a:pt x="451" y="301"/>
                    <a:pt x="445" y="312"/>
                  </a:cubicBezTo>
                  <a:cubicBezTo>
                    <a:pt x="432" y="338"/>
                    <a:pt x="432" y="338"/>
                    <a:pt x="432" y="338"/>
                  </a:cubicBezTo>
                  <a:cubicBezTo>
                    <a:pt x="320" y="203"/>
                    <a:pt x="320" y="203"/>
                    <a:pt x="320" y="203"/>
                  </a:cubicBezTo>
                  <a:cubicBezTo>
                    <a:pt x="311" y="192"/>
                    <a:pt x="297" y="188"/>
                    <a:pt x="284" y="193"/>
                  </a:cubicBezTo>
                  <a:cubicBezTo>
                    <a:pt x="271" y="197"/>
                    <a:pt x="263" y="210"/>
                    <a:pt x="263" y="223"/>
                  </a:cubicBezTo>
                  <a:cubicBezTo>
                    <a:pt x="263" y="327"/>
                    <a:pt x="263" y="327"/>
                    <a:pt x="263" y="327"/>
                  </a:cubicBezTo>
                  <a:cubicBezTo>
                    <a:pt x="192" y="327"/>
                    <a:pt x="192" y="327"/>
                    <a:pt x="192" y="327"/>
                  </a:cubicBezTo>
                  <a:cubicBezTo>
                    <a:pt x="174" y="327"/>
                    <a:pt x="160" y="341"/>
                    <a:pt x="160" y="359"/>
                  </a:cubicBezTo>
                  <a:cubicBezTo>
                    <a:pt x="160" y="377"/>
                    <a:pt x="174" y="391"/>
                    <a:pt x="192" y="391"/>
                  </a:cubicBezTo>
                  <a:cubicBezTo>
                    <a:pt x="295" y="391"/>
                    <a:pt x="295" y="391"/>
                    <a:pt x="295" y="391"/>
                  </a:cubicBezTo>
                  <a:cubicBezTo>
                    <a:pt x="313" y="391"/>
                    <a:pt x="327" y="377"/>
                    <a:pt x="327" y="359"/>
                  </a:cubicBezTo>
                  <a:cubicBezTo>
                    <a:pt x="327" y="311"/>
                    <a:pt x="327" y="311"/>
                    <a:pt x="327" y="311"/>
                  </a:cubicBezTo>
                  <a:cubicBezTo>
                    <a:pt x="414" y="416"/>
                    <a:pt x="414" y="416"/>
                    <a:pt x="414" y="416"/>
                  </a:cubicBezTo>
                  <a:cubicBezTo>
                    <a:pt x="421" y="424"/>
                    <a:pt x="430" y="428"/>
                    <a:pt x="439" y="428"/>
                  </a:cubicBezTo>
                  <a:cubicBezTo>
                    <a:pt x="440" y="428"/>
                    <a:pt x="441" y="428"/>
                    <a:pt x="443" y="428"/>
                  </a:cubicBezTo>
                  <a:cubicBezTo>
                    <a:pt x="453" y="427"/>
                    <a:pt x="463" y="420"/>
                    <a:pt x="468" y="410"/>
                  </a:cubicBezTo>
                  <a:cubicBezTo>
                    <a:pt x="494" y="358"/>
                    <a:pt x="494" y="358"/>
                    <a:pt x="494" y="358"/>
                  </a:cubicBezTo>
                  <a:cubicBezTo>
                    <a:pt x="661" y="358"/>
                    <a:pt x="661" y="358"/>
                    <a:pt x="661" y="358"/>
                  </a:cubicBezTo>
                  <a:cubicBezTo>
                    <a:pt x="662" y="358"/>
                    <a:pt x="663" y="358"/>
                    <a:pt x="665" y="358"/>
                  </a:cubicBezTo>
                  <a:cubicBezTo>
                    <a:pt x="666" y="358"/>
                    <a:pt x="668" y="358"/>
                    <a:pt x="670" y="358"/>
                  </a:cubicBezTo>
                  <a:cubicBezTo>
                    <a:pt x="688" y="357"/>
                    <a:pt x="701" y="341"/>
                    <a:pt x="700" y="324"/>
                  </a:cubicBezTo>
                  <a:cubicBezTo>
                    <a:pt x="693" y="236"/>
                    <a:pt x="654" y="154"/>
                    <a:pt x="589" y="94"/>
                  </a:cubicBezTo>
                  <a:cubicBezTo>
                    <a:pt x="524" y="33"/>
                    <a:pt x="439" y="0"/>
                    <a:pt x="351" y="0"/>
                  </a:cubicBezTo>
                  <a:cubicBezTo>
                    <a:pt x="157" y="0"/>
                    <a:pt x="0" y="157"/>
                    <a:pt x="0" y="350"/>
                  </a:cubicBezTo>
                  <a:cubicBezTo>
                    <a:pt x="0" y="544"/>
                    <a:pt x="157" y="701"/>
                    <a:pt x="351" y="701"/>
                  </a:cubicBezTo>
                  <a:cubicBezTo>
                    <a:pt x="423" y="701"/>
                    <a:pt x="494" y="678"/>
                    <a:pt x="553" y="637"/>
                  </a:cubicBezTo>
                  <a:cubicBezTo>
                    <a:pt x="646" y="694"/>
                    <a:pt x="646" y="694"/>
                    <a:pt x="646" y="694"/>
                  </a:cubicBezTo>
                  <a:cubicBezTo>
                    <a:pt x="661" y="704"/>
                    <a:pt x="681" y="699"/>
                    <a:pt x="690" y="684"/>
                  </a:cubicBezTo>
                  <a:cubicBezTo>
                    <a:pt x="700" y="669"/>
                    <a:pt x="695" y="649"/>
                    <a:pt x="680" y="640"/>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FFFFFF"/>
                </a:solidFill>
                <a:latin typeface="Segoe UI"/>
              </a:endParaRPr>
            </a:p>
          </p:txBody>
        </p:sp>
      </p:grpSp>
      <p:sp>
        <p:nvSpPr>
          <p:cNvPr id="402" name="Rectangle 401"/>
          <p:cNvSpPr/>
          <p:nvPr/>
        </p:nvSpPr>
        <p:spPr>
          <a:xfrm>
            <a:off x="8221616" y="4585603"/>
            <a:ext cx="1246030" cy="256467"/>
          </a:xfrm>
          <a:prstGeom prst="rect">
            <a:avLst/>
          </a:prstGeom>
        </p:spPr>
        <p:txBody>
          <a:bodyPr wrap="square">
            <a:spAutoFit/>
          </a:bodyPr>
          <a:lstStyle/>
          <a:p>
            <a:pPr defTabSz="896386">
              <a:defRPr/>
            </a:pPr>
            <a:r>
              <a:rPr lang="en-US" sz="1078">
                <a:solidFill>
                  <a:srgbClr val="FFFFFF"/>
                </a:solidFill>
                <a:latin typeface="Segoe UI"/>
                <a:cs typeface="Segoe UI Semilight" panose="020B0402040204020203" pitchFamily="34" charset="0"/>
              </a:rPr>
              <a:t>Power BI</a:t>
            </a:r>
          </a:p>
        </p:txBody>
      </p:sp>
      <p:grpSp>
        <p:nvGrpSpPr>
          <p:cNvPr id="403" name="Group 402"/>
          <p:cNvGrpSpPr/>
          <p:nvPr/>
        </p:nvGrpSpPr>
        <p:grpSpPr>
          <a:xfrm>
            <a:off x="7833526" y="4612047"/>
            <a:ext cx="318518" cy="203581"/>
            <a:chOff x="7884058" y="5368509"/>
            <a:chExt cx="324905" cy="207663"/>
          </a:xfrm>
        </p:grpSpPr>
        <p:sp>
          <p:nvSpPr>
            <p:cNvPr id="405" name="Freeform 5"/>
            <p:cNvSpPr>
              <a:spLocks noEditPoints="1"/>
            </p:cNvSpPr>
            <p:nvPr/>
          </p:nvSpPr>
          <p:spPr bwMode="auto">
            <a:xfrm>
              <a:off x="7884058" y="5368509"/>
              <a:ext cx="324905" cy="207663"/>
            </a:xfrm>
            <a:custGeom>
              <a:avLst/>
              <a:gdLst>
                <a:gd name="T0" fmla="*/ 296 w 296"/>
                <a:gd name="T1" fmla="*/ 164 h 188"/>
                <a:gd name="T2" fmla="*/ 296 w 296"/>
                <a:gd name="T3" fmla="*/ 188 h 188"/>
                <a:gd name="T4" fmla="*/ 0 w 296"/>
                <a:gd name="T5" fmla="*/ 188 h 188"/>
                <a:gd name="T6" fmla="*/ 0 w 296"/>
                <a:gd name="T7" fmla="*/ 164 h 188"/>
                <a:gd name="T8" fmla="*/ 21 w 296"/>
                <a:gd name="T9" fmla="*/ 164 h 188"/>
                <a:gd name="T10" fmla="*/ 20 w 296"/>
                <a:gd name="T11" fmla="*/ 22 h 188"/>
                <a:gd name="T12" fmla="*/ 42 w 296"/>
                <a:gd name="T13" fmla="*/ 0 h 188"/>
                <a:gd name="T14" fmla="*/ 222 w 296"/>
                <a:gd name="T15" fmla="*/ 1 h 188"/>
                <a:gd name="T16" fmla="*/ 275 w 296"/>
                <a:gd name="T17" fmla="*/ 54 h 188"/>
                <a:gd name="T18" fmla="*/ 275 w 296"/>
                <a:gd name="T19" fmla="*/ 164 h 188"/>
                <a:gd name="T20" fmla="*/ 296 w 296"/>
                <a:gd name="T21" fmla="*/ 164 h 188"/>
                <a:gd name="T22" fmla="*/ 251 w 296"/>
                <a:gd name="T23" fmla="*/ 164 h 188"/>
                <a:gd name="T24" fmla="*/ 251 w 296"/>
                <a:gd name="T25" fmla="*/ 25 h 188"/>
                <a:gd name="T26" fmla="*/ 45 w 296"/>
                <a:gd name="T27" fmla="*/ 25 h 188"/>
                <a:gd name="T28" fmla="*/ 45 w 296"/>
                <a:gd name="T29" fmla="*/ 164 h 188"/>
                <a:gd name="T30" fmla="*/ 251 w 296"/>
                <a:gd name="T31" fmla="*/ 16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6" h="188">
                  <a:moveTo>
                    <a:pt x="296" y="164"/>
                  </a:moveTo>
                  <a:cubicBezTo>
                    <a:pt x="296" y="172"/>
                    <a:pt x="296" y="180"/>
                    <a:pt x="296" y="188"/>
                  </a:cubicBezTo>
                  <a:cubicBezTo>
                    <a:pt x="197" y="188"/>
                    <a:pt x="99" y="188"/>
                    <a:pt x="0" y="188"/>
                  </a:cubicBezTo>
                  <a:cubicBezTo>
                    <a:pt x="0" y="180"/>
                    <a:pt x="0" y="172"/>
                    <a:pt x="0" y="164"/>
                  </a:cubicBezTo>
                  <a:cubicBezTo>
                    <a:pt x="6" y="164"/>
                    <a:pt x="13" y="164"/>
                    <a:pt x="21" y="164"/>
                  </a:cubicBezTo>
                  <a:cubicBezTo>
                    <a:pt x="21" y="115"/>
                    <a:pt x="21" y="69"/>
                    <a:pt x="20" y="22"/>
                  </a:cubicBezTo>
                  <a:cubicBezTo>
                    <a:pt x="20" y="6"/>
                    <a:pt x="25" y="0"/>
                    <a:pt x="42" y="0"/>
                  </a:cubicBezTo>
                  <a:cubicBezTo>
                    <a:pt x="102" y="1"/>
                    <a:pt x="162" y="1"/>
                    <a:pt x="222" y="1"/>
                  </a:cubicBezTo>
                  <a:cubicBezTo>
                    <a:pt x="275" y="1"/>
                    <a:pt x="275" y="1"/>
                    <a:pt x="275" y="54"/>
                  </a:cubicBezTo>
                  <a:cubicBezTo>
                    <a:pt x="275" y="91"/>
                    <a:pt x="275" y="127"/>
                    <a:pt x="275" y="164"/>
                  </a:cubicBezTo>
                  <a:cubicBezTo>
                    <a:pt x="284" y="164"/>
                    <a:pt x="290" y="164"/>
                    <a:pt x="296" y="164"/>
                  </a:cubicBezTo>
                  <a:close/>
                  <a:moveTo>
                    <a:pt x="251" y="164"/>
                  </a:moveTo>
                  <a:cubicBezTo>
                    <a:pt x="251" y="116"/>
                    <a:pt x="251" y="70"/>
                    <a:pt x="251" y="25"/>
                  </a:cubicBezTo>
                  <a:cubicBezTo>
                    <a:pt x="181" y="25"/>
                    <a:pt x="113" y="25"/>
                    <a:pt x="45" y="25"/>
                  </a:cubicBezTo>
                  <a:cubicBezTo>
                    <a:pt x="45" y="72"/>
                    <a:pt x="45" y="118"/>
                    <a:pt x="45" y="164"/>
                  </a:cubicBezTo>
                  <a:cubicBezTo>
                    <a:pt x="114" y="164"/>
                    <a:pt x="182" y="164"/>
                    <a:pt x="251" y="164"/>
                  </a:cubicBezTo>
                  <a:close/>
                </a:path>
              </a:pathLst>
            </a:custGeom>
            <a:solidFill>
              <a:srgbClr val="FFFFFF"/>
            </a:solidFill>
            <a:ln>
              <a:noFill/>
            </a:ln>
          </p:spPr>
          <p:txBody>
            <a:bodyPr vert="horz" wrap="square" lIns="87880" tIns="43940" rIns="87880" bIns="43940" numCol="1" anchor="t" anchorCtr="0" compatLnSpc="1">
              <a:prstTxWarp prst="textNoShape">
                <a:avLst/>
              </a:prstTxWarp>
            </a:bodyPr>
            <a:lstStyle/>
            <a:p>
              <a:pPr defTabSz="896386">
                <a:defRPr/>
              </a:pPr>
              <a:endParaRPr lang="en-US" sz="1730" kern="0">
                <a:solidFill>
                  <a:srgbClr val="FFFFFF"/>
                </a:solidFill>
                <a:latin typeface="Segoe UI"/>
              </a:endParaRPr>
            </a:p>
          </p:txBody>
        </p:sp>
        <p:sp>
          <p:nvSpPr>
            <p:cNvPr id="406" name="Freeform 6"/>
            <p:cNvSpPr>
              <a:spLocks/>
            </p:cNvSpPr>
            <p:nvPr/>
          </p:nvSpPr>
          <p:spPr bwMode="auto">
            <a:xfrm>
              <a:off x="8002832" y="5412187"/>
              <a:ext cx="35248" cy="124138"/>
            </a:xfrm>
            <a:custGeom>
              <a:avLst/>
              <a:gdLst>
                <a:gd name="T0" fmla="*/ 31 w 32"/>
                <a:gd name="T1" fmla="*/ 58 h 112"/>
                <a:gd name="T2" fmla="*/ 32 w 32"/>
                <a:gd name="T3" fmla="*/ 94 h 112"/>
                <a:gd name="T4" fmla="*/ 16 w 32"/>
                <a:gd name="T5" fmla="*/ 112 h 112"/>
                <a:gd name="T6" fmla="*/ 0 w 32"/>
                <a:gd name="T7" fmla="*/ 93 h 112"/>
                <a:gd name="T8" fmla="*/ 0 w 32"/>
                <a:gd name="T9" fmla="*/ 15 h 112"/>
                <a:gd name="T10" fmla="*/ 15 w 32"/>
                <a:gd name="T11" fmla="*/ 0 h 112"/>
                <a:gd name="T12" fmla="*/ 32 w 32"/>
                <a:gd name="T13" fmla="*/ 16 h 112"/>
                <a:gd name="T14" fmla="*/ 31 w 32"/>
                <a:gd name="T15" fmla="*/ 58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12">
                  <a:moveTo>
                    <a:pt x="31" y="58"/>
                  </a:moveTo>
                  <a:cubicBezTo>
                    <a:pt x="31" y="70"/>
                    <a:pt x="31" y="82"/>
                    <a:pt x="32" y="94"/>
                  </a:cubicBezTo>
                  <a:cubicBezTo>
                    <a:pt x="32" y="105"/>
                    <a:pt x="30" y="112"/>
                    <a:pt x="16" y="112"/>
                  </a:cubicBezTo>
                  <a:cubicBezTo>
                    <a:pt x="1" y="112"/>
                    <a:pt x="0" y="104"/>
                    <a:pt x="0" y="93"/>
                  </a:cubicBezTo>
                  <a:cubicBezTo>
                    <a:pt x="1" y="67"/>
                    <a:pt x="1" y="41"/>
                    <a:pt x="0" y="15"/>
                  </a:cubicBezTo>
                  <a:cubicBezTo>
                    <a:pt x="0" y="4"/>
                    <a:pt x="4" y="0"/>
                    <a:pt x="15" y="0"/>
                  </a:cubicBezTo>
                  <a:cubicBezTo>
                    <a:pt x="27" y="0"/>
                    <a:pt x="32" y="4"/>
                    <a:pt x="32" y="16"/>
                  </a:cubicBezTo>
                  <a:cubicBezTo>
                    <a:pt x="31" y="30"/>
                    <a:pt x="31" y="44"/>
                    <a:pt x="31" y="58"/>
                  </a:cubicBezTo>
                  <a:close/>
                </a:path>
              </a:pathLst>
            </a:custGeom>
            <a:solidFill>
              <a:srgbClr val="FFFFFF"/>
            </a:solidFill>
            <a:ln>
              <a:noFill/>
            </a:ln>
          </p:spPr>
          <p:txBody>
            <a:bodyPr vert="horz" wrap="square" lIns="87880" tIns="43940" rIns="87880" bIns="43940" numCol="1" anchor="t" anchorCtr="0" compatLnSpc="1">
              <a:prstTxWarp prst="textNoShape">
                <a:avLst/>
              </a:prstTxWarp>
            </a:bodyPr>
            <a:lstStyle/>
            <a:p>
              <a:pPr defTabSz="896386">
                <a:defRPr/>
              </a:pPr>
              <a:endParaRPr lang="en-US" sz="1730" kern="0">
                <a:solidFill>
                  <a:srgbClr val="FFFFFF"/>
                </a:solidFill>
                <a:latin typeface="Segoe UI"/>
              </a:endParaRPr>
            </a:p>
          </p:txBody>
        </p:sp>
        <p:sp>
          <p:nvSpPr>
            <p:cNvPr id="407" name="Freeform 7"/>
            <p:cNvSpPr>
              <a:spLocks/>
            </p:cNvSpPr>
            <p:nvPr/>
          </p:nvSpPr>
          <p:spPr bwMode="auto">
            <a:xfrm>
              <a:off x="8055706" y="5447436"/>
              <a:ext cx="36015" cy="88889"/>
            </a:xfrm>
            <a:custGeom>
              <a:avLst/>
              <a:gdLst>
                <a:gd name="T0" fmla="*/ 31 w 33"/>
                <a:gd name="T1" fmla="*/ 40 h 80"/>
                <a:gd name="T2" fmla="*/ 32 w 33"/>
                <a:gd name="T3" fmla="*/ 62 h 80"/>
                <a:gd name="T4" fmla="*/ 16 w 33"/>
                <a:gd name="T5" fmla="*/ 80 h 80"/>
                <a:gd name="T6" fmla="*/ 0 w 33"/>
                <a:gd name="T7" fmla="*/ 61 h 80"/>
                <a:gd name="T8" fmla="*/ 0 w 33"/>
                <a:gd name="T9" fmla="*/ 17 h 80"/>
                <a:gd name="T10" fmla="*/ 15 w 33"/>
                <a:gd name="T11" fmla="*/ 0 h 80"/>
                <a:gd name="T12" fmla="*/ 32 w 33"/>
                <a:gd name="T13" fmla="*/ 18 h 80"/>
                <a:gd name="T14" fmla="*/ 31 w 33"/>
                <a:gd name="T15" fmla="*/ 4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80">
                  <a:moveTo>
                    <a:pt x="31" y="40"/>
                  </a:moveTo>
                  <a:cubicBezTo>
                    <a:pt x="31" y="47"/>
                    <a:pt x="31" y="54"/>
                    <a:pt x="32" y="62"/>
                  </a:cubicBezTo>
                  <a:cubicBezTo>
                    <a:pt x="32" y="73"/>
                    <a:pt x="30" y="80"/>
                    <a:pt x="16" y="80"/>
                  </a:cubicBezTo>
                  <a:cubicBezTo>
                    <a:pt x="1" y="80"/>
                    <a:pt x="0" y="72"/>
                    <a:pt x="0" y="61"/>
                  </a:cubicBezTo>
                  <a:cubicBezTo>
                    <a:pt x="1" y="46"/>
                    <a:pt x="1" y="32"/>
                    <a:pt x="0" y="17"/>
                  </a:cubicBezTo>
                  <a:cubicBezTo>
                    <a:pt x="0" y="6"/>
                    <a:pt x="2" y="0"/>
                    <a:pt x="15" y="0"/>
                  </a:cubicBezTo>
                  <a:cubicBezTo>
                    <a:pt x="29" y="0"/>
                    <a:pt x="33" y="6"/>
                    <a:pt x="32" y="18"/>
                  </a:cubicBezTo>
                  <a:cubicBezTo>
                    <a:pt x="31" y="25"/>
                    <a:pt x="31" y="33"/>
                    <a:pt x="31" y="40"/>
                  </a:cubicBezTo>
                  <a:close/>
                </a:path>
              </a:pathLst>
            </a:custGeom>
            <a:solidFill>
              <a:srgbClr val="FFFFFF"/>
            </a:solidFill>
            <a:ln>
              <a:noFill/>
            </a:ln>
          </p:spPr>
          <p:txBody>
            <a:bodyPr vert="horz" wrap="square" lIns="87880" tIns="43940" rIns="87880" bIns="43940" numCol="1" anchor="t" anchorCtr="0" compatLnSpc="1">
              <a:prstTxWarp prst="textNoShape">
                <a:avLst/>
              </a:prstTxWarp>
            </a:bodyPr>
            <a:lstStyle/>
            <a:p>
              <a:pPr defTabSz="896386">
                <a:defRPr/>
              </a:pPr>
              <a:endParaRPr lang="en-US" sz="1730" kern="0">
                <a:solidFill>
                  <a:srgbClr val="FFFFFF"/>
                </a:solidFill>
                <a:latin typeface="Segoe UI"/>
              </a:endParaRPr>
            </a:p>
          </p:txBody>
        </p:sp>
        <p:sp>
          <p:nvSpPr>
            <p:cNvPr id="408" name="Freeform 8"/>
            <p:cNvSpPr>
              <a:spLocks/>
            </p:cNvSpPr>
            <p:nvPr/>
          </p:nvSpPr>
          <p:spPr bwMode="auto">
            <a:xfrm>
              <a:off x="7943062" y="5478854"/>
              <a:ext cx="49808" cy="57471"/>
            </a:xfrm>
            <a:custGeom>
              <a:avLst/>
              <a:gdLst>
                <a:gd name="T0" fmla="*/ 6 w 45"/>
                <a:gd name="T1" fmla="*/ 26 h 52"/>
                <a:gd name="T2" fmla="*/ 22 w 45"/>
                <a:gd name="T3" fmla="*/ 0 h 52"/>
                <a:gd name="T4" fmla="*/ 37 w 45"/>
                <a:gd name="T5" fmla="*/ 25 h 52"/>
                <a:gd name="T6" fmla="*/ 23 w 45"/>
                <a:gd name="T7" fmla="*/ 52 h 52"/>
                <a:gd name="T8" fmla="*/ 6 w 45"/>
                <a:gd name="T9" fmla="*/ 26 h 52"/>
              </a:gdLst>
              <a:ahLst/>
              <a:cxnLst>
                <a:cxn ang="0">
                  <a:pos x="T0" y="T1"/>
                </a:cxn>
                <a:cxn ang="0">
                  <a:pos x="T2" y="T3"/>
                </a:cxn>
                <a:cxn ang="0">
                  <a:pos x="T4" y="T5"/>
                </a:cxn>
                <a:cxn ang="0">
                  <a:pos x="T6" y="T7"/>
                </a:cxn>
                <a:cxn ang="0">
                  <a:pos x="T8" y="T9"/>
                </a:cxn>
              </a:cxnLst>
              <a:rect l="0" t="0" r="r" b="b"/>
              <a:pathLst>
                <a:path w="45" h="52">
                  <a:moveTo>
                    <a:pt x="6" y="26"/>
                  </a:moveTo>
                  <a:cubicBezTo>
                    <a:pt x="8" y="16"/>
                    <a:pt x="0" y="0"/>
                    <a:pt x="22" y="0"/>
                  </a:cubicBezTo>
                  <a:cubicBezTo>
                    <a:pt x="43" y="0"/>
                    <a:pt x="38" y="14"/>
                    <a:pt x="37" y="25"/>
                  </a:cubicBezTo>
                  <a:cubicBezTo>
                    <a:pt x="36" y="35"/>
                    <a:pt x="45" y="51"/>
                    <a:pt x="23" y="52"/>
                  </a:cubicBezTo>
                  <a:cubicBezTo>
                    <a:pt x="1" y="52"/>
                    <a:pt x="8" y="37"/>
                    <a:pt x="6" y="26"/>
                  </a:cubicBezTo>
                  <a:close/>
                </a:path>
              </a:pathLst>
            </a:custGeom>
            <a:solidFill>
              <a:srgbClr val="FFFFFF"/>
            </a:solidFill>
            <a:ln>
              <a:noFill/>
            </a:ln>
          </p:spPr>
          <p:txBody>
            <a:bodyPr vert="horz" wrap="square" lIns="87880" tIns="43940" rIns="87880" bIns="43940" numCol="1" anchor="t" anchorCtr="0" compatLnSpc="1">
              <a:prstTxWarp prst="textNoShape">
                <a:avLst/>
              </a:prstTxWarp>
            </a:bodyPr>
            <a:lstStyle/>
            <a:p>
              <a:pPr defTabSz="896386">
                <a:defRPr/>
              </a:pPr>
              <a:endParaRPr lang="en-US" sz="1730" kern="0">
                <a:solidFill>
                  <a:srgbClr val="FFFFFF"/>
                </a:solidFill>
                <a:latin typeface="Segoe UI"/>
              </a:endParaRPr>
            </a:p>
          </p:txBody>
        </p:sp>
        <p:sp>
          <p:nvSpPr>
            <p:cNvPr id="409" name="Freeform 9"/>
            <p:cNvSpPr>
              <a:spLocks/>
            </p:cNvSpPr>
            <p:nvPr/>
          </p:nvSpPr>
          <p:spPr bwMode="auto">
            <a:xfrm>
              <a:off x="8104749" y="5487282"/>
              <a:ext cx="42145" cy="49042"/>
            </a:xfrm>
            <a:custGeom>
              <a:avLst/>
              <a:gdLst>
                <a:gd name="T0" fmla="*/ 34 w 38"/>
                <a:gd name="T1" fmla="*/ 21 h 44"/>
                <a:gd name="T2" fmla="*/ 19 w 38"/>
                <a:gd name="T3" fmla="*/ 44 h 44"/>
                <a:gd name="T4" fmla="*/ 3 w 38"/>
                <a:gd name="T5" fmla="*/ 22 h 44"/>
                <a:gd name="T6" fmla="*/ 20 w 38"/>
                <a:gd name="T7" fmla="*/ 0 h 44"/>
                <a:gd name="T8" fmla="*/ 34 w 38"/>
                <a:gd name="T9" fmla="*/ 21 h 44"/>
              </a:gdLst>
              <a:ahLst/>
              <a:cxnLst>
                <a:cxn ang="0">
                  <a:pos x="T0" y="T1"/>
                </a:cxn>
                <a:cxn ang="0">
                  <a:pos x="T2" y="T3"/>
                </a:cxn>
                <a:cxn ang="0">
                  <a:pos x="T4" y="T5"/>
                </a:cxn>
                <a:cxn ang="0">
                  <a:pos x="T6" y="T7"/>
                </a:cxn>
                <a:cxn ang="0">
                  <a:pos x="T8" y="T9"/>
                </a:cxn>
              </a:cxnLst>
              <a:rect l="0" t="0" r="r" b="b"/>
              <a:pathLst>
                <a:path w="38" h="44">
                  <a:moveTo>
                    <a:pt x="34" y="21"/>
                  </a:moveTo>
                  <a:cubicBezTo>
                    <a:pt x="34" y="32"/>
                    <a:pt x="38" y="44"/>
                    <a:pt x="19" y="44"/>
                  </a:cubicBezTo>
                  <a:cubicBezTo>
                    <a:pt x="0" y="44"/>
                    <a:pt x="4" y="32"/>
                    <a:pt x="3" y="22"/>
                  </a:cubicBezTo>
                  <a:cubicBezTo>
                    <a:pt x="3" y="10"/>
                    <a:pt x="2" y="0"/>
                    <a:pt x="20" y="0"/>
                  </a:cubicBezTo>
                  <a:cubicBezTo>
                    <a:pt x="37" y="0"/>
                    <a:pt x="34" y="11"/>
                    <a:pt x="34" y="21"/>
                  </a:cubicBezTo>
                  <a:close/>
                </a:path>
              </a:pathLst>
            </a:custGeom>
            <a:solidFill>
              <a:srgbClr val="FFFFFF"/>
            </a:solidFill>
            <a:ln>
              <a:noFill/>
            </a:ln>
          </p:spPr>
          <p:txBody>
            <a:bodyPr vert="horz" wrap="square" lIns="87880" tIns="43940" rIns="87880" bIns="43940" numCol="1" anchor="t" anchorCtr="0" compatLnSpc="1">
              <a:prstTxWarp prst="textNoShape">
                <a:avLst/>
              </a:prstTxWarp>
            </a:bodyPr>
            <a:lstStyle/>
            <a:p>
              <a:pPr defTabSz="896386">
                <a:defRPr/>
              </a:pPr>
              <a:endParaRPr lang="en-US" sz="1730" kern="0">
                <a:solidFill>
                  <a:srgbClr val="FFFFFF"/>
                </a:solidFill>
                <a:latin typeface="Segoe UI"/>
              </a:endParaRPr>
            </a:p>
          </p:txBody>
        </p:sp>
      </p:grpSp>
      <p:grpSp>
        <p:nvGrpSpPr>
          <p:cNvPr id="126" name="Group 125"/>
          <p:cNvGrpSpPr/>
          <p:nvPr/>
        </p:nvGrpSpPr>
        <p:grpSpPr>
          <a:xfrm>
            <a:off x="7840623" y="2681397"/>
            <a:ext cx="253760" cy="373305"/>
            <a:chOff x="8059871" y="2783865"/>
            <a:chExt cx="258848" cy="380791"/>
          </a:xfrm>
        </p:grpSpPr>
        <p:sp>
          <p:nvSpPr>
            <p:cNvPr id="127" name="Freeform 230"/>
            <p:cNvSpPr/>
            <p:nvPr/>
          </p:nvSpPr>
          <p:spPr bwMode="auto">
            <a:xfrm rot="18899207">
              <a:off x="7998899" y="2844837"/>
              <a:ext cx="380791" cy="258848"/>
            </a:xfrm>
            <a:custGeom>
              <a:avLst/>
              <a:gdLst>
                <a:gd name="connsiteX0" fmla="*/ 3322794 w 5223983"/>
                <a:gd name="connsiteY0" fmla="*/ 1406050 h 3551081"/>
                <a:gd name="connsiteX1" fmla="*/ 3699984 w 5223983"/>
                <a:gd name="connsiteY1" fmla="*/ 1783240 h 3551081"/>
                <a:gd name="connsiteX2" fmla="*/ 3322794 w 5223983"/>
                <a:gd name="connsiteY2" fmla="*/ 2160430 h 3551081"/>
                <a:gd name="connsiteX3" fmla="*/ 2945604 w 5223983"/>
                <a:gd name="connsiteY3" fmla="*/ 1783240 h 3551081"/>
                <a:gd name="connsiteX4" fmla="*/ 3322794 w 5223983"/>
                <a:gd name="connsiteY4" fmla="*/ 1406050 h 3551081"/>
                <a:gd name="connsiteX5" fmla="*/ 1901190 w 5223983"/>
                <a:gd name="connsiteY5" fmla="*/ 1406050 h 3551081"/>
                <a:gd name="connsiteX6" fmla="*/ 2278380 w 5223983"/>
                <a:gd name="connsiteY6" fmla="*/ 1783240 h 3551081"/>
                <a:gd name="connsiteX7" fmla="*/ 1901190 w 5223983"/>
                <a:gd name="connsiteY7" fmla="*/ 2160430 h 3551081"/>
                <a:gd name="connsiteX8" fmla="*/ 1524000 w 5223983"/>
                <a:gd name="connsiteY8" fmla="*/ 1783240 h 3551081"/>
                <a:gd name="connsiteX9" fmla="*/ 1901190 w 5223983"/>
                <a:gd name="connsiteY9" fmla="*/ 1406050 h 3551081"/>
                <a:gd name="connsiteX10" fmla="*/ 3444555 w 5223983"/>
                <a:gd name="connsiteY10" fmla="*/ 1 h 3551081"/>
                <a:gd name="connsiteX11" fmla="*/ 5223983 w 5223983"/>
                <a:gd name="connsiteY11" fmla="*/ 1779430 h 3551081"/>
                <a:gd name="connsiteX12" fmla="*/ 3452333 w 5223983"/>
                <a:gd name="connsiteY12" fmla="*/ 3551081 h 3551081"/>
                <a:gd name="connsiteX13" fmla="*/ 3296124 w 5223983"/>
                <a:gd name="connsiteY13" fmla="*/ 3394871 h 3551081"/>
                <a:gd name="connsiteX14" fmla="*/ 4919183 w 5223983"/>
                <a:gd name="connsiteY14" fmla="*/ 1771811 h 3551081"/>
                <a:gd name="connsiteX15" fmla="*/ 3295964 w 5223983"/>
                <a:gd name="connsiteY15" fmla="*/ 148592 h 3551081"/>
                <a:gd name="connsiteX16" fmla="*/ 1779429 w 5223983"/>
                <a:gd name="connsiteY16" fmla="*/ 0 h 3551081"/>
                <a:gd name="connsiteX17" fmla="*/ 1928020 w 5223983"/>
                <a:gd name="connsiteY17" fmla="*/ 148590 h 3551081"/>
                <a:gd name="connsiteX18" fmla="*/ 304801 w 5223983"/>
                <a:gd name="connsiteY18" fmla="*/ 1771809 h 3551081"/>
                <a:gd name="connsiteX19" fmla="*/ 1927860 w 5223983"/>
                <a:gd name="connsiteY19" fmla="*/ 3394869 h 3551081"/>
                <a:gd name="connsiteX20" fmla="*/ 1771651 w 5223983"/>
                <a:gd name="connsiteY20" fmla="*/ 3551079 h 3551081"/>
                <a:gd name="connsiteX21" fmla="*/ 0 w 5223983"/>
                <a:gd name="connsiteY21" fmla="*/ 1779428 h 3551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223983" h="3551081">
                  <a:moveTo>
                    <a:pt x="3322794" y="1406050"/>
                  </a:moveTo>
                  <a:cubicBezTo>
                    <a:pt x="3531110" y="1406050"/>
                    <a:pt x="3699984" y="1574924"/>
                    <a:pt x="3699984" y="1783240"/>
                  </a:cubicBezTo>
                  <a:cubicBezTo>
                    <a:pt x="3699984" y="1991556"/>
                    <a:pt x="3531110" y="2160430"/>
                    <a:pt x="3322794" y="2160430"/>
                  </a:cubicBezTo>
                  <a:cubicBezTo>
                    <a:pt x="3114478" y="2160430"/>
                    <a:pt x="2945604" y="1991556"/>
                    <a:pt x="2945604" y="1783240"/>
                  </a:cubicBezTo>
                  <a:cubicBezTo>
                    <a:pt x="2945604" y="1574924"/>
                    <a:pt x="3114478" y="1406050"/>
                    <a:pt x="3322794" y="1406050"/>
                  </a:cubicBezTo>
                  <a:close/>
                  <a:moveTo>
                    <a:pt x="1901190" y="1406050"/>
                  </a:moveTo>
                  <a:cubicBezTo>
                    <a:pt x="2109506" y="1406050"/>
                    <a:pt x="2278380" y="1574924"/>
                    <a:pt x="2278380" y="1783240"/>
                  </a:cubicBezTo>
                  <a:cubicBezTo>
                    <a:pt x="2278380" y="1991556"/>
                    <a:pt x="2109506" y="2160430"/>
                    <a:pt x="1901190" y="2160430"/>
                  </a:cubicBezTo>
                  <a:cubicBezTo>
                    <a:pt x="1692874" y="2160430"/>
                    <a:pt x="1524000" y="1991556"/>
                    <a:pt x="1524000" y="1783240"/>
                  </a:cubicBezTo>
                  <a:cubicBezTo>
                    <a:pt x="1524000" y="1574924"/>
                    <a:pt x="1692874" y="1406050"/>
                    <a:pt x="1901190" y="1406050"/>
                  </a:cubicBezTo>
                  <a:close/>
                  <a:moveTo>
                    <a:pt x="3444555" y="1"/>
                  </a:moveTo>
                  <a:lnTo>
                    <a:pt x="5223983" y="1779430"/>
                  </a:lnTo>
                  <a:lnTo>
                    <a:pt x="3452333" y="3551081"/>
                  </a:lnTo>
                  <a:lnTo>
                    <a:pt x="3296124" y="3394871"/>
                  </a:lnTo>
                  <a:lnTo>
                    <a:pt x="4919183" y="1771811"/>
                  </a:lnTo>
                  <a:lnTo>
                    <a:pt x="3295964" y="148592"/>
                  </a:lnTo>
                  <a:close/>
                  <a:moveTo>
                    <a:pt x="1779429" y="0"/>
                  </a:moveTo>
                  <a:lnTo>
                    <a:pt x="1928020" y="148590"/>
                  </a:lnTo>
                  <a:lnTo>
                    <a:pt x="304801" y="1771809"/>
                  </a:lnTo>
                  <a:lnTo>
                    <a:pt x="1927860" y="3394869"/>
                  </a:lnTo>
                  <a:lnTo>
                    <a:pt x="1771651" y="3551079"/>
                  </a:lnTo>
                  <a:lnTo>
                    <a:pt x="0" y="1779428"/>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400" kern="0">
                <a:solidFill>
                  <a:srgbClr val="FFFFFF"/>
                </a:solidFill>
                <a:latin typeface="Segoe UI"/>
                <a:ea typeface="Segoe UI" pitchFamily="34" charset="0"/>
                <a:cs typeface="Segoe UI" pitchFamily="34" charset="0"/>
              </a:endParaRPr>
            </a:p>
          </p:txBody>
        </p:sp>
        <p:sp>
          <p:nvSpPr>
            <p:cNvPr id="128" name="Rectangle 127"/>
            <p:cNvSpPr/>
            <p:nvPr/>
          </p:nvSpPr>
          <p:spPr bwMode="auto">
            <a:xfrm>
              <a:off x="8119704" y="2906820"/>
              <a:ext cx="141627" cy="15216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400">
                <a:solidFill>
                  <a:srgbClr val="FFFFFF"/>
                </a:solidFill>
                <a:latin typeface="Segoe UI"/>
                <a:ea typeface="Segoe UI" pitchFamily="34" charset="0"/>
                <a:cs typeface="Segoe UI" pitchFamily="34" charset="0"/>
              </a:endParaRPr>
            </a:p>
          </p:txBody>
        </p:sp>
        <p:sp>
          <p:nvSpPr>
            <p:cNvPr id="129" name="Oval 128"/>
            <p:cNvSpPr/>
            <p:nvPr/>
          </p:nvSpPr>
          <p:spPr bwMode="auto">
            <a:xfrm>
              <a:off x="8113071" y="2954757"/>
              <a:ext cx="55956" cy="5833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400">
                <a:solidFill>
                  <a:srgbClr val="FFFFFF"/>
                </a:solidFill>
                <a:latin typeface="Segoe UI"/>
                <a:ea typeface="Segoe UI" pitchFamily="34" charset="0"/>
                <a:cs typeface="Segoe UI" pitchFamily="34" charset="0"/>
              </a:endParaRPr>
            </a:p>
          </p:txBody>
        </p:sp>
        <p:sp>
          <p:nvSpPr>
            <p:cNvPr id="130" name="Oval 129"/>
            <p:cNvSpPr/>
            <p:nvPr/>
          </p:nvSpPr>
          <p:spPr bwMode="auto">
            <a:xfrm>
              <a:off x="8195835" y="2952736"/>
              <a:ext cx="55956" cy="5833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400">
                <a:solidFill>
                  <a:srgbClr val="FFFFFF"/>
                </a:solidFill>
                <a:latin typeface="Segoe UI"/>
                <a:ea typeface="Segoe UI" pitchFamily="34" charset="0"/>
                <a:cs typeface="Segoe UI" pitchFamily="34" charset="0"/>
              </a:endParaRPr>
            </a:p>
          </p:txBody>
        </p:sp>
      </p:grpSp>
      <p:grpSp>
        <p:nvGrpSpPr>
          <p:cNvPr id="25" name="Group 24">
            <a:extLst>
              <a:ext uri="{FF2B5EF4-FFF2-40B4-BE49-F238E27FC236}">
                <a16:creationId xmlns:a16="http://schemas.microsoft.com/office/drawing/2014/main" id="{97154CCE-DAD2-4C09-8BB2-EBEBCD968E54}"/>
              </a:ext>
            </a:extLst>
          </p:cNvPr>
          <p:cNvGrpSpPr/>
          <p:nvPr/>
        </p:nvGrpSpPr>
        <p:grpSpPr>
          <a:xfrm>
            <a:off x="5865099" y="2576031"/>
            <a:ext cx="1594706" cy="424090"/>
            <a:chOff x="5982706" y="2701617"/>
            <a:chExt cx="1626683" cy="432594"/>
          </a:xfrm>
        </p:grpSpPr>
        <p:sp>
          <p:nvSpPr>
            <p:cNvPr id="436" name="Rectangle 435"/>
            <p:cNvSpPr/>
            <p:nvPr/>
          </p:nvSpPr>
          <p:spPr>
            <a:xfrm>
              <a:off x="6340519" y="2701617"/>
              <a:ext cx="1268870" cy="432594"/>
            </a:xfrm>
            <a:prstGeom prst="rect">
              <a:avLst/>
            </a:prstGeom>
          </p:spPr>
          <p:txBody>
            <a:bodyPr wrap="square">
              <a:spAutoFit/>
            </a:bodyPr>
            <a:lstStyle/>
            <a:p>
              <a:pPr defTabSz="896386">
                <a:defRPr/>
              </a:pPr>
              <a:r>
                <a:rPr lang="en-US" sz="1078">
                  <a:solidFill>
                    <a:srgbClr val="FFFFFF"/>
                  </a:solidFill>
                  <a:latin typeface="Segoe UI"/>
                  <a:cs typeface="Segoe UI Semilight" panose="020B0402040204020203" pitchFamily="34" charset="0"/>
                </a:rPr>
                <a:t>Data Lake Analytics</a:t>
              </a:r>
            </a:p>
          </p:txBody>
        </p:sp>
        <p:grpSp>
          <p:nvGrpSpPr>
            <p:cNvPr id="9" name="Group 8"/>
            <p:cNvGrpSpPr/>
            <p:nvPr/>
          </p:nvGrpSpPr>
          <p:grpSpPr>
            <a:xfrm>
              <a:off x="5982706" y="2744575"/>
              <a:ext cx="346672" cy="344971"/>
              <a:chOff x="5982706" y="2742063"/>
              <a:chExt cx="346672" cy="344971"/>
            </a:xfrm>
          </p:grpSpPr>
          <p:sp>
            <p:nvSpPr>
              <p:cNvPr id="142" name="Freeform 34"/>
              <p:cNvSpPr>
                <a:spLocks/>
              </p:cNvSpPr>
              <p:nvPr/>
            </p:nvSpPr>
            <p:spPr bwMode="auto">
              <a:xfrm>
                <a:off x="6102871" y="2827987"/>
                <a:ext cx="106128" cy="175888"/>
              </a:xfrm>
              <a:custGeom>
                <a:avLst/>
                <a:gdLst>
                  <a:gd name="T0" fmla="*/ 1459 w 1508"/>
                  <a:gd name="T1" fmla="*/ 930 h 2501"/>
                  <a:gd name="T2" fmla="*/ 837 w 1508"/>
                  <a:gd name="T3" fmla="*/ 930 h 2501"/>
                  <a:gd name="T4" fmla="*/ 1097 w 1508"/>
                  <a:gd name="T5" fmla="*/ 63 h 2501"/>
                  <a:gd name="T6" fmla="*/ 1072 w 1508"/>
                  <a:gd name="T7" fmla="*/ 4 h 2501"/>
                  <a:gd name="T8" fmla="*/ 1053 w 1508"/>
                  <a:gd name="T9" fmla="*/ 0 h 2501"/>
                  <a:gd name="T10" fmla="*/ 1014 w 1508"/>
                  <a:gd name="T11" fmla="*/ 19 h 2501"/>
                  <a:gd name="T12" fmla="*/ 10 w 1508"/>
                  <a:gd name="T13" fmla="*/ 1483 h 2501"/>
                  <a:gd name="T14" fmla="*/ 5 w 1508"/>
                  <a:gd name="T15" fmla="*/ 1532 h 2501"/>
                  <a:gd name="T16" fmla="*/ 49 w 1508"/>
                  <a:gd name="T17" fmla="*/ 1556 h 2501"/>
                  <a:gd name="T18" fmla="*/ 651 w 1508"/>
                  <a:gd name="T19" fmla="*/ 1556 h 2501"/>
                  <a:gd name="T20" fmla="*/ 382 w 1508"/>
                  <a:gd name="T21" fmla="*/ 2438 h 2501"/>
                  <a:gd name="T22" fmla="*/ 407 w 1508"/>
                  <a:gd name="T23" fmla="*/ 2497 h 2501"/>
                  <a:gd name="T24" fmla="*/ 426 w 1508"/>
                  <a:gd name="T25" fmla="*/ 2501 h 2501"/>
                  <a:gd name="T26" fmla="*/ 465 w 1508"/>
                  <a:gd name="T27" fmla="*/ 2482 h 2501"/>
                  <a:gd name="T28" fmla="*/ 1498 w 1508"/>
                  <a:gd name="T29" fmla="*/ 1003 h 2501"/>
                  <a:gd name="T30" fmla="*/ 1508 w 1508"/>
                  <a:gd name="T31" fmla="*/ 974 h 2501"/>
                  <a:gd name="T32" fmla="*/ 1459 w 1508"/>
                  <a:gd name="T33" fmla="*/ 930 h 2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08" h="2501">
                    <a:moveTo>
                      <a:pt x="1459" y="930"/>
                    </a:moveTo>
                    <a:lnTo>
                      <a:pt x="837" y="930"/>
                    </a:lnTo>
                    <a:lnTo>
                      <a:pt x="1097" y="63"/>
                    </a:lnTo>
                    <a:cubicBezTo>
                      <a:pt x="1102" y="39"/>
                      <a:pt x="1092" y="14"/>
                      <a:pt x="1072" y="4"/>
                    </a:cubicBezTo>
                    <a:cubicBezTo>
                      <a:pt x="1068" y="0"/>
                      <a:pt x="1058" y="0"/>
                      <a:pt x="1053" y="0"/>
                    </a:cubicBezTo>
                    <a:cubicBezTo>
                      <a:pt x="1038" y="0"/>
                      <a:pt x="1024" y="9"/>
                      <a:pt x="1014" y="19"/>
                    </a:cubicBezTo>
                    <a:lnTo>
                      <a:pt x="10" y="1483"/>
                    </a:lnTo>
                    <a:cubicBezTo>
                      <a:pt x="0" y="1498"/>
                      <a:pt x="0" y="1517"/>
                      <a:pt x="5" y="1532"/>
                    </a:cubicBezTo>
                    <a:cubicBezTo>
                      <a:pt x="15" y="1547"/>
                      <a:pt x="30" y="1556"/>
                      <a:pt x="49" y="1556"/>
                    </a:cubicBezTo>
                    <a:lnTo>
                      <a:pt x="651" y="1556"/>
                    </a:lnTo>
                    <a:lnTo>
                      <a:pt x="382" y="2438"/>
                    </a:lnTo>
                    <a:cubicBezTo>
                      <a:pt x="377" y="2462"/>
                      <a:pt x="387" y="2487"/>
                      <a:pt x="407" y="2497"/>
                    </a:cubicBezTo>
                    <a:cubicBezTo>
                      <a:pt x="412" y="2501"/>
                      <a:pt x="421" y="2501"/>
                      <a:pt x="426" y="2501"/>
                    </a:cubicBezTo>
                    <a:cubicBezTo>
                      <a:pt x="441" y="2501"/>
                      <a:pt x="456" y="2492"/>
                      <a:pt x="465" y="2482"/>
                    </a:cubicBezTo>
                    <a:lnTo>
                      <a:pt x="1498" y="1003"/>
                    </a:lnTo>
                    <a:cubicBezTo>
                      <a:pt x="1503" y="993"/>
                      <a:pt x="1508" y="984"/>
                      <a:pt x="1508" y="974"/>
                    </a:cubicBezTo>
                    <a:cubicBezTo>
                      <a:pt x="1508" y="949"/>
                      <a:pt x="1484" y="930"/>
                      <a:pt x="1459" y="930"/>
                    </a:cubicBezTo>
                    <a:close/>
                  </a:path>
                </a:pathLst>
              </a:custGeom>
              <a:solidFill>
                <a:schemeClr val="tx1"/>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ysClr val="windowText" lastClr="000000"/>
                  </a:solidFill>
                  <a:latin typeface="Segoe UI"/>
                </a:endParaRPr>
              </a:p>
            </p:txBody>
          </p:sp>
          <p:sp>
            <p:nvSpPr>
              <p:cNvPr id="143" name="Freeform 35"/>
              <p:cNvSpPr>
                <a:spLocks noEditPoints="1"/>
              </p:cNvSpPr>
              <p:nvPr/>
            </p:nvSpPr>
            <p:spPr bwMode="auto">
              <a:xfrm>
                <a:off x="5982706" y="2742063"/>
                <a:ext cx="346672" cy="344971"/>
              </a:xfrm>
              <a:custGeom>
                <a:avLst/>
                <a:gdLst>
                  <a:gd name="T0" fmla="*/ 3231 w 4925"/>
                  <a:gd name="T1" fmla="*/ 4866 h 4910"/>
                  <a:gd name="T2" fmla="*/ 3422 w 4925"/>
                  <a:gd name="T3" fmla="*/ 4910 h 4910"/>
                  <a:gd name="T4" fmla="*/ 3579 w 4925"/>
                  <a:gd name="T5" fmla="*/ 4881 h 4910"/>
                  <a:gd name="T6" fmla="*/ 3833 w 4925"/>
                  <a:gd name="T7" fmla="*/ 4646 h 4910"/>
                  <a:gd name="T8" fmla="*/ 3899 w 4925"/>
                  <a:gd name="T9" fmla="*/ 4509 h 4910"/>
                  <a:gd name="T10" fmla="*/ 4063 w 4925"/>
                  <a:gd name="T11" fmla="*/ 4509 h 4910"/>
                  <a:gd name="T12" fmla="*/ 4509 w 4925"/>
                  <a:gd name="T13" fmla="*/ 4063 h 4910"/>
                  <a:gd name="T14" fmla="*/ 4509 w 4925"/>
                  <a:gd name="T15" fmla="*/ 2794 h 4910"/>
                  <a:gd name="T16" fmla="*/ 4866 w 4925"/>
                  <a:gd name="T17" fmla="*/ 2031 h 4910"/>
                  <a:gd name="T18" fmla="*/ 4881 w 4925"/>
                  <a:gd name="T19" fmla="*/ 1679 h 4910"/>
                  <a:gd name="T20" fmla="*/ 4646 w 4925"/>
                  <a:gd name="T21" fmla="*/ 1424 h 4910"/>
                  <a:gd name="T22" fmla="*/ 4509 w 4925"/>
                  <a:gd name="T23" fmla="*/ 1358 h 4910"/>
                  <a:gd name="T24" fmla="*/ 4509 w 4925"/>
                  <a:gd name="T25" fmla="*/ 856 h 4910"/>
                  <a:gd name="T26" fmla="*/ 4063 w 4925"/>
                  <a:gd name="T27" fmla="*/ 411 h 4910"/>
                  <a:gd name="T28" fmla="*/ 2779 w 4925"/>
                  <a:gd name="T29" fmla="*/ 411 h 4910"/>
                  <a:gd name="T30" fmla="*/ 2026 w 4925"/>
                  <a:gd name="T31" fmla="*/ 58 h 4910"/>
                  <a:gd name="T32" fmla="*/ 1679 w 4925"/>
                  <a:gd name="T33" fmla="*/ 44 h 4910"/>
                  <a:gd name="T34" fmla="*/ 1424 w 4925"/>
                  <a:gd name="T35" fmla="*/ 279 h 4910"/>
                  <a:gd name="T36" fmla="*/ 1360 w 4925"/>
                  <a:gd name="T37" fmla="*/ 411 h 4910"/>
                  <a:gd name="T38" fmla="*/ 856 w 4925"/>
                  <a:gd name="T39" fmla="*/ 411 h 4910"/>
                  <a:gd name="T40" fmla="*/ 411 w 4925"/>
                  <a:gd name="T41" fmla="*/ 856 h 4910"/>
                  <a:gd name="T42" fmla="*/ 411 w 4925"/>
                  <a:gd name="T43" fmla="*/ 2478 h 4910"/>
                  <a:gd name="T44" fmla="*/ 58 w 4925"/>
                  <a:gd name="T45" fmla="*/ 3231 h 4910"/>
                  <a:gd name="T46" fmla="*/ 44 w 4925"/>
                  <a:gd name="T47" fmla="*/ 3579 h 4910"/>
                  <a:gd name="T48" fmla="*/ 279 w 4925"/>
                  <a:gd name="T49" fmla="*/ 3833 h 4910"/>
                  <a:gd name="T50" fmla="*/ 411 w 4925"/>
                  <a:gd name="T51" fmla="*/ 3897 h 4910"/>
                  <a:gd name="T52" fmla="*/ 411 w 4925"/>
                  <a:gd name="T53" fmla="*/ 4063 h 4910"/>
                  <a:gd name="T54" fmla="*/ 856 w 4925"/>
                  <a:gd name="T55" fmla="*/ 4509 h 4910"/>
                  <a:gd name="T56" fmla="*/ 2468 w 4925"/>
                  <a:gd name="T57" fmla="*/ 4509 h 4910"/>
                  <a:gd name="T58" fmla="*/ 3231 w 4925"/>
                  <a:gd name="T59" fmla="*/ 4866 h 4910"/>
                  <a:gd name="T60" fmla="*/ 856 w 4925"/>
                  <a:gd name="T61" fmla="*/ 705 h 4910"/>
                  <a:gd name="T62" fmla="*/ 4063 w 4925"/>
                  <a:gd name="T63" fmla="*/ 705 h 4910"/>
                  <a:gd name="T64" fmla="*/ 4210 w 4925"/>
                  <a:gd name="T65" fmla="*/ 851 h 4910"/>
                  <a:gd name="T66" fmla="*/ 4210 w 4925"/>
                  <a:gd name="T67" fmla="*/ 4058 h 4910"/>
                  <a:gd name="T68" fmla="*/ 4063 w 4925"/>
                  <a:gd name="T69" fmla="*/ 4205 h 4910"/>
                  <a:gd name="T70" fmla="*/ 856 w 4925"/>
                  <a:gd name="T71" fmla="*/ 4205 h 4910"/>
                  <a:gd name="T72" fmla="*/ 709 w 4925"/>
                  <a:gd name="T73" fmla="*/ 4058 h 4910"/>
                  <a:gd name="T74" fmla="*/ 709 w 4925"/>
                  <a:gd name="T75" fmla="*/ 851 h 4910"/>
                  <a:gd name="T76" fmla="*/ 856 w 4925"/>
                  <a:gd name="T77" fmla="*/ 705 h 49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925" h="4910">
                    <a:moveTo>
                      <a:pt x="3231" y="4866"/>
                    </a:moveTo>
                    <a:cubicBezTo>
                      <a:pt x="3290" y="4896"/>
                      <a:pt x="3358" y="4910"/>
                      <a:pt x="3422" y="4910"/>
                    </a:cubicBezTo>
                    <a:cubicBezTo>
                      <a:pt x="3476" y="4910"/>
                      <a:pt x="3525" y="4900"/>
                      <a:pt x="3579" y="4881"/>
                    </a:cubicBezTo>
                    <a:cubicBezTo>
                      <a:pt x="3691" y="4842"/>
                      <a:pt x="3784" y="4758"/>
                      <a:pt x="3833" y="4646"/>
                    </a:cubicBezTo>
                    <a:lnTo>
                      <a:pt x="3899" y="4509"/>
                    </a:lnTo>
                    <a:lnTo>
                      <a:pt x="4063" y="4509"/>
                    </a:lnTo>
                    <a:cubicBezTo>
                      <a:pt x="4308" y="4509"/>
                      <a:pt x="4509" y="4308"/>
                      <a:pt x="4509" y="4063"/>
                    </a:cubicBezTo>
                    <a:lnTo>
                      <a:pt x="4509" y="2794"/>
                    </a:lnTo>
                    <a:lnTo>
                      <a:pt x="4866" y="2031"/>
                    </a:lnTo>
                    <a:cubicBezTo>
                      <a:pt x="4920" y="1919"/>
                      <a:pt x="4925" y="1796"/>
                      <a:pt x="4881" y="1679"/>
                    </a:cubicBezTo>
                    <a:cubicBezTo>
                      <a:pt x="4842" y="1566"/>
                      <a:pt x="4758" y="1473"/>
                      <a:pt x="4646" y="1424"/>
                    </a:cubicBezTo>
                    <a:lnTo>
                      <a:pt x="4509" y="1358"/>
                    </a:lnTo>
                    <a:lnTo>
                      <a:pt x="4509" y="856"/>
                    </a:lnTo>
                    <a:cubicBezTo>
                      <a:pt x="4509" y="612"/>
                      <a:pt x="4308" y="411"/>
                      <a:pt x="4063" y="411"/>
                    </a:cubicBezTo>
                    <a:lnTo>
                      <a:pt x="2779" y="411"/>
                    </a:lnTo>
                    <a:lnTo>
                      <a:pt x="2026" y="58"/>
                    </a:lnTo>
                    <a:cubicBezTo>
                      <a:pt x="1919" y="9"/>
                      <a:pt x="1791" y="0"/>
                      <a:pt x="1679" y="44"/>
                    </a:cubicBezTo>
                    <a:cubicBezTo>
                      <a:pt x="1566" y="83"/>
                      <a:pt x="1473" y="166"/>
                      <a:pt x="1424" y="279"/>
                    </a:cubicBezTo>
                    <a:lnTo>
                      <a:pt x="1360" y="411"/>
                    </a:lnTo>
                    <a:lnTo>
                      <a:pt x="856" y="411"/>
                    </a:lnTo>
                    <a:cubicBezTo>
                      <a:pt x="612" y="411"/>
                      <a:pt x="411" y="612"/>
                      <a:pt x="411" y="856"/>
                    </a:cubicBezTo>
                    <a:lnTo>
                      <a:pt x="411" y="2478"/>
                    </a:lnTo>
                    <a:lnTo>
                      <a:pt x="58" y="3231"/>
                    </a:lnTo>
                    <a:cubicBezTo>
                      <a:pt x="9" y="3339"/>
                      <a:pt x="0" y="3466"/>
                      <a:pt x="44" y="3579"/>
                    </a:cubicBezTo>
                    <a:cubicBezTo>
                      <a:pt x="83" y="3691"/>
                      <a:pt x="166" y="3784"/>
                      <a:pt x="279" y="3833"/>
                    </a:cubicBezTo>
                    <a:lnTo>
                      <a:pt x="411" y="3897"/>
                    </a:lnTo>
                    <a:lnTo>
                      <a:pt x="411" y="4063"/>
                    </a:lnTo>
                    <a:cubicBezTo>
                      <a:pt x="411" y="4308"/>
                      <a:pt x="612" y="4509"/>
                      <a:pt x="856" y="4509"/>
                    </a:cubicBezTo>
                    <a:lnTo>
                      <a:pt x="2468" y="4509"/>
                    </a:lnTo>
                    <a:lnTo>
                      <a:pt x="3231" y="4866"/>
                    </a:lnTo>
                    <a:close/>
                    <a:moveTo>
                      <a:pt x="856" y="705"/>
                    </a:moveTo>
                    <a:lnTo>
                      <a:pt x="4063" y="705"/>
                    </a:lnTo>
                    <a:cubicBezTo>
                      <a:pt x="4142" y="705"/>
                      <a:pt x="4210" y="768"/>
                      <a:pt x="4210" y="851"/>
                    </a:cubicBezTo>
                    <a:lnTo>
                      <a:pt x="4210" y="4058"/>
                    </a:lnTo>
                    <a:cubicBezTo>
                      <a:pt x="4210" y="4137"/>
                      <a:pt x="4146" y="4205"/>
                      <a:pt x="4063" y="4205"/>
                    </a:cubicBezTo>
                    <a:lnTo>
                      <a:pt x="856" y="4205"/>
                    </a:lnTo>
                    <a:cubicBezTo>
                      <a:pt x="778" y="4205"/>
                      <a:pt x="709" y="4142"/>
                      <a:pt x="709" y="4058"/>
                    </a:cubicBezTo>
                    <a:lnTo>
                      <a:pt x="709" y="851"/>
                    </a:lnTo>
                    <a:cubicBezTo>
                      <a:pt x="709" y="773"/>
                      <a:pt x="773" y="705"/>
                      <a:pt x="856" y="705"/>
                    </a:cubicBezTo>
                    <a:close/>
                  </a:path>
                </a:pathLst>
              </a:custGeom>
              <a:solidFill>
                <a:schemeClr val="tx1"/>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ysClr val="windowText" lastClr="000000"/>
                  </a:solidFill>
                  <a:latin typeface="Segoe UI"/>
                </a:endParaRPr>
              </a:p>
            </p:txBody>
          </p:sp>
        </p:grpSp>
      </p:grpSp>
      <p:sp>
        <p:nvSpPr>
          <p:cNvPr id="144" name="Freeform 182"/>
          <p:cNvSpPr/>
          <p:nvPr/>
        </p:nvSpPr>
        <p:spPr bwMode="auto">
          <a:xfrm flipH="1">
            <a:off x="4054645" y="2685383"/>
            <a:ext cx="401197" cy="373171"/>
          </a:xfrm>
          <a:custGeom>
            <a:avLst/>
            <a:gdLst>
              <a:gd name="connsiteX0" fmla="*/ 144517 w 665158"/>
              <a:gd name="connsiteY0" fmla="*/ 432643 h 635971"/>
              <a:gd name="connsiteX1" fmla="*/ 134794 w 665158"/>
              <a:gd name="connsiteY1" fmla="*/ 438281 h 635971"/>
              <a:gd name="connsiteX2" fmla="*/ 131240 w 665158"/>
              <a:gd name="connsiteY2" fmla="*/ 453701 h 635971"/>
              <a:gd name="connsiteX3" fmla="*/ 135004 w 665158"/>
              <a:gd name="connsiteY3" fmla="*/ 468403 h 635971"/>
              <a:gd name="connsiteX4" fmla="*/ 144883 w 665158"/>
              <a:gd name="connsiteY4" fmla="*/ 473874 h 635971"/>
              <a:gd name="connsiteX5" fmla="*/ 155050 w 665158"/>
              <a:gd name="connsiteY5" fmla="*/ 468458 h 635971"/>
              <a:gd name="connsiteX6" fmla="*/ 158788 w 665158"/>
              <a:gd name="connsiteY6" fmla="*/ 453369 h 635971"/>
              <a:gd name="connsiteX7" fmla="*/ 155024 w 665158"/>
              <a:gd name="connsiteY7" fmla="*/ 438059 h 635971"/>
              <a:gd name="connsiteX8" fmla="*/ 144517 w 665158"/>
              <a:gd name="connsiteY8" fmla="*/ 432643 h 635971"/>
              <a:gd name="connsiteX9" fmla="*/ 96733 w 665158"/>
              <a:gd name="connsiteY9" fmla="*/ 413631 h 635971"/>
              <a:gd name="connsiteX10" fmla="*/ 96733 w 665158"/>
              <a:gd name="connsiteY10" fmla="*/ 492888 h 635971"/>
              <a:gd name="connsiteX11" fmla="*/ 48328 w 665158"/>
              <a:gd name="connsiteY11" fmla="*/ 492888 h 635971"/>
              <a:gd name="connsiteX12" fmla="*/ 48328 w 665158"/>
              <a:gd name="connsiteY12" fmla="*/ 474206 h 635971"/>
              <a:gd name="connsiteX13" fmla="*/ 74151 w 665158"/>
              <a:gd name="connsiteY13" fmla="*/ 474206 h 635971"/>
              <a:gd name="connsiteX14" fmla="*/ 74151 w 665158"/>
              <a:gd name="connsiteY14" fmla="*/ 413631 h 635971"/>
              <a:gd name="connsiteX15" fmla="*/ 144308 w 665158"/>
              <a:gd name="connsiteY15" fmla="*/ 412304 h 635971"/>
              <a:gd name="connsiteX16" fmla="*/ 164277 w 665158"/>
              <a:gd name="connsiteY16" fmla="*/ 417582 h 635971"/>
              <a:gd name="connsiteX17" fmla="*/ 177920 w 665158"/>
              <a:gd name="connsiteY17" fmla="*/ 432533 h 635971"/>
              <a:gd name="connsiteX18" fmla="*/ 182782 w 665158"/>
              <a:gd name="connsiteY18" fmla="*/ 454309 h 635971"/>
              <a:gd name="connsiteX19" fmla="*/ 177972 w 665158"/>
              <a:gd name="connsiteY19" fmla="*/ 475007 h 635971"/>
              <a:gd name="connsiteX20" fmla="*/ 164512 w 665158"/>
              <a:gd name="connsiteY20" fmla="*/ 489212 h 635971"/>
              <a:gd name="connsiteX21" fmla="*/ 145301 w 665158"/>
              <a:gd name="connsiteY21" fmla="*/ 494269 h 635971"/>
              <a:gd name="connsiteX22" fmla="*/ 136572 w 665158"/>
              <a:gd name="connsiteY22" fmla="*/ 493329 h 635971"/>
              <a:gd name="connsiteX23" fmla="*/ 127058 w 665158"/>
              <a:gd name="connsiteY23" fmla="*/ 503554 h 635971"/>
              <a:gd name="connsiteX24" fmla="*/ 98726 w 665158"/>
              <a:gd name="connsiteY24" fmla="*/ 503554 h 635971"/>
              <a:gd name="connsiteX25" fmla="*/ 118537 w 665158"/>
              <a:gd name="connsiteY25" fmla="*/ 483325 h 635971"/>
              <a:gd name="connsiteX26" fmla="*/ 107298 w 665158"/>
              <a:gd name="connsiteY26" fmla="*/ 453038 h 635971"/>
              <a:gd name="connsiteX27" fmla="*/ 111924 w 665158"/>
              <a:gd name="connsiteY27" fmla="*/ 431786 h 635971"/>
              <a:gd name="connsiteX28" fmla="*/ 125045 w 665158"/>
              <a:gd name="connsiteY28" fmla="*/ 417362 h 635971"/>
              <a:gd name="connsiteX29" fmla="*/ 144308 w 665158"/>
              <a:gd name="connsiteY29" fmla="*/ 412304 h 635971"/>
              <a:gd name="connsiteX30" fmla="*/ 214235 w 665158"/>
              <a:gd name="connsiteY30" fmla="*/ 412304 h 635971"/>
              <a:gd name="connsiteX31" fmla="*/ 236399 w 665158"/>
              <a:gd name="connsiteY31" fmla="*/ 419185 h 635971"/>
              <a:gd name="connsiteX32" fmla="*/ 244658 w 665158"/>
              <a:gd name="connsiteY32" fmla="*/ 437562 h 635971"/>
              <a:gd name="connsiteX33" fmla="*/ 226571 w 665158"/>
              <a:gd name="connsiteY33" fmla="*/ 461329 h 635971"/>
              <a:gd name="connsiteX34" fmla="*/ 218913 w 665158"/>
              <a:gd name="connsiteY34" fmla="*/ 464811 h 635971"/>
              <a:gd name="connsiteX35" fmla="*/ 215829 w 665158"/>
              <a:gd name="connsiteY35" fmla="*/ 467546 h 635971"/>
              <a:gd name="connsiteX36" fmla="*/ 214810 w 665158"/>
              <a:gd name="connsiteY36" fmla="*/ 470945 h 635971"/>
              <a:gd name="connsiteX37" fmla="*/ 216848 w 665158"/>
              <a:gd name="connsiteY37" fmla="*/ 475063 h 635971"/>
              <a:gd name="connsiteX38" fmla="*/ 222598 w 665158"/>
              <a:gd name="connsiteY38" fmla="*/ 476472 h 635971"/>
              <a:gd name="connsiteX39" fmla="*/ 233210 w 665158"/>
              <a:gd name="connsiteY39" fmla="*/ 474234 h 635971"/>
              <a:gd name="connsiteX40" fmla="*/ 243612 w 665158"/>
              <a:gd name="connsiteY40" fmla="*/ 468348 h 635971"/>
              <a:gd name="connsiteX41" fmla="*/ 243612 w 665158"/>
              <a:gd name="connsiteY41" fmla="*/ 490068 h 635971"/>
              <a:gd name="connsiteX42" fmla="*/ 222076 w 665158"/>
              <a:gd name="connsiteY42" fmla="*/ 494269 h 635971"/>
              <a:gd name="connsiteX43" fmla="*/ 204721 w 665158"/>
              <a:gd name="connsiteY43" fmla="*/ 491395 h 635971"/>
              <a:gd name="connsiteX44" fmla="*/ 193509 w 665158"/>
              <a:gd name="connsiteY44" fmla="*/ 482663 h 635971"/>
              <a:gd name="connsiteX45" fmla="*/ 189509 w 665158"/>
              <a:gd name="connsiteY45" fmla="*/ 468901 h 635971"/>
              <a:gd name="connsiteX46" fmla="*/ 194345 w 665158"/>
              <a:gd name="connsiteY46" fmla="*/ 454862 h 635971"/>
              <a:gd name="connsiteX47" fmla="*/ 210837 w 665158"/>
              <a:gd name="connsiteY47" fmla="*/ 443973 h 635971"/>
              <a:gd name="connsiteX48" fmla="*/ 218600 w 665158"/>
              <a:gd name="connsiteY48" fmla="*/ 439746 h 635971"/>
              <a:gd name="connsiteX49" fmla="*/ 220456 w 665158"/>
              <a:gd name="connsiteY49" fmla="*/ 435628 h 635971"/>
              <a:gd name="connsiteX50" fmla="*/ 218155 w 665158"/>
              <a:gd name="connsiteY50" fmla="*/ 431538 h 635971"/>
              <a:gd name="connsiteX51" fmla="*/ 212091 w 665158"/>
              <a:gd name="connsiteY51" fmla="*/ 430046 h 635971"/>
              <a:gd name="connsiteX52" fmla="*/ 193482 w 665158"/>
              <a:gd name="connsiteY52" fmla="*/ 435517 h 635971"/>
              <a:gd name="connsiteX53" fmla="*/ 193482 w 665158"/>
              <a:gd name="connsiteY53" fmla="*/ 415344 h 635971"/>
              <a:gd name="connsiteX54" fmla="*/ 201036 w 665158"/>
              <a:gd name="connsiteY54" fmla="*/ 413464 h 635971"/>
              <a:gd name="connsiteX55" fmla="*/ 207021 w 665158"/>
              <a:gd name="connsiteY55" fmla="*/ 412635 h 635971"/>
              <a:gd name="connsiteX56" fmla="*/ 214235 w 665158"/>
              <a:gd name="connsiteY56" fmla="*/ 412304 h 635971"/>
              <a:gd name="connsiteX57" fmla="*/ 420744 w 665158"/>
              <a:gd name="connsiteY57" fmla="*/ 354477 h 635971"/>
              <a:gd name="connsiteX58" fmla="*/ 372634 w 665158"/>
              <a:gd name="connsiteY58" fmla="*/ 354477 h 635971"/>
              <a:gd name="connsiteX59" fmla="*/ 372634 w 665158"/>
              <a:gd name="connsiteY59" fmla="*/ 402262 h 635971"/>
              <a:gd name="connsiteX60" fmla="*/ 420744 w 665158"/>
              <a:gd name="connsiteY60" fmla="*/ 402262 h 635971"/>
              <a:gd name="connsiteX61" fmla="*/ 496460 w 665158"/>
              <a:gd name="connsiteY61" fmla="*/ 354477 h 635971"/>
              <a:gd name="connsiteX62" fmla="*/ 448350 w 665158"/>
              <a:gd name="connsiteY62" fmla="*/ 354477 h 635971"/>
              <a:gd name="connsiteX63" fmla="*/ 448350 w 665158"/>
              <a:gd name="connsiteY63" fmla="*/ 402262 h 635971"/>
              <a:gd name="connsiteX64" fmla="*/ 496460 w 665158"/>
              <a:gd name="connsiteY64" fmla="*/ 402262 h 635971"/>
              <a:gd name="connsiteX65" fmla="*/ 572175 w 665158"/>
              <a:gd name="connsiteY65" fmla="*/ 354477 h 635971"/>
              <a:gd name="connsiteX66" fmla="*/ 524065 w 665158"/>
              <a:gd name="connsiteY66" fmla="*/ 354477 h 635971"/>
              <a:gd name="connsiteX67" fmla="*/ 524065 w 665158"/>
              <a:gd name="connsiteY67" fmla="*/ 402262 h 635971"/>
              <a:gd name="connsiteX68" fmla="*/ 572175 w 665158"/>
              <a:gd name="connsiteY68" fmla="*/ 402262 h 635971"/>
              <a:gd name="connsiteX69" fmla="*/ 496460 w 665158"/>
              <a:gd name="connsiteY69" fmla="*/ 287115 h 635971"/>
              <a:gd name="connsiteX70" fmla="*/ 448350 w 665158"/>
              <a:gd name="connsiteY70" fmla="*/ 287115 h 635971"/>
              <a:gd name="connsiteX71" fmla="*/ 448350 w 665158"/>
              <a:gd name="connsiteY71" fmla="*/ 334900 h 635971"/>
              <a:gd name="connsiteX72" fmla="*/ 496460 w 665158"/>
              <a:gd name="connsiteY72" fmla="*/ 334900 h 635971"/>
              <a:gd name="connsiteX73" fmla="*/ 572175 w 665158"/>
              <a:gd name="connsiteY73" fmla="*/ 287115 h 635971"/>
              <a:gd name="connsiteX74" fmla="*/ 524065 w 665158"/>
              <a:gd name="connsiteY74" fmla="*/ 287115 h 635971"/>
              <a:gd name="connsiteX75" fmla="*/ 524065 w 665158"/>
              <a:gd name="connsiteY75" fmla="*/ 334900 h 635971"/>
              <a:gd name="connsiteX76" fmla="*/ 572175 w 665158"/>
              <a:gd name="connsiteY76" fmla="*/ 334900 h 635971"/>
              <a:gd name="connsiteX77" fmla="*/ 146493 w 665158"/>
              <a:gd name="connsiteY77" fmla="*/ 261457 h 635971"/>
              <a:gd name="connsiteX78" fmla="*/ 247609 w 665158"/>
              <a:gd name="connsiteY78" fmla="*/ 292835 h 635971"/>
              <a:gd name="connsiteX79" fmla="*/ 146493 w 665158"/>
              <a:gd name="connsiteY79" fmla="*/ 324213 h 635971"/>
              <a:gd name="connsiteX80" fmla="*/ 45377 w 665158"/>
              <a:gd name="connsiteY80" fmla="*/ 292835 h 635971"/>
              <a:gd name="connsiteX81" fmla="*/ 146493 w 665158"/>
              <a:gd name="connsiteY81" fmla="*/ 261457 h 635971"/>
              <a:gd name="connsiteX82" fmla="*/ 146493 w 665158"/>
              <a:gd name="connsiteY82" fmla="*/ 238664 h 635971"/>
              <a:gd name="connsiteX83" fmla="*/ 756 w 665158"/>
              <a:gd name="connsiteY83" fmla="*/ 295386 h 635971"/>
              <a:gd name="connsiteX84" fmla="*/ 224 w 665158"/>
              <a:gd name="connsiteY84" fmla="*/ 299934 h 635971"/>
              <a:gd name="connsiteX85" fmla="*/ 0 w 665158"/>
              <a:gd name="connsiteY85" fmla="*/ 299934 h 635971"/>
              <a:gd name="connsiteX86" fmla="*/ 0 w 665158"/>
              <a:gd name="connsiteY86" fmla="*/ 301846 h 635971"/>
              <a:gd name="connsiteX87" fmla="*/ 0 w 665158"/>
              <a:gd name="connsiteY87" fmla="*/ 572789 h 635971"/>
              <a:gd name="connsiteX88" fmla="*/ 0 w 665158"/>
              <a:gd name="connsiteY88" fmla="*/ 572790 h 635971"/>
              <a:gd name="connsiteX89" fmla="*/ 0 w 665158"/>
              <a:gd name="connsiteY89" fmla="*/ 572791 h 635971"/>
              <a:gd name="connsiteX90" fmla="*/ 0 w 665158"/>
              <a:gd name="connsiteY90" fmla="*/ 574701 h 635971"/>
              <a:gd name="connsiteX91" fmla="*/ 224 w 665158"/>
              <a:gd name="connsiteY91" fmla="*/ 574701 h 635971"/>
              <a:gd name="connsiteX92" fmla="*/ 756 w 665158"/>
              <a:gd name="connsiteY92" fmla="*/ 579250 h 635971"/>
              <a:gd name="connsiteX93" fmla="*/ 146493 w 665158"/>
              <a:gd name="connsiteY93" fmla="*/ 635971 h 635971"/>
              <a:gd name="connsiteX94" fmla="*/ 292229 w 665158"/>
              <a:gd name="connsiteY94" fmla="*/ 579250 h 635971"/>
              <a:gd name="connsiteX95" fmla="*/ 292762 w 665158"/>
              <a:gd name="connsiteY95" fmla="*/ 574701 h 635971"/>
              <a:gd name="connsiteX96" fmla="*/ 292986 w 665158"/>
              <a:gd name="connsiteY96" fmla="*/ 574701 h 635971"/>
              <a:gd name="connsiteX97" fmla="*/ 292986 w 665158"/>
              <a:gd name="connsiteY97" fmla="*/ 572790 h 635971"/>
              <a:gd name="connsiteX98" fmla="*/ 292986 w 665158"/>
              <a:gd name="connsiteY98" fmla="*/ 301846 h 635971"/>
              <a:gd name="connsiteX99" fmla="*/ 292986 w 665158"/>
              <a:gd name="connsiteY99" fmla="*/ 301846 h 635971"/>
              <a:gd name="connsiteX100" fmla="*/ 292986 w 665158"/>
              <a:gd name="connsiteY100" fmla="*/ 301845 h 635971"/>
              <a:gd name="connsiteX101" fmla="*/ 292229 w 665158"/>
              <a:gd name="connsiteY101" fmla="*/ 295386 h 635971"/>
              <a:gd name="connsiteX102" fmla="*/ 146493 w 665158"/>
              <a:gd name="connsiteY102" fmla="*/ 238664 h 635971"/>
              <a:gd name="connsiteX103" fmla="*/ 534317 w 665158"/>
              <a:gd name="connsiteY103" fmla="*/ 219753 h 635971"/>
              <a:gd name="connsiteX104" fmla="*/ 486207 w 665158"/>
              <a:gd name="connsiteY104" fmla="*/ 219753 h 635971"/>
              <a:gd name="connsiteX105" fmla="*/ 486207 w 665158"/>
              <a:gd name="connsiteY105" fmla="*/ 267538 h 635971"/>
              <a:gd name="connsiteX106" fmla="*/ 534317 w 665158"/>
              <a:gd name="connsiteY106" fmla="*/ 267538 h 635971"/>
              <a:gd name="connsiteX107" fmla="*/ 449628 w 665158"/>
              <a:gd name="connsiteY107" fmla="*/ 0 h 635971"/>
              <a:gd name="connsiteX108" fmla="*/ 230694 w 665158"/>
              <a:gd name="connsiteY108" fmla="*/ 119160 h 635971"/>
              <a:gd name="connsiteX109" fmla="*/ 230694 w 665158"/>
              <a:gd name="connsiteY109" fmla="*/ 162466 h 635971"/>
              <a:gd name="connsiteX110" fmla="*/ 272097 w 665158"/>
              <a:gd name="connsiteY110" fmla="*/ 162466 h 635971"/>
              <a:gd name="connsiteX111" fmla="*/ 272097 w 665158"/>
              <a:gd name="connsiteY111" fmla="*/ 251850 h 635971"/>
              <a:gd name="connsiteX112" fmla="*/ 309810 w 665158"/>
              <a:gd name="connsiteY112" fmla="*/ 251850 h 635971"/>
              <a:gd name="connsiteX113" fmla="*/ 309810 w 665158"/>
              <a:gd name="connsiteY113" fmla="*/ 162466 h 635971"/>
              <a:gd name="connsiteX114" fmla="*/ 592776 w 665158"/>
              <a:gd name="connsiteY114" fmla="*/ 162466 h 635971"/>
              <a:gd name="connsiteX115" fmla="*/ 592776 w 665158"/>
              <a:gd name="connsiteY115" fmla="*/ 403380 h 635971"/>
              <a:gd name="connsiteX116" fmla="*/ 639160 w 665158"/>
              <a:gd name="connsiteY116" fmla="*/ 403380 h 635971"/>
              <a:gd name="connsiteX117" fmla="*/ 639160 w 665158"/>
              <a:gd name="connsiteY117" fmla="*/ 162466 h 635971"/>
              <a:gd name="connsiteX118" fmla="*/ 665158 w 665158"/>
              <a:gd name="connsiteY118" fmla="*/ 162466 h 635971"/>
              <a:gd name="connsiteX119" fmla="*/ 665158 w 665158"/>
              <a:gd name="connsiteY119" fmla="*/ 119160 h 635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665158" h="635971">
                <a:moveTo>
                  <a:pt x="144517" y="432643"/>
                </a:moveTo>
                <a:cubicBezTo>
                  <a:pt x="140405" y="432643"/>
                  <a:pt x="137164" y="434522"/>
                  <a:pt x="134794" y="438281"/>
                </a:cubicBezTo>
                <a:cubicBezTo>
                  <a:pt x="132425" y="442039"/>
                  <a:pt x="131240" y="447179"/>
                  <a:pt x="131240" y="453701"/>
                </a:cubicBezTo>
                <a:cubicBezTo>
                  <a:pt x="131240" y="459854"/>
                  <a:pt x="132494" y="464755"/>
                  <a:pt x="135004" y="468403"/>
                </a:cubicBezTo>
                <a:cubicBezTo>
                  <a:pt x="137513" y="472050"/>
                  <a:pt x="140806" y="473874"/>
                  <a:pt x="144883" y="473874"/>
                </a:cubicBezTo>
                <a:cubicBezTo>
                  <a:pt x="149169" y="473874"/>
                  <a:pt x="152558" y="472069"/>
                  <a:pt x="155050" y="468458"/>
                </a:cubicBezTo>
                <a:cubicBezTo>
                  <a:pt x="157542" y="464847"/>
                  <a:pt x="158788" y="459818"/>
                  <a:pt x="158788" y="453369"/>
                </a:cubicBezTo>
                <a:cubicBezTo>
                  <a:pt x="158788" y="446774"/>
                  <a:pt x="157534" y="441671"/>
                  <a:pt x="155024" y="438059"/>
                </a:cubicBezTo>
                <a:cubicBezTo>
                  <a:pt x="152515" y="434449"/>
                  <a:pt x="149013" y="432643"/>
                  <a:pt x="144517" y="432643"/>
                </a:cubicBezTo>
                <a:close/>
                <a:moveTo>
                  <a:pt x="96733" y="413631"/>
                </a:moveTo>
                <a:lnTo>
                  <a:pt x="96733" y="492888"/>
                </a:lnTo>
                <a:lnTo>
                  <a:pt x="48328" y="492888"/>
                </a:lnTo>
                <a:lnTo>
                  <a:pt x="48328" y="474206"/>
                </a:lnTo>
                <a:lnTo>
                  <a:pt x="74151" y="474206"/>
                </a:lnTo>
                <a:lnTo>
                  <a:pt x="74151" y="413631"/>
                </a:lnTo>
                <a:close/>
                <a:moveTo>
                  <a:pt x="144308" y="412304"/>
                </a:moveTo>
                <a:cubicBezTo>
                  <a:pt x="151766" y="412304"/>
                  <a:pt x="158422" y="414063"/>
                  <a:pt x="164277" y="417582"/>
                </a:cubicBezTo>
                <a:cubicBezTo>
                  <a:pt x="170131" y="421101"/>
                  <a:pt x="174679" y="426085"/>
                  <a:pt x="177920" y="432533"/>
                </a:cubicBezTo>
                <a:cubicBezTo>
                  <a:pt x="181161" y="438981"/>
                  <a:pt x="182782" y="446240"/>
                  <a:pt x="182782" y="454309"/>
                </a:cubicBezTo>
                <a:cubicBezTo>
                  <a:pt x="182782" y="462010"/>
                  <a:pt x="181178" y="468910"/>
                  <a:pt x="177972" y="475007"/>
                </a:cubicBezTo>
                <a:cubicBezTo>
                  <a:pt x="174766" y="481106"/>
                  <a:pt x="170279" y="485841"/>
                  <a:pt x="164512" y="489212"/>
                </a:cubicBezTo>
                <a:cubicBezTo>
                  <a:pt x="158744" y="492583"/>
                  <a:pt x="152341" y="494269"/>
                  <a:pt x="145301" y="494269"/>
                </a:cubicBezTo>
                <a:cubicBezTo>
                  <a:pt x="142270" y="494269"/>
                  <a:pt x="139359" y="493956"/>
                  <a:pt x="136572" y="493329"/>
                </a:cubicBezTo>
                <a:lnTo>
                  <a:pt x="127058" y="503554"/>
                </a:lnTo>
                <a:lnTo>
                  <a:pt x="98726" y="503554"/>
                </a:lnTo>
                <a:lnTo>
                  <a:pt x="118537" y="483325"/>
                </a:lnTo>
                <a:cubicBezTo>
                  <a:pt x="111044" y="475404"/>
                  <a:pt x="107298" y="465308"/>
                  <a:pt x="107298" y="453038"/>
                </a:cubicBezTo>
                <a:cubicBezTo>
                  <a:pt x="107298" y="445116"/>
                  <a:pt x="108841" y="438032"/>
                  <a:pt x="111924" y="431786"/>
                </a:cubicBezTo>
                <a:cubicBezTo>
                  <a:pt x="115008" y="425541"/>
                  <a:pt x="119382" y="420732"/>
                  <a:pt x="125045" y="417362"/>
                </a:cubicBezTo>
                <a:cubicBezTo>
                  <a:pt x="130708" y="413990"/>
                  <a:pt x="137129" y="412304"/>
                  <a:pt x="144308" y="412304"/>
                </a:cubicBezTo>
                <a:close/>
                <a:moveTo>
                  <a:pt x="214235" y="412304"/>
                </a:moveTo>
                <a:cubicBezTo>
                  <a:pt x="223505" y="412304"/>
                  <a:pt x="230892" y="414598"/>
                  <a:pt x="236399" y="419185"/>
                </a:cubicBezTo>
                <a:cubicBezTo>
                  <a:pt x="241905" y="423772"/>
                  <a:pt x="244658" y="429898"/>
                  <a:pt x="244658" y="437562"/>
                </a:cubicBezTo>
                <a:cubicBezTo>
                  <a:pt x="244658" y="448506"/>
                  <a:pt x="238629" y="456428"/>
                  <a:pt x="226571" y="461329"/>
                </a:cubicBezTo>
                <a:cubicBezTo>
                  <a:pt x="222842" y="462802"/>
                  <a:pt x="220290" y="463963"/>
                  <a:pt x="218913" y="464811"/>
                </a:cubicBezTo>
                <a:cubicBezTo>
                  <a:pt x="217537" y="465658"/>
                  <a:pt x="216509" y="466570"/>
                  <a:pt x="215829" y="467546"/>
                </a:cubicBezTo>
                <a:cubicBezTo>
                  <a:pt x="215149" y="468522"/>
                  <a:pt x="214810" y="469656"/>
                  <a:pt x="214810" y="470945"/>
                </a:cubicBezTo>
                <a:cubicBezTo>
                  <a:pt x="214810" y="472751"/>
                  <a:pt x="215489" y="474123"/>
                  <a:pt x="216848" y="475063"/>
                </a:cubicBezTo>
                <a:cubicBezTo>
                  <a:pt x="218208" y="476002"/>
                  <a:pt x="220124" y="476472"/>
                  <a:pt x="222598" y="476472"/>
                </a:cubicBezTo>
                <a:cubicBezTo>
                  <a:pt x="225874" y="476472"/>
                  <a:pt x="229411" y="475726"/>
                  <a:pt x="233210" y="474234"/>
                </a:cubicBezTo>
                <a:cubicBezTo>
                  <a:pt x="237009" y="472742"/>
                  <a:pt x="240476" y="470780"/>
                  <a:pt x="243612" y="468348"/>
                </a:cubicBezTo>
                <a:lnTo>
                  <a:pt x="243612" y="490068"/>
                </a:lnTo>
                <a:cubicBezTo>
                  <a:pt x="237096" y="492869"/>
                  <a:pt x="229917" y="494269"/>
                  <a:pt x="222076" y="494269"/>
                </a:cubicBezTo>
                <a:cubicBezTo>
                  <a:pt x="215315" y="494269"/>
                  <a:pt x="209530" y="493311"/>
                  <a:pt x="204721" y="491395"/>
                </a:cubicBezTo>
                <a:cubicBezTo>
                  <a:pt x="199912" y="489479"/>
                  <a:pt x="196174" y="486568"/>
                  <a:pt x="193509" y="482663"/>
                </a:cubicBezTo>
                <a:cubicBezTo>
                  <a:pt x="190842" y="478756"/>
                  <a:pt x="189509" y="474169"/>
                  <a:pt x="189509" y="468901"/>
                </a:cubicBezTo>
                <a:cubicBezTo>
                  <a:pt x="189509" y="463484"/>
                  <a:pt x="191121" y="458804"/>
                  <a:pt x="194345" y="454862"/>
                </a:cubicBezTo>
                <a:cubicBezTo>
                  <a:pt x="197568" y="450919"/>
                  <a:pt x="203065" y="447290"/>
                  <a:pt x="210837" y="443973"/>
                </a:cubicBezTo>
                <a:cubicBezTo>
                  <a:pt x="214775" y="442242"/>
                  <a:pt x="217363" y="440833"/>
                  <a:pt x="218600" y="439746"/>
                </a:cubicBezTo>
                <a:cubicBezTo>
                  <a:pt x="219837" y="438659"/>
                  <a:pt x="220456" y="437286"/>
                  <a:pt x="220456" y="435628"/>
                </a:cubicBezTo>
                <a:cubicBezTo>
                  <a:pt x="220456" y="433896"/>
                  <a:pt x="219689" y="432533"/>
                  <a:pt x="218155" y="431538"/>
                </a:cubicBezTo>
                <a:cubicBezTo>
                  <a:pt x="216622" y="430543"/>
                  <a:pt x="214601" y="430046"/>
                  <a:pt x="212091" y="430046"/>
                </a:cubicBezTo>
                <a:cubicBezTo>
                  <a:pt x="205993" y="430046"/>
                  <a:pt x="199790" y="431870"/>
                  <a:pt x="193482" y="435517"/>
                </a:cubicBezTo>
                <a:lnTo>
                  <a:pt x="193482" y="415344"/>
                </a:lnTo>
                <a:cubicBezTo>
                  <a:pt x="196723" y="414423"/>
                  <a:pt x="199241" y="413796"/>
                  <a:pt x="201036" y="413464"/>
                </a:cubicBezTo>
                <a:cubicBezTo>
                  <a:pt x="202830" y="413133"/>
                  <a:pt x="204825" y="412857"/>
                  <a:pt x="207021" y="412635"/>
                </a:cubicBezTo>
                <a:cubicBezTo>
                  <a:pt x="209217" y="412414"/>
                  <a:pt x="211621" y="412304"/>
                  <a:pt x="214235" y="412304"/>
                </a:cubicBezTo>
                <a:close/>
                <a:moveTo>
                  <a:pt x="420744" y="354477"/>
                </a:moveTo>
                <a:lnTo>
                  <a:pt x="372634" y="354477"/>
                </a:lnTo>
                <a:lnTo>
                  <a:pt x="372634" y="402262"/>
                </a:lnTo>
                <a:lnTo>
                  <a:pt x="420744" y="402262"/>
                </a:lnTo>
                <a:close/>
                <a:moveTo>
                  <a:pt x="496460" y="354477"/>
                </a:moveTo>
                <a:lnTo>
                  <a:pt x="448350" y="354477"/>
                </a:lnTo>
                <a:lnTo>
                  <a:pt x="448350" y="402262"/>
                </a:lnTo>
                <a:lnTo>
                  <a:pt x="496460" y="402262"/>
                </a:lnTo>
                <a:close/>
                <a:moveTo>
                  <a:pt x="572175" y="354477"/>
                </a:moveTo>
                <a:lnTo>
                  <a:pt x="524065" y="354477"/>
                </a:lnTo>
                <a:lnTo>
                  <a:pt x="524065" y="402262"/>
                </a:lnTo>
                <a:lnTo>
                  <a:pt x="572175" y="402262"/>
                </a:lnTo>
                <a:close/>
                <a:moveTo>
                  <a:pt x="496460" y="287115"/>
                </a:moveTo>
                <a:lnTo>
                  <a:pt x="448350" y="287115"/>
                </a:lnTo>
                <a:lnTo>
                  <a:pt x="448350" y="334900"/>
                </a:lnTo>
                <a:lnTo>
                  <a:pt x="496460" y="334900"/>
                </a:lnTo>
                <a:close/>
                <a:moveTo>
                  <a:pt x="572175" y="287115"/>
                </a:moveTo>
                <a:lnTo>
                  <a:pt x="524065" y="287115"/>
                </a:lnTo>
                <a:lnTo>
                  <a:pt x="524065" y="334900"/>
                </a:lnTo>
                <a:lnTo>
                  <a:pt x="572175" y="334900"/>
                </a:lnTo>
                <a:close/>
                <a:moveTo>
                  <a:pt x="146493" y="261457"/>
                </a:moveTo>
                <a:cubicBezTo>
                  <a:pt x="202338" y="261457"/>
                  <a:pt x="247609" y="275505"/>
                  <a:pt x="247609" y="292835"/>
                </a:cubicBezTo>
                <a:cubicBezTo>
                  <a:pt x="247609" y="310165"/>
                  <a:pt x="202338" y="324213"/>
                  <a:pt x="146493" y="324213"/>
                </a:cubicBezTo>
                <a:cubicBezTo>
                  <a:pt x="90648" y="324213"/>
                  <a:pt x="45377" y="310165"/>
                  <a:pt x="45377" y="292835"/>
                </a:cubicBezTo>
                <a:cubicBezTo>
                  <a:pt x="45377" y="275505"/>
                  <a:pt x="90648" y="261457"/>
                  <a:pt x="146493" y="261457"/>
                </a:cubicBezTo>
                <a:close/>
                <a:moveTo>
                  <a:pt x="146493" y="238664"/>
                </a:moveTo>
                <a:cubicBezTo>
                  <a:pt x="70644" y="238664"/>
                  <a:pt x="8258" y="263526"/>
                  <a:pt x="756" y="295386"/>
                </a:cubicBezTo>
                <a:lnTo>
                  <a:pt x="224" y="299934"/>
                </a:lnTo>
                <a:lnTo>
                  <a:pt x="0" y="299934"/>
                </a:lnTo>
                <a:lnTo>
                  <a:pt x="0" y="301846"/>
                </a:lnTo>
                <a:cubicBezTo>
                  <a:pt x="0" y="347321"/>
                  <a:pt x="0" y="527632"/>
                  <a:pt x="0" y="572789"/>
                </a:cubicBezTo>
                <a:lnTo>
                  <a:pt x="0" y="572790"/>
                </a:lnTo>
                <a:lnTo>
                  <a:pt x="0" y="572791"/>
                </a:lnTo>
                <a:lnTo>
                  <a:pt x="0" y="574701"/>
                </a:lnTo>
                <a:lnTo>
                  <a:pt x="224" y="574701"/>
                </a:lnTo>
                <a:lnTo>
                  <a:pt x="756" y="579250"/>
                </a:lnTo>
                <a:cubicBezTo>
                  <a:pt x="8258" y="611109"/>
                  <a:pt x="70644" y="635971"/>
                  <a:pt x="146493" y="635971"/>
                </a:cubicBezTo>
                <a:cubicBezTo>
                  <a:pt x="222342" y="635971"/>
                  <a:pt x="284727" y="611109"/>
                  <a:pt x="292229" y="579250"/>
                </a:cubicBezTo>
                <a:lnTo>
                  <a:pt x="292762" y="574701"/>
                </a:lnTo>
                <a:lnTo>
                  <a:pt x="292986" y="574701"/>
                </a:lnTo>
                <a:lnTo>
                  <a:pt x="292986" y="572790"/>
                </a:lnTo>
                <a:lnTo>
                  <a:pt x="292986" y="301846"/>
                </a:lnTo>
                <a:lnTo>
                  <a:pt x="292986" y="301846"/>
                </a:lnTo>
                <a:lnTo>
                  <a:pt x="292986" y="301845"/>
                </a:lnTo>
                <a:lnTo>
                  <a:pt x="292229" y="295386"/>
                </a:lnTo>
                <a:cubicBezTo>
                  <a:pt x="284728" y="263526"/>
                  <a:pt x="222342" y="238664"/>
                  <a:pt x="146493" y="238664"/>
                </a:cubicBezTo>
                <a:close/>
                <a:moveTo>
                  <a:pt x="534317" y="219753"/>
                </a:moveTo>
                <a:lnTo>
                  <a:pt x="486207" y="219753"/>
                </a:lnTo>
                <a:lnTo>
                  <a:pt x="486207" y="267538"/>
                </a:lnTo>
                <a:lnTo>
                  <a:pt x="534317" y="267538"/>
                </a:lnTo>
                <a:close/>
                <a:moveTo>
                  <a:pt x="449628" y="0"/>
                </a:moveTo>
                <a:lnTo>
                  <a:pt x="230694" y="119160"/>
                </a:lnTo>
                <a:lnTo>
                  <a:pt x="230694" y="162466"/>
                </a:lnTo>
                <a:lnTo>
                  <a:pt x="272097" y="162466"/>
                </a:lnTo>
                <a:lnTo>
                  <a:pt x="272097" y="251850"/>
                </a:lnTo>
                <a:lnTo>
                  <a:pt x="309810" y="251850"/>
                </a:lnTo>
                <a:lnTo>
                  <a:pt x="309810" y="162466"/>
                </a:lnTo>
                <a:lnTo>
                  <a:pt x="592776" y="162466"/>
                </a:lnTo>
                <a:lnTo>
                  <a:pt x="592776" y="403380"/>
                </a:lnTo>
                <a:lnTo>
                  <a:pt x="639160" y="403380"/>
                </a:lnTo>
                <a:lnTo>
                  <a:pt x="639160" y="162466"/>
                </a:lnTo>
                <a:lnTo>
                  <a:pt x="665158" y="162466"/>
                </a:lnTo>
                <a:lnTo>
                  <a:pt x="665158" y="119160"/>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b="1">
              <a:solidFill>
                <a:srgbClr val="002050"/>
              </a:solidFill>
              <a:latin typeface="Segoe UI Light"/>
              <a:ea typeface="Segoe UI" pitchFamily="34" charset="0"/>
              <a:cs typeface="Segoe UI" pitchFamily="34" charset="0"/>
            </a:endParaRPr>
          </a:p>
        </p:txBody>
      </p:sp>
      <p:grpSp>
        <p:nvGrpSpPr>
          <p:cNvPr id="8" name="Group 7"/>
          <p:cNvGrpSpPr/>
          <p:nvPr/>
        </p:nvGrpSpPr>
        <p:grpSpPr>
          <a:xfrm>
            <a:off x="4101382" y="2105441"/>
            <a:ext cx="331362" cy="262495"/>
            <a:chOff x="4183622" y="2147162"/>
            <a:chExt cx="338007" cy="267759"/>
          </a:xfrm>
        </p:grpSpPr>
        <p:sp>
          <p:nvSpPr>
            <p:cNvPr id="458" name="Rectangle 457"/>
            <p:cNvSpPr/>
            <p:nvPr/>
          </p:nvSpPr>
          <p:spPr bwMode="auto">
            <a:xfrm>
              <a:off x="4215995" y="2207989"/>
              <a:ext cx="33711" cy="337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59" name="Rectangle 458"/>
            <p:cNvSpPr/>
            <p:nvPr/>
          </p:nvSpPr>
          <p:spPr bwMode="auto">
            <a:xfrm>
              <a:off x="4323715" y="2207989"/>
              <a:ext cx="33711" cy="337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60" name="Oval 459"/>
            <p:cNvSpPr/>
            <p:nvPr/>
          </p:nvSpPr>
          <p:spPr bwMode="auto">
            <a:xfrm>
              <a:off x="4268616" y="2208289"/>
              <a:ext cx="36188" cy="36189"/>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61" name="Oval 460"/>
            <p:cNvSpPr/>
            <p:nvPr/>
          </p:nvSpPr>
          <p:spPr bwMode="auto">
            <a:xfrm>
              <a:off x="4376336" y="2208289"/>
              <a:ext cx="36188" cy="36189"/>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62" name="Rectangle 461"/>
            <p:cNvSpPr/>
            <p:nvPr/>
          </p:nvSpPr>
          <p:spPr bwMode="auto">
            <a:xfrm>
              <a:off x="4215995" y="2323302"/>
              <a:ext cx="33711" cy="337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63" name="Rectangle 462"/>
            <p:cNvSpPr/>
            <p:nvPr/>
          </p:nvSpPr>
          <p:spPr bwMode="auto">
            <a:xfrm>
              <a:off x="4323715" y="2323302"/>
              <a:ext cx="33711" cy="337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64" name="Oval 463"/>
            <p:cNvSpPr/>
            <p:nvPr/>
          </p:nvSpPr>
          <p:spPr bwMode="auto">
            <a:xfrm>
              <a:off x="4268616" y="2323602"/>
              <a:ext cx="36188" cy="36189"/>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65" name="Oval 464"/>
            <p:cNvSpPr/>
            <p:nvPr/>
          </p:nvSpPr>
          <p:spPr bwMode="auto">
            <a:xfrm>
              <a:off x="4376336" y="2323602"/>
              <a:ext cx="36188" cy="36189"/>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66" name="Rectangle 465"/>
            <p:cNvSpPr/>
            <p:nvPr/>
          </p:nvSpPr>
          <p:spPr bwMode="auto">
            <a:xfrm>
              <a:off x="4271394" y="2378432"/>
              <a:ext cx="33711" cy="337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67" name="Rectangle 466"/>
            <p:cNvSpPr/>
            <p:nvPr/>
          </p:nvSpPr>
          <p:spPr bwMode="auto">
            <a:xfrm>
              <a:off x="4379114" y="2378432"/>
              <a:ext cx="33711" cy="337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68" name="Oval 467"/>
            <p:cNvSpPr/>
            <p:nvPr/>
          </p:nvSpPr>
          <p:spPr bwMode="auto">
            <a:xfrm>
              <a:off x="4216295" y="2378732"/>
              <a:ext cx="36188" cy="36189"/>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69" name="Oval 468"/>
            <p:cNvSpPr/>
            <p:nvPr/>
          </p:nvSpPr>
          <p:spPr bwMode="auto">
            <a:xfrm>
              <a:off x="4324016" y="2378732"/>
              <a:ext cx="36188" cy="36189"/>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70" name="Rectangle 469"/>
            <p:cNvSpPr/>
            <p:nvPr/>
          </p:nvSpPr>
          <p:spPr bwMode="auto">
            <a:xfrm>
              <a:off x="4271394" y="2258083"/>
              <a:ext cx="33711" cy="337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71" name="Rectangle 470"/>
            <p:cNvSpPr/>
            <p:nvPr/>
          </p:nvSpPr>
          <p:spPr bwMode="auto">
            <a:xfrm>
              <a:off x="4379114" y="2258083"/>
              <a:ext cx="33711" cy="337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72" name="Oval 471"/>
            <p:cNvSpPr/>
            <p:nvPr/>
          </p:nvSpPr>
          <p:spPr bwMode="auto">
            <a:xfrm>
              <a:off x="4216295" y="2258383"/>
              <a:ext cx="36188" cy="36189"/>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73" name="Oval 472"/>
            <p:cNvSpPr/>
            <p:nvPr/>
          </p:nvSpPr>
          <p:spPr bwMode="auto">
            <a:xfrm>
              <a:off x="4324016" y="2258383"/>
              <a:ext cx="36188" cy="36189"/>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6" name="Freeform 36"/>
            <p:cNvSpPr>
              <a:spLocks/>
            </p:cNvSpPr>
            <p:nvPr/>
          </p:nvSpPr>
          <p:spPr bwMode="auto">
            <a:xfrm>
              <a:off x="4183622" y="2147162"/>
              <a:ext cx="203430" cy="31714"/>
            </a:xfrm>
            <a:custGeom>
              <a:avLst/>
              <a:gdLst>
                <a:gd name="T0" fmla="*/ 2894 w 2948"/>
                <a:gd name="T1" fmla="*/ 397 h 460"/>
                <a:gd name="T2" fmla="*/ 2752 w 2948"/>
                <a:gd name="T3" fmla="*/ 152 h 460"/>
                <a:gd name="T4" fmla="*/ 2488 w 2948"/>
                <a:gd name="T5" fmla="*/ 0 h 460"/>
                <a:gd name="T6" fmla="*/ 304 w 2948"/>
                <a:gd name="T7" fmla="*/ 0 h 460"/>
                <a:gd name="T8" fmla="*/ 0 w 2948"/>
                <a:gd name="T9" fmla="*/ 304 h 460"/>
                <a:gd name="T10" fmla="*/ 0 w 2948"/>
                <a:gd name="T11" fmla="*/ 460 h 460"/>
                <a:gd name="T12" fmla="*/ 2948 w 2948"/>
                <a:gd name="T13" fmla="*/ 460 h 460"/>
                <a:gd name="T14" fmla="*/ 2894 w 2948"/>
                <a:gd name="T15" fmla="*/ 397 h 4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48" h="460">
                  <a:moveTo>
                    <a:pt x="2894" y="397"/>
                  </a:moveTo>
                  <a:lnTo>
                    <a:pt x="2752" y="152"/>
                  </a:lnTo>
                  <a:cubicBezTo>
                    <a:pt x="2698" y="59"/>
                    <a:pt x="2595" y="0"/>
                    <a:pt x="2488" y="0"/>
                  </a:cubicBezTo>
                  <a:lnTo>
                    <a:pt x="304" y="0"/>
                  </a:lnTo>
                  <a:cubicBezTo>
                    <a:pt x="138" y="0"/>
                    <a:pt x="0" y="137"/>
                    <a:pt x="0" y="304"/>
                  </a:cubicBezTo>
                  <a:lnTo>
                    <a:pt x="0" y="460"/>
                  </a:lnTo>
                  <a:lnTo>
                    <a:pt x="2948" y="460"/>
                  </a:lnTo>
                  <a:cubicBezTo>
                    <a:pt x="2923" y="446"/>
                    <a:pt x="2909" y="421"/>
                    <a:pt x="2894" y="397"/>
                  </a:cubicBezTo>
                  <a:close/>
                </a:path>
              </a:pathLst>
            </a:custGeom>
            <a:solidFill>
              <a:schemeClr val="tx1"/>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ysClr val="windowText" lastClr="000000"/>
                </a:solidFill>
                <a:latin typeface="Segoe UI"/>
              </a:endParaRPr>
            </a:p>
          </p:txBody>
        </p:sp>
        <p:sp>
          <p:nvSpPr>
            <p:cNvPr id="147" name="Freeform 37"/>
            <p:cNvSpPr>
              <a:spLocks noEditPoints="1"/>
            </p:cNvSpPr>
            <p:nvPr/>
          </p:nvSpPr>
          <p:spPr bwMode="auto">
            <a:xfrm>
              <a:off x="4183622" y="2189517"/>
              <a:ext cx="338007" cy="222626"/>
            </a:xfrm>
            <a:custGeom>
              <a:avLst/>
              <a:gdLst>
                <a:gd name="T0" fmla="*/ 4706 w 4896"/>
                <a:gd name="T1" fmla="*/ 0 h 3227"/>
                <a:gd name="T2" fmla="*/ 0 w 4896"/>
                <a:gd name="T3" fmla="*/ 0 h 3227"/>
                <a:gd name="T4" fmla="*/ 0 w 4896"/>
                <a:gd name="T5" fmla="*/ 2923 h 3227"/>
                <a:gd name="T6" fmla="*/ 304 w 4896"/>
                <a:gd name="T7" fmla="*/ 3227 h 3227"/>
                <a:gd name="T8" fmla="*/ 4593 w 4896"/>
                <a:gd name="T9" fmla="*/ 3227 h 3227"/>
                <a:gd name="T10" fmla="*/ 4896 w 4896"/>
                <a:gd name="T11" fmla="*/ 2923 h 3227"/>
                <a:gd name="T12" fmla="*/ 4896 w 4896"/>
                <a:gd name="T13" fmla="*/ 279 h 3227"/>
                <a:gd name="T14" fmla="*/ 4706 w 4896"/>
                <a:gd name="T15" fmla="*/ 0 h 3227"/>
                <a:gd name="T16" fmla="*/ 3070 w 4896"/>
                <a:gd name="T17" fmla="*/ 1469 h 3227"/>
                <a:gd name="T18" fmla="*/ 2204 w 4896"/>
                <a:gd name="T19" fmla="*/ 2708 h 3227"/>
                <a:gd name="T20" fmla="*/ 2169 w 4896"/>
                <a:gd name="T21" fmla="*/ 2727 h 3227"/>
                <a:gd name="T22" fmla="*/ 2150 w 4896"/>
                <a:gd name="T23" fmla="*/ 2722 h 3227"/>
                <a:gd name="T24" fmla="*/ 2130 w 4896"/>
                <a:gd name="T25" fmla="*/ 2673 h 3227"/>
                <a:gd name="T26" fmla="*/ 2355 w 4896"/>
                <a:gd name="T27" fmla="*/ 1934 h 3227"/>
                <a:gd name="T28" fmla="*/ 1851 w 4896"/>
                <a:gd name="T29" fmla="*/ 1934 h 3227"/>
                <a:gd name="T30" fmla="*/ 1812 w 4896"/>
                <a:gd name="T31" fmla="*/ 1910 h 3227"/>
                <a:gd name="T32" fmla="*/ 1817 w 4896"/>
                <a:gd name="T33" fmla="*/ 1866 h 3227"/>
                <a:gd name="T34" fmla="*/ 2659 w 4896"/>
                <a:gd name="T35" fmla="*/ 642 h 3227"/>
                <a:gd name="T36" fmla="*/ 2693 w 4896"/>
                <a:gd name="T37" fmla="*/ 622 h 3227"/>
                <a:gd name="T38" fmla="*/ 2713 w 4896"/>
                <a:gd name="T39" fmla="*/ 627 h 3227"/>
                <a:gd name="T40" fmla="*/ 2732 w 4896"/>
                <a:gd name="T41" fmla="*/ 676 h 3227"/>
                <a:gd name="T42" fmla="*/ 2517 w 4896"/>
                <a:gd name="T43" fmla="*/ 1400 h 3227"/>
                <a:gd name="T44" fmla="*/ 3036 w 4896"/>
                <a:gd name="T45" fmla="*/ 1400 h 3227"/>
                <a:gd name="T46" fmla="*/ 3080 w 4896"/>
                <a:gd name="T47" fmla="*/ 1444 h 3227"/>
                <a:gd name="T48" fmla="*/ 3070 w 4896"/>
                <a:gd name="T49" fmla="*/ 1469 h 3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896" h="3227">
                  <a:moveTo>
                    <a:pt x="4706" y="0"/>
                  </a:moveTo>
                  <a:lnTo>
                    <a:pt x="0" y="0"/>
                  </a:lnTo>
                  <a:lnTo>
                    <a:pt x="0" y="2923"/>
                  </a:lnTo>
                  <a:cubicBezTo>
                    <a:pt x="0" y="3090"/>
                    <a:pt x="138" y="3227"/>
                    <a:pt x="304" y="3227"/>
                  </a:cubicBezTo>
                  <a:lnTo>
                    <a:pt x="4593" y="3227"/>
                  </a:lnTo>
                  <a:cubicBezTo>
                    <a:pt x="4759" y="3227"/>
                    <a:pt x="4896" y="3090"/>
                    <a:pt x="4896" y="2923"/>
                  </a:cubicBezTo>
                  <a:lnTo>
                    <a:pt x="4896" y="279"/>
                  </a:lnTo>
                  <a:cubicBezTo>
                    <a:pt x="4896" y="157"/>
                    <a:pt x="4818" y="49"/>
                    <a:pt x="4706" y="0"/>
                  </a:cubicBezTo>
                  <a:close/>
                  <a:moveTo>
                    <a:pt x="3070" y="1469"/>
                  </a:moveTo>
                  <a:lnTo>
                    <a:pt x="2204" y="2708"/>
                  </a:lnTo>
                  <a:cubicBezTo>
                    <a:pt x="2194" y="2717"/>
                    <a:pt x="2184" y="2727"/>
                    <a:pt x="2169" y="2727"/>
                  </a:cubicBezTo>
                  <a:cubicBezTo>
                    <a:pt x="2164" y="2727"/>
                    <a:pt x="2155" y="2727"/>
                    <a:pt x="2150" y="2722"/>
                  </a:cubicBezTo>
                  <a:cubicBezTo>
                    <a:pt x="2130" y="2713"/>
                    <a:pt x="2120" y="2693"/>
                    <a:pt x="2130" y="2673"/>
                  </a:cubicBezTo>
                  <a:lnTo>
                    <a:pt x="2355" y="1934"/>
                  </a:lnTo>
                  <a:lnTo>
                    <a:pt x="1851" y="1934"/>
                  </a:lnTo>
                  <a:cubicBezTo>
                    <a:pt x="1836" y="1934"/>
                    <a:pt x="1822" y="1924"/>
                    <a:pt x="1812" y="1910"/>
                  </a:cubicBezTo>
                  <a:cubicBezTo>
                    <a:pt x="1807" y="1895"/>
                    <a:pt x="1807" y="1880"/>
                    <a:pt x="1817" y="1866"/>
                  </a:cubicBezTo>
                  <a:lnTo>
                    <a:pt x="2659" y="642"/>
                  </a:lnTo>
                  <a:cubicBezTo>
                    <a:pt x="2669" y="632"/>
                    <a:pt x="2679" y="622"/>
                    <a:pt x="2693" y="622"/>
                  </a:cubicBezTo>
                  <a:cubicBezTo>
                    <a:pt x="2698" y="622"/>
                    <a:pt x="2703" y="622"/>
                    <a:pt x="2713" y="627"/>
                  </a:cubicBezTo>
                  <a:cubicBezTo>
                    <a:pt x="2732" y="637"/>
                    <a:pt x="2742" y="656"/>
                    <a:pt x="2732" y="676"/>
                  </a:cubicBezTo>
                  <a:lnTo>
                    <a:pt x="2517" y="1400"/>
                  </a:lnTo>
                  <a:lnTo>
                    <a:pt x="3036" y="1400"/>
                  </a:lnTo>
                  <a:cubicBezTo>
                    <a:pt x="3060" y="1400"/>
                    <a:pt x="3080" y="1420"/>
                    <a:pt x="3080" y="1444"/>
                  </a:cubicBezTo>
                  <a:cubicBezTo>
                    <a:pt x="3080" y="1454"/>
                    <a:pt x="3075" y="1459"/>
                    <a:pt x="3070" y="1469"/>
                  </a:cubicBezTo>
                  <a:close/>
                </a:path>
              </a:pathLst>
            </a:custGeom>
            <a:solidFill>
              <a:schemeClr val="tx1"/>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ysClr val="windowText" lastClr="000000"/>
                </a:solidFill>
                <a:latin typeface="Segoe UI"/>
              </a:endParaRPr>
            </a:p>
          </p:txBody>
        </p:sp>
      </p:grpSp>
      <p:grpSp>
        <p:nvGrpSpPr>
          <p:cNvPr id="22" name="Group 21">
            <a:extLst>
              <a:ext uri="{FF2B5EF4-FFF2-40B4-BE49-F238E27FC236}">
                <a16:creationId xmlns:a16="http://schemas.microsoft.com/office/drawing/2014/main" id="{CD29C4CC-83E3-463D-8310-5F609C0EE492}"/>
              </a:ext>
            </a:extLst>
          </p:cNvPr>
          <p:cNvGrpSpPr/>
          <p:nvPr/>
        </p:nvGrpSpPr>
        <p:grpSpPr>
          <a:xfrm>
            <a:off x="5901365" y="4167188"/>
            <a:ext cx="1583204" cy="424090"/>
            <a:chOff x="6019698" y="4367245"/>
            <a:chExt cx="1614951" cy="432594"/>
          </a:xfrm>
        </p:grpSpPr>
        <p:sp>
          <p:nvSpPr>
            <p:cNvPr id="132" name="Rectangle 131"/>
            <p:cNvSpPr/>
            <p:nvPr/>
          </p:nvSpPr>
          <p:spPr>
            <a:xfrm>
              <a:off x="6340519" y="4367245"/>
              <a:ext cx="1294130" cy="432594"/>
            </a:xfrm>
            <a:prstGeom prst="rect">
              <a:avLst/>
            </a:prstGeom>
          </p:spPr>
          <p:txBody>
            <a:bodyPr wrap="square">
              <a:spAutoFit/>
            </a:bodyPr>
            <a:lstStyle/>
            <a:p>
              <a:pPr defTabSz="914225">
                <a:defRPr/>
              </a:pPr>
              <a:r>
                <a:rPr lang="en-US" sz="1078" kern="0">
                  <a:solidFill>
                    <a:srgbClr val="FFFFFF"/>
                  </a:solidFill>
                  <a:latin typeface="Segoe UI"/>
                  <a:cs typeface="Segoe UI Semilight" panose="020B0402040204020203" pitchFamily="34" charset="0"/>
                </a:rPr>
                <a:t>Azure Analysis</a:t>
              </a:r>
              <a:br>
                <a:rPr lang="en-US" sz="1078" kern="0">
                  <a:solidFill>
                    <a:srgbClr val="FFFFFF"/>
                  </a:solidFill>
                  <a:latin typeface="Segoe UI"/>
                  <a:cs typeface="Segoe UI Semilight" panose="020B0402040204020203" pitchFamily="34" charset="0"/>
                </a:rPr>
              </a:br>
              <a:r>
                <a:rPr lang="en-US" sz="1078" kern="0">
                  <a:solidFill>
                    <a:srgbClr val="FFFFFF"/>
                  </a:solidFill>
                  <a:latin typeface="Segoe UI"/>
                  <a:cs typeface="Segoe UI Semilight" panose="020B0402040204020203" pitchFamily="34" charset="0"/>
                </a:rPr>
                <a:t>Services</a:t>
              </a:r>
            </a:p>
          </p:txBody>
        </p:sp>
        <p:grpSp>
          <p:nvGrpSpPr>
            <p:cNvPr id="124" name="Group 123"/>
            <p:cNvGrpSpPr/>
            <p:nvPr/>
          </p:nvGrpSpPr>
          <p:grpSpPr>
            <a:xfrm>
              <a:off x="6019698" y="4471765"/>
              <a:ext cx="308198" cy="237357"/>
              <a:chOff x="3017872" y="3771579"/>
              <a:chExt cx="308198" cy="237357"/>
            </a:xfrm>
            <a:solidFill>
              <a:schemeClr val="tx1"/>
            </a:solidFill>
          </p:grpSpPr>
          <p:grpSp>
            <p:nvGrpSpPr>
              <p:cNvPr id="133" name="Group 132"/>
              <p:cNvGrpSpPr/>
              <p:nvPr/>
            </p:nvGrpSpPr>
            <p:grpSpPr>
              <a:xfrm>
                <a:off x="3017872" y="3771579"/>
                <a:ext cx="308198" cy="237357"/>
                <a:chOff x="622448" y="3040067"/>
                <a:chExt cx="660650" cy="508795"/>
              </a:xfrm>
              <a:grpFill/>
            </p:grpSpPr>
            <p:grpSp>
              <p:nvGrpSpPr>
                <p:cNvPr id="137" name="Group 136"/>
                <p:cNvGrpSpPr/>
                <p:nvPr/>
              </p:nvGrpSpPr>
              <p:grpSpPr>
                <a:xfrm>
                  <a:off x="622448" y="3040067"/>
                  <a:ext cx="276884" cy="214308"/>
                  <a:chOff x="1646287" y="3497262"/>
                  <a:chExt cx="276884" cy="214308"/>
                </a:xfrm>
                <a:grpFill/>
              </p:grpSpPr>
              <p:sp>
                <p:nvSpPr>
                  <p:cNvPr id="151" name="Freeform: Shape 150"/>
                  <p:cNvSpPr/>
                  <p:nvPr/>
                </p:nvSpPr>
                <p:spPr bwMode="auto">
                  <a:xfrm>
                    <a:off x="1646287" y="3497262"/>
                    <a:ext cx="276884" cy="214308"/>
                  </a:xfrm>
                  <a:custGeom>
                    <a:avLst/>
                    <a:gdLst>
                      <a:gd name="connsiteX0" fmla="*/ 26281 w 276884"/>
                      <a:gd name="connsiteY0" fmla="*/ 56124 h 214308"/>
                      <a:gd name="connsiteX1" fmla="*/ 26281 w 276884"/>
                      <a:gd name="connsiteY1" fmla="*/ 188079 h 214308"/>
                      <a:gd name="connsiteX2" fmla="*/ 250603 w 276884"/>
                      <a:gd name="connsiteY2" fmla="*/ 188079 h 214308"/>
                      <a:gd name="connsiteX3" fmla="*/ 250603 w 276884"/>
                      <a:gd name="connsiteY3" fmla="*/ 56124 h 214308"/>
                      <a:gd name="connsiteX4" fmla="*/ 0 w 276884"/>
                      <a:gd name="connsiteY4" fmla="*/ 0 h 214308"/>
                      <a:gd name="connsiteX5" fmla="*/ 276884 w 276884"/>
                      <a:gd name="connsiteY5" fmla="*/ 0 h 214308"/>
                      <a:gd name="connsiteX6" fmla="*/ 276884 w 276884"/>
                      <a:gd name="connsiteY6" fmla="*/ 214308 h 214308"/>
                      <a:gd name="connsiteX7" fmla="*/ 0 w 276884"/>
                      <a:gd name="connsiteY7" fmla="*/ 214308 h 214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6884" h="214308">
                        <a:moveTo>
                          <a:pt x="26281" y="56124"/>
                        </a:moveTo>
                        <a:lnTo>
                          <a:pt x="26281" y="188079"/>
                        </a:lnTo>
                        <a:lnTo>
                          <a:pt x="250603" y="188079"/>
                        </a:lnTo>
                        <a:lnTo>
                          <a:pt x="250603" y="56124"/>
                        </a:lnTo>
                        <a:close/>
                        <a:moveTo>
                          <a:pt x="0" y="0"/>
                        </a:moveTo>
                        <a:lnTo>
                          <a:pt x="276884" y="0"/>
                        </a:lnTo>
                        <a:lnTo>
                          <a:pt x="276884" y="214308"/>
                        </a:lnTo>
                        <a:lnTo>
                          <a:pt x="0" y="214308"/>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US" sz="2353">
                      <a:solidFill>
                        <a:srgbClr val="FF0000"/>
                      </a:solidFill>
                      <a:latin typeface="Segoe UI"/>
                      <a:ea typeface="Segoe UI" pitchFamily="34" charset="0"/>
                      <a:cs typeface="Segoe UI" pitchFamily="34" charset="0"/>
                    </a:endParaRPr>
                  </a:p>
                </p:txBody>
              </p:sp>
              <p:sp>
                <p:nvSpPr>
                  <p:cNvPr id="152" name="Oval 151"/>
                  <p:cNvSpPr/>
                  <p:nvPr/>
                </p:nvSpPr>
                <p:spPr bwMode="auto">
                  <a:xfrm>
                    <a:off x="1748153" y="3586642"/>
                    <a:ext cx="73152" cy="73152"/>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US" sz="2353">
                      <a:solidFill>
                        <a:srgbClr val="FF0000"/>
                      </a:solidFill>
                      <a:latin typeface="Segoe UI"/>
                      <a:ea typeface="Segoe UI" pitchFamily="34" charset="0"/>
                      <a:cs typeface="Segoe UI" pitchFamily="34" charset="0"/>
                    </a:endParaRPr>
                  </a:p>
                </p:txBody>
              </p:sp>
            </p:grpSp>
            <p:grpSp>
              <p:nvGrpSpPr>
                <p:cNvPr id="138" name="Group 137"/>
                <p:cNvGrpSpPr/>
                <p:nvPr/>
              </p:nvGrpSpPr>
              <p:grpSpPr>
                <a:xfrm>
                  <a:off x="1006214" y="3147221"/>
                  <a:ext cx="276884" cy="214308"/>
                  <a:chOff x="1646287" y="3497262"/>
                  <a:chExt cx="276884" cy="214308"/>
                </a:xfrm>
                <a:grpFill/>
              </p:grpSpPr>
              <p:sp>
                <p:nvSpPr>
                  <p:cNvPr id="145" name="Freeform: Shape 144"/>
                  <p:cNvSpPr/>
                  <p:nvPr/>
                </p:nvSpPr>
                <p:spPr bwMode="auto">
                  <a:xfrm>
                    <a:off x="1646287" y="3497262"/>
                    <a:ext cx="276884" cy="214308"/>
                  </a:xfrm>
                  <a:custGeom>
                    <a:avLst/>
                    <a:gdLst>
                      <a:gd name="connsiteX0" fmla="*/ 26281 w 276884"/>
                      <a:gd name="connsiteY0" fmla="*/ 56124 h 214308"/>
                      <a:gd name="connsiteX1" fmla="*/ 26281 w 276884"/>
                      <a:gd name="connsiteY1" fmla="*/ 188079 h 214308"/>
                      <a:gd name="connsiteX2" fmla="*/ 250603 w 276884"/>
                      <a:gd name="connsiteY2" fmla="*/ 188079 h 214308"/>
                      <a:gd name="connsiteX3" fmla="*/ 250603 w 276884"/>
                      <a:gd name="connsiteY3" fmla="*/ 56124 h 214308"/>
                      <a:gd name="connsiteX4" fmla="*/ 0 w 276884"/>
                      <a:gd name="connsiteY4" fmla="*/ 0 h 214308"/>
                      <a:gd name="connsiteX5" fmla="*/ 276884 w 276884"/>
                      <a:gd name="connsiteY5" fmla="*/ 0 h 214308"/>
                      <a:gd name="connsiteX6" fmla="*/ 276884 w 276884"/>
                      <a:gd name="connsiteY6" fmla="*/ 214308 h 214308"/>
                      <a:gd name="connsiteX7" fmla="*/ 0 w 276884"/>
                      <a:gd name="connsiteY7" fmla="*/ 214308 h 214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6884" h="214308">
                        <a:moveTo>
                          <a:pt x="26281" y="56124"/>
                        </a:moveTo>
                        <a:lnTo>
                          <a:pt x="26281" y="188079"/>
                        </a:lnTo>
                        <a:lnTo>
                          <a:pt x="250603" y="188079"/>
                        </a:lnTo>
                        <a:lnTo>
                          <a:pt x="250603" y="56124"/>
                        </a:lnTo>
                        <a:close/>
                        <a:moveTo>
                          <a:pt x="0" y="0"/>
                        </a:moveTo>
                        <a:lnTo>
                          <a:pt x="276884" y="0"/>
                        </a:lnTo>
                        <a:lnTo>
                          <a:pt x="276884" y="214308"/>
                        </a:lnTo>
                        <a:lnTo>
                          <a:pt x="0" y="214308"/>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US" sz="2353">
                      <a:solidFill>
                        <a:srgbClr val="FF0000"/>
                      </a:solidFill>
                      <a:latin typeface="Segoe UI"/>
                      <a:ea typeface="Segoe UI" pitchFamily="34" charset="0"/>
                      <a:cs typeface="Segoe UI" pitchFamily="34" charset="0"/>
                    </a:endParaRPr>
                  </a:p>
                </p:txBody>
              </p:sp>
              <p:sp>
                <p:nvSpPr>
                  <p:cNvPr id="148" name="Oval 147"/>
                  <p:cNvSpPr/>
                  <p:nvPr/>
                </p:nvSpPr>
                <p:spPr bwMode="auto">
                  <a:xfrm>
                    <a:off x="1748153" y="3586642"/>
                    <a:ext cx="73152" cy="73152"/>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US" sz="2353">
                      <a:solidFill>
                        <a:srgbClr val="FF0000"/>
                      </a:solidFill>
                      <a:latin typeface="Segoe UI"/>
                      <a:ea typeface="Segoe UI" pitchFamily="34" charset="0"/>
                      <a:cs typeface="Segoe UI" pitchFamily="34" charset="0"/>
                    </a:endParaRPr>
                  </a:p>
                </p:txBody>
              </p:sp>
            </p:grpSp>
            <p:grpSp>
              <p:nvGrpSpPr>
                <p:cNvPr id="139" name="Group 138"/>
                <p:cNvGrpSpPr/>
                <p:nvPr/>
              </p:nvGrpSpPr>
              <p:grpSpPr>
                <a:xfrm>
                  <a:off x="659024" y="3334554"/>
                  <a:ext cx="276884" cy="214308"/>
                  <a:chOff x="1646287" y="3497262"/>
                  <a:chExt cx="276884" cy="214308"/>
                </a:xfrm>
                <a:grpFill/>
              </p:grpSpPr>
              <p:sp>
                <p:nvSpPr>
                  <p:cNvPr id="140" name="Freeform: Shape 139"/>
                  <p:cNvSpPr/>
                  <p:nvPr/>
                </p:nvSpPr>
                <p:spPr bwMode="auto">
                  <a:xfrm>
                    <a:off x="1646287" y="3497262"/>
                    <a:ext cx="276884" cy="214308"/>
                  </a:xfrm>
                  <a:custGeom>
                    <a:avLst/>
                    <a:gdLst>
                      <a:gd name="connsiteX0" fmla="*/ 26281 w 276884"/>
                      <a:gd name="connsiteY0" fmla="*/ 56124 h 214308"/>
                      <a:gd name="connsiteX1" fmla="*/ 26281 w 276884"/>
                      <a:gd name="connsiteY1" fmla="*/ 188079 h 214308"/>
                      <a:gd name="connsiteX2" fmla="*/ 250603 w 276884"/>
                      <a:gd name="connsiteY2" fmla="*/ 188079 h 214308"/>
                      <a:gd name="connsiteX3" fmla="*/ 250603 w 276884"/>
                      <a:gd name="connsiteY3" fmla="*/ 56124 h 214308"/>
                      <a:gd name="connsiteX4" fmla="*/ 0 w 276884"/>
                      <a:gd name="connsiteY4" fmla="*/ 0 h 214308"/>
                      <a:gd name="connsiteX5" fmla="*/ 276884 w 276884"/>
                      <a:gd name="connsiteY5" fmla="*/ 0 h 214308"/>
                      <a:gd name="connsiteX6" fmla="*/ 276884 w 276884"/>
                      <a:gd name="connsiteY6" fmla="*/ 214308 h 214308"/>
                      <a:gd name="connsiteX7" fmla="*/ 0 w 276884"/>
                      <a:gd name="connsiteY7" fmla="*/ 214308 h 214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6884" h="214308">
                        <a:moveTo>
                          <a:pt x="26281" y="56124"/>
                        </a:moveTo>
                        <a:lnTo>
                          <a:pt x="26281" y="188079"/>
                        </a:lnTo>
                        <a:lnTo>
                          <a:pt x="250603" y="188079"/>
                        </a:lnTo>
                        <a:lnTo>
                          <a:pt x="250603" y="56124"/>
                        </a:lnTo>
                        <a:close/>
                        <a:moveTo>
                          <a:pt x="0" y="0"/>
                        </a:moveTo>
                        <a:lnTo>
                          <a:pt x="276884" y="0"/>
                        </a:lnTo>
                        <a:lnTo>
                          <a:pt x="276884" y="214308"/>
                        </a:lnTo>
                        <a:lnTo>
                          <a:pt x="0" y="214308"/>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US" sz="2353">
                      <a:solidFill>
                        <a:srgbClr val="FF0000"/>
                      </a:solidFill>
                      <a:latin typeface="Segoe UI"/>
                      <a:ea typeface="Segoe UI" pitchFamily="34" charset="0"/>
                      <a:cs typeface="Segoe UI" pitchFamily="34" charset="0"/>
                    </a:endParaRPr>
                  </a:p>
                </p:txBody>
              </p:sp>
              <p:sp>
                <p:nvSpPr>
                  <p:cNvPr id="141" name="Oval 140"/>
                  <p:cNvSpPr/>
                  <p:nvPr/>
                </p:nvSpPr>
                <p:spPr bwMode="auto">
                  <a:xfrm>
                    <a:off x="1748153" y="3586642"/>
                    <a:ext cx="73152" cy="73152"/>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US" sz="2353">
                      <a:solidFill>
                        <a:srgbClr val="FF0000"/>
                      </a:solidFill>
                      <a:latin typeface="Segoe UI"/>
                      <a:ea typeface="Segoe UI" pitchFamily="34" charset="0"/>
                      <a:cs typeface="Segoe UI" pitchFamily="34" charset="0"/>
                    </a:endParaRPr>
                  </a:p>
                </p:txBody>
              </p:sp>
            </p:grpSp>
          </p:grpSp>
          <p:cxnSp>
            <p:nvCxnSpPr>
              <p:cNvPr id="134" name="Straight Connector 133"/>
              <p:cNvCxnSpPr/>
              <p:nvPr/>
            </p:nvCxnSpPr>
            <p:spPr>
              <a:xfrm>
                <a:off x="3081779" y="3829316"/>
                <a:ext cx="17367" cy="138403"/>
              </a:xfrm>
              <a:prstGeom prst="line">
                <a:avLst/>
              </a:prstGeom>
              <a:grpFill/>
              <a:ln w="952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a:off x="3084807" y="3829316"/>
                <a:ext cx="176678" cy="51213"/>
              </a:xfrm>
              <a:prstGeom prst="line">
                <a:avLst/>
              </a:prstGeom>
              <a:grpFill/>
              <a:ln w="952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p:nvCxnSpPr>
            <p:spPr>
              <a:xfrm flipV="1">
                <a:off x="3097157" y="3878036"/>
                <a:ext cx="164871" cy="91721"/>
              </a:xfrm>
              <a:prstGeom prst="line">
                <a:avLst/>
              </a:prstGeom>
              <a:grpFill/>
              <a:ln w="952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33E822F3-AFB5-4166-B108-157DD83CF103}"/>
              </a:ext>
            </a:extLst>
          </p:cNvPr>
          <p:cNvGrpSpPr/>
          <p:nvPr/>
        </p:nvGrpSpPr>
        <p:grpSpPr>
          <a:xfrm>
            <a:off x="2295788" y="3726040"/>
            <a:ext cx="1545757" cy="256467"/>
            <a:chOff x="2341822" y="3800258"/>
            <a:chExt cx="1576753" cy="261610"/>
          </a:xfrm>
        </p:grpSpPr>
        <p:pic>
          <p:nvPicPr>
            <p:cNvPr id="3" name="Picture 2">
              <a:extLst>
                <a:ext uri="{FF2B5EF4-FFF2-40B4-BE49-F238E27FC236}">
                  <a16:creationId xmlns:a16="http://schemas.microsoft.com/office/drawing/2014/main" id="{9CC4F9E4-E2C4-43B1-9FCB-020249F87553}"/>
                </a:ext>
              </a:extLst>
            </p:cNvPr>
            <p:cNvPicPr>
              <a:picLocks noChangeAspect="1"/>
            </p:cNvPicPr>
            <p:nvPr/>
          </p:nvPicPr>
          <p:blipFill>
            <a:blip r:embed="rId6"/>
            <a:stretch>
              <a:fillRect/>
            </a:stretch>
          </p:blipFill>
          <p:spPr>
            <a:xfrm>
              <a:off x="2341822" y="3809896"/>
              <a:ext cx="248082" cy="242335"/>
            </a:xfrm>
            <a:prstGeom prst="rect">
              <a:avLst/>
            </a:prstGeom>
          </p:spPr>
        </p:pic>
        <p:sp>
          <p:nvSpPr>
            <p:cNvPr id="153" name="Rectangle 152">
              <a:extLst>
                <a:ext uri="{FF2B5EF4-FFF2-40B4-BE49-F238E27FC236}">
                  <a16:creationId xmlns:a16="http://schemas.microsoft.com/office/drawing/2014/main" id="{6C4FE817-EE51-4FB3-BD5E-4B15DA75DFED}"/>
                </a:ext>
              </a:extLst>
            </p:cNvPr>
            <p:cNvSpPr/>
            <p:nvPr/>
          </p:nvSpPr>
          <p:spPr>
            <a:xfrm>
              <a:off x="2647559" y="3800258"/>
              <a:ext cx="1271016" cy="261610"/>
            </a:xfrm>
            <a:prstGeom prst="rect">
              <a:avLst/>
            </a:prstGeom>
          </p:spPr>
          <p:txBody>
            <a:bodyPr wrap="square">
              <a:spAutoFit/>
            </a:bodyPr>
            <a:lstStyle/>
            <a:p>
              <a:pPr defTabSz="896386">
                <a:defRPr/>
              </a:pPr>
              <a:r>
                <a:rPr lang="en-US" sz="1078" kern="0">
                  <a:solidFill>
                    <a:srgbClr val="FFFFFF"/>
                  </a:solidFill>
                  <a:latin typeface="Segoe UI"/>
                  <a:cs typeface="Segoe UI Semilight" panose="020B0402040204020203" pitchFamily="34" charset="0"/>
                </a:rPr>
                <a:t>IoT Hubs</a:t>
              </a:r>
              <a:endParaRPr lang="en-US" sz="1078" kern="0">
                <a:solidFill>
                  <a:srgbClr val="FFFFFF"/>
                </a:solidFill>
                <a:latin typeface="Segoe UI"/>
              </a:endParaRPr>
            </a:p>
          </p:txBody>
        </p:sp>
      </p:grpSp>
      <p:grpSp>
        <p:nvGrpSpPr>
          <p:cNvPr id="23" name="Group 22">
            <a:extLst>
              <a:ext uri="{FF2B5EF4-FFF2-40B4-BE49-F238E27FC236}">
                <a16:creationId xmlns:a16="http://schemas.microsoft.com/office/drawing/2014/main" id="{04F19310-457B-41EC-AD4C-3B0DE9EFCD78}"/>
              </a:ext>
            </a:extLst>
          </p:cNvPr>
          <p:cNvGrpSpPr/>
          <p:nvPr/>
        </p:nvGrpSpPr>
        <p:grpSpPr>
          <a:xfrm>
            <a:off x="5877930" y="4709738"/>
            <a:ext cx="1610667" cy="422417"/>
            <a:chOff x="5995794" y="4803681"/>
            <a:chExt cx="1642964" cy="430887"/>
          </a:xfrm>
        </p:grpSpPr>
        <p:pic>
          <p:nvPicPr>
            <p:cNvPr id="12" name="Picture 11">
              <a:extLst>
                <a:ext uri="{FF2B5EF4-FFF2-40B4-BE49-F238E27FC236}">
                  <a16:creationId xmlns:a16="http://schemas.microsoft.com/office/drawing/2014/main" id="{302C8721-599E-4184-B90D-513266C9D57D}"/>
                </a:ext>
              </a:extLst>
            </p:cNvPr>
            <p:cNvPicPr>
              <a:picLocks noChangeAspect="1"/>
            </p:cNvPicPr>
            <p:nvPr/>
          </p:nvPicPr>
          <p:blipFill>
            <a:blip r:embed="rId7"/>
            <a:stretch>
              <a:fillRect/>
            </a:stretch>
          </p:blipFill>
          <p:spPr>
            <a:xfrm>
              <a:off x="5995794" y="4899297"/>
              <a:ext cx="385302" cy="239655"/>
            </a:xfrm>
            <a:prstGeom prst="rect">
              <a:avLst/>
            </a:prstGeom>
          </p:spPr>
        </p:pic>
        <p:sp>
          <p:nvSpPr>
            <p:cNvPr id="154" name="Rectangle 153">
              <a:extLst>
                <a:ext uri="{FF2B5EF4-FFF2-40B4-BE49-F238E27FC236}">
                  <a16:creationId xmlns:a16="http://schemas.microsoft.com/office/drawing/2014/main" id="{CEF52C1E-B307-449B-A2CB-7C9C964454CB}"/>
                </a:ext>
              </a:extLst>
            </p:cNvPr>
            <p:cNvSpPr/>
            <p:nvPr/>
          </p:nvSpPr>
          <p:spPr>
            <a:xfrm>
              <a:off x="6344628" y="4803681"/>
              <a:ext cx="1294130" cy="430887"/>
            </a:xfrm>
            <a:prstGeom prst="rect">
              <a:avLst/>
            </a:prstGeom>
          </p:spPr>
          <p:txBody>
            <a:bodyPr wrap="square">
              <a:spAutoFit/>
            </a:bodyPr>
            <a:lstStyle/>
            <a:p>
              <a:pPr defTabSz="914225">
                <a:defRPr/>
              </a:pPr>
              <a:r>
                <a:rPr lang="en-US" sz="1078" kern="0">
                  <a:solidFill>
                    <a:srgbClr val="FFFFFF"/>
                  </a:solidFill>
                  <a:latin typeface="Segoe UI"/>
                  <a:cs typeface="Segoe UI Semilight" panose="020B0402040204020203" pitchFamily="34" charset="0"/>
                </a:rPr>
                <a:t>Azure Time Series Insight</a:t>
              </a:r>
            </a:p>
          </p:txBody>
        </p:sp>
      </p:grpSp>
    </p:spTree>
    <p:extLst>
      <p:ext uri="{BB962C8B-B14F-4D97-AF65-F5344CB8AC3E}">
        <p14:creationId xmlns:p14="http://schemas.microsoft.com/office/powerpoint/2010/main" val="34690260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 name="Rectangle 282"/>
          <p:cNvSpPr/>
          <p:nvPr/>
        </p:nvSpPr>
        <p:spPr bwMode="auto">
          <a:xfrm>
            <a:off x="1" y="5172226"/>
            <a:ext cx="12191999" cy="1154829"/>
          </a:xfrm>
          <a:prstGeom prst="rect">
            <a:avLst/>
          </a:prstGeom>
          <a:solidFill>
            <a:schemeClr val="tx1">
              <a:lumMod val="9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a:gradFill>
                <a:gsLst>
                  <a:gs pos="0">
                    <a:srgbClr val="FFFFFF"/>
                  </a:gs>
                  <a:gs pos="100000">
                    <a:srgbClr val="FFFFFF"/>
                  </a:gs>
                </a:gsLst>
                <a:lin ang="5400000" scaled="0"/>
              </a:gradFill>
              <a:latin typeface="Segoe UI"/>
            </a:endParaRPr>
          </a:p>
        </p:txBody>
      </p:sp>
      <p:sp>
        <p:nvSpPr>
          <p:cNvPr id="2" name="Title 1"/>
          <p:cNvSpPr>
            <a:spLocks noGrp="1"/>
          </p:cNvSpPr>
          <p:nvPr>
            <p:ph type="title" idx="4294967295"/>
          </p:nvPr>
        </p:nvSpPr>
        <p:spPr>
          <a:xfrm>
            <a:off x="0" y="365125"/>
            <a:ext cx="10515600" cy="1325563"/>
          </a:xfrm>
        </p:spPr>
        <p:txBody>
          <a:bodyPr/>
          <a:lstStyle/>
          <a:p>
            <a:pPr defTabSz="896386">
              <a:spcBef>
                <a:spcPts val="0"/>
              </a:spcBef>
              <a:spcAft>
                <a:spcPts val="588"/>
              </a:spcAft>
              <a:defRPr/>
            </a:pPr>
            <a:r>
              <a:rPr lang="en-US" kern="0"/>
              <a:t>Build applications that understand people</a:t>
            </a:r>
          </a:p>
        </p:txBody>
      </p:sp>
      <p:sp>
        <p:nvSpPr>
          <p:cNvPr id="11" name="Rectangle 10"/>
          <p:cNvSpPr/>
          <p:nvPr/>
        </p:nvSpPr>
        <p:spPr>
          <a:xfrm>
            <a:off x="3954052" y="1275644"/>
            <a:ext cx="1957226" cy="566902"/>
          </a:xfrm>
          <a:prstGeom prst="rect">
            <a:avLst/>
          </a:prstGeom>
          <a:solidFill>
            <a:srgbClr val="0072C6"/>
          </a:solidFill>
          <a:ln w="9525" cap="flat" cmpd="sng" algn="ctr">
            <a:noFill/>
            <a:prstDash val="solid"/>
          </a:ln>
          <a:effectLst/>
        </p:spPr>
        <p:txBody>
          <a:bodyPr lIns="114672" tIns="57334" rIns="114672" bIns="57334"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61230">
              <a:defRPr/>
            </a:pPr>
            <a:r>
              <a:rPr lang="en-US" sz="1507" kern="0">
                <a:gradFill>
                  <a:gsLst>
                    <a:gs pos="0">
                      <a:srgbClr val="FFFFFF"/>
                    </a:gs>
                    <a:gs pos="100000">
                      <a:srgbClr val="FFFFFF"/>
                    </a:gs>
                  </a:gsLst>
                  <a:lin ang="5400000" scaled="0"/>
                </a:gradFill>
                <a:latin typeface="Segoe UI"/>
              </a:rPr>
              <a:t>        Speech</a:t>
            </a:r>
          </a:p>
        </p:txBody>
      </p:sp>
      <p:sp>
        <p:nvSpPr>
          <p:cNvPr id="14" name="Rectangle 13"/>
          <p:cNvSpPr/>
          <p:nvPr/>
        </p:nvSpPr>
        <p:spPr>
          <a:xfrm>
            <a:off x="1919217" y="1277605"/>
            <a:ext cx="1955452" cy="564941"/>
          </a:xfrm>
          <a:prstGeom prst="rect">
            <a:avLst/>
          </a:prstGeom>
          <a:solidFill>
            <a:srgbClr val="0072C6"/>
          </a:solidFill>
          <a:ln w="9525" cap="flat" cmpd="sng" algn="ctr">
            <a:noFill/>
            <a:prstDash val="solid"/>
          </a:ln>
          <a:effectLst/>
        </p:spPr>
        <p:txBody>
          <a:bodyPr lIns="114672" tIns="57334" rIns="114672" bIns="57334"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861230">
              <a:defRPr/>
            </a:pPr>
            <a:r>
              <a:rPr lang="en-US" sz="1507" kern="0">
                <a:gradFill>
                  <a:gsLst>
                    <a:gs pos="0">
                      <a:srgbClr val="FFFFFF"/>
                    </a:gs>
                    <a:gs pos="100000">
                      <a:srgbClr val="FFFFFF"/>
                    </a:gs>
                  </a:gsLst>
                  <a:lin ang="5400000" scaled="0"/>
                </a:gradFill>
                <a:latin typeface="Segoe UI"/>
              </a:rPr>
              <a:t>Vision</a:t>
            </a:r>
          </a:p>
        </p:txBody>
      </p:sp>
      <p:sp>
        <p:nvSpPr>
          <p:cNvPr id="17" name="Rectangle 16"/>
          <p:cNvSpPr/>
          <p:nvPr/>
        </p:nvSpPr>
        <p:spPr>
          <a:xfrm>
            <a:off x="8037607" y="1275644"/>
            <a:ext cx="1917376" cy="566902"/>
          </a:xfrm>
          <a:prstGeom prst="rect">
            <a:avLst/>
          </a:prstGeom>
          <a:solidFill>
            <a:srgbClr val="0072C6"/>
          </a:solidFill>
          <a:ln w="9525" cap="flat" cmpd="sng" algn="ctr">
            <a:noFill/>
            <a:prstDash val="solid"/>
          </a:ln>
          <a:effectLst/>
        </p:spPr>
        <p:txBody>
          <a:bodyPr lIns="114672" tIns="57334" rIns="114672" bIns="57334"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61230">
              <a:defRPr/>
            </a:pPr>
            <a:r>
              <a:rPr lang="en-US" sz="1507" kern="0">
                <a:gradFill>
                  <a:gsLst>
                    <a:gs pos="0">
                      <a:srgbClr val="FFFFFF"/>
                    </a:gs>
                    <a:gs pos="100000">
                      <a:srgbClr val="FFFFFF"/>
                    </a:gs>
                  </a:gsLst>
                  <a:lin ang="5400000" scaled="0"/>
                </a:gradFill>
                <a:latin typeface="Segoe UI"/>
              </a:rPr>
              <a:t>          Knowledge</a:t>
            </a:r>
          </a:p>
        </p:txBody>
      </p:sp>
      <p:sp>
        <p:nvSpPr>
          <p:cNvPr id="20" name="Rectangle 19"/>
          <p:cNvSpPr/>
          <p:nvPr/>
        </p:nvSpPr>
        <p:spPr>
          <a:xfrm>
            <a:off x="5990662" y="1275644"/>
            <a:ext cx="1955453" cy="566902"/>
          </a:xfrm>
          <a:prstGeom prst="rect">
            <a:avLst/>
          </a:prstGeom>
          <a:solidFill>
            <a:srgbClr val="0072C6"/>
          </a:solidFill>
          <a:ln w="9525" cap="flat" cmpd="sng" algn="ctr">
            <a:noFill/>
            <a:prstDash val="solid"/>
          </a:ln>
          <a:effectLst/>
        </p:spPr>
        <p:txBody>
          <a:bodyPr lIns="114672" tIns="57334" rIns="114672" bIns="57334"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861230">
              <a:defRPr/>
            </a:pPr>
            <a:r>
              <a:rPr lang="en-US" sz="1507" kern="0">
                <a:gradFill>
                  <a:gsLst>
                    <a:gs pos="0">
                      <a:srgbClr val="FFFFFF"/>
                    </a:gs>
                    <a:gs pos="100000">
                      <a:srgbClr val="FFFFFF"/>
                    </a:gs>
                  </a:gsLst>
                  <a:lin ang="5400000" scaled="0"/>
                </a:gradFill>
                <a:latin typeface="Segoe UI"/>
              </a:rPr>
              <a:t>Language</a:t>
            </a:r>
          </a:p>
        </p:txBody>
      </p:sp>
      <p:sp>
        <p:nvSpPr>
          <p:cNvPr id="24" name="Rectangle 23"/>
          <p:cNvSpPr/>
          <p:nvPr/>
        </p:nvSpPr>
        <p:spPr>
          <a:xfrm>
            <a:off x="10044273" y="1275644"/>
            <a:ext cx="1917376" cy="566902"/>
          </a:xfrm>
          <a:prstGeom prst="rect">
            <a:avLst/>
          </a:prstGeom>
          <a:solidFill>
            <a:srgbClr val="0072C6"/>
          </a:solidFill>
          <a:ln w="9525" cap="flat" cmpd="sng" algn="ctr">
            <a:noFill/>
            <a:prstDash val="solid"/>
          </a:ln>
          <a:effectLst/>
        </p:spPr>
        <p:txBody>
          <a:bodyPr lIns="114672" tIns="57334" rIns="114672" bIns="57334"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861230">
              <a:defRPr/>
            </a:pPr>
            <a:r>
              <a:rPr lang="en-US" sz="1507" kern="0">
                <a:gradFill>
                  <a:gsLst>
                    <a:gs pos="0">
                      <a:srgbClr val="FFFFFF"/>
                    </a:gs>
                    <a:gs pos="100000">
                      <a:srgbClr val="FFFFFF"/>
                    </a:gs>
                  </a:gsLst>
                  <a:lin ang="5400000" scaled="0"/>
                </a:gradFill>
                <a:latin typeface="Segoe UI"/>
              </a:rPr>
              <a:t>Search</a:t>
            </a:r>
          </a:p>
        </p:txBody>
      </p:sp>
      <p:grpSp>
        <p:nvGrpSpPr>
          <p:cNvPr id="3" name="Group 2"/>
          <p:cNvGrpSpPr/>
          <p:nvPr/>
        </p:nvGrpSpPr>
        <p:grpSpPr>
          <a:xfrm>
            <a:off x="1552411" y="5230160"/>
            <a:ext cx="10308773" cy="1257871"/>
            <a:chOff x="1646287" y="5677408"/>
            <a:chExt cx="10515485" cy="1395014"/>
          </a:xfrm>
        </p:grpSpPr>
        <p:sp>
          <p:nvSpPr>
            <p:cNvPr id="108" name="TextBox 107"/>
            <p:cNvSpPr txBox="1"/>
            <p:nvPr/>
          </p:nvSpPr>
          <p:spPr>
            <a:xfrm>
              <a:off x="1646287" y="5677408"/>
              <a:ext cx="6013661" cy="1033770"/>
            </a:xfrm>
            <a:prstGeom prst="rect">
              <a:avLst/>
            </a:prstGeom>
            <a:noFill/>
          </p:spPr>
          <p:txBody>
            <a:bodyPr wrap="square" lIns="179285" tIns="143428" rIns="179285" bIns="143428" rtlCol="0">
              <a:spAutoFit/>
            </a:bodyPr>
            <a:lstStyle/>
            <a:p>
              <a:pPr marL="336145" indent="-336145" defTabSz="896386">
                <a:lnSpc>
                  <a:spcPct val="90000"/>
                </a:lnSpc>
                <a:spcAft>
                  <a:spcPts val="588"/>
                </a:spcAft>
                <a:buClr>
                  <a:srgbClr val="0078D7"/>
                </a:buClr>
                <a:buFont typeface="Arial" panose="020B0604020202020204" pitchFamily="34" charset="0"/>
                <a:buChar char="•"/>
                <a:defRPr/>
              </a:pPr>
              <a:r>
                <a:rPr lang="en-US" sz="1176" kern="0">
                  <a:solidFill>
                    <a:srgbClr val="505050"/>
                  </a:solidFill>
                  <a:latin typeface="Segoe UI"/>
                </a:rPr>
                <a:t>Faces, images, emotion recognition and video intelligence</a:t>
              </a:r>
            </a:p>
            <a:p>
              <a:pPr marL="336145" indent="-336145" defTabSz="896386">
                <a:lnSpc>
                  <a:spcPct val="90000"/>
                </a:lnSpc>
                <a:spcAft>
                  <a:spcPts val="588"/>
                </a:spcAft>
                <a:buClr>
                  <a:srgbClr val="0078D7"/>
                </a:buClr>
                <a:buFont typeface="Arial" panose="020B0604020202020204" pitchFamily="34" charset="0"/>
                <a:buChar char="•"/>
                <a:defRPr/>
              </a:pPr>
              <a:r>
                <a:rPr lang="en-US" sz="1176" kern="0">
                  <a:solidFill>
                    <a:srgbClr val="505050"/>
                  </a:solidFill>
                  <a:latin typeface="Segoe UI"/>
                </a:rPr>
                <a:t>Spoken language processing, speaker recognition, custom speech recognition</a:t>
              </a:r>
            </a:p>
            <a:p>
              <a:pPr marL="336145" indent="-336145" defTabSz="896386">
                <a:lnSpc>
                  <a:spcPct val="90000"/>
                </a:lnSpc>
                <a:spcAft>
                  <a:spcPts val="588"/>
                </a:spcAft>
                <a:buClr>
                  <a:srgbClr val="0078D7"/>
                </a:buClr>
                <a:buFont typeface="Arial" panose="020B0604020202020204" pitchFamily="34" charset="0"/>
                <a:buChar char="•"/>
                <a:defRPr/>
              </a:pPr>
              <a:r>
                <a:rPr lang="en-US" sz="1176" kern="0">
                  <a:solidFill>
                    <a:srgbClr val="505050"/>
                  </a:solidFill>
                  <a:latin typeface="Segoe UI"/>
                </a:rPr>
                <a:t>Natural language processing, sentiment and topics analysis, spelling errors</a:t>
              </a:r>
            </a:p>
          </p:txBody>
        </p:sp>
        <p:sp>
          <p:nvSpPr>
            <p:cNvPr id="109" name="TextBox 108"/>
            <p:cNvSpPr txBox="1"/>
            <p:nvPr/>
          </p:nvSpPr>
          <p:spPr>
            <a:xfrm>
              <a:off x="7589436" y="5677408"/>
              <a:ext cx="4572336" cy="1395014"/>
            </a:xfrm>
            <a:prstGeom prst="rect">
              <a:avLst/>
            </a:prstGeom>
            <a:noFill/>
          </p:spPr>
          <p:txBody>
            <a:bodyPr wrap="square" lIns="179285" tIns="143428" rIns="179285" bIns="143428" rtlCol="0">
              <a:spAutoFit/>
            </a:bodyPr>
            <a:lstStyle/>
            <a:p>
              <a:pPr marL="336145" indent="-336145" defTabSz="896386">
                <a:lnSpc>
                  <a:spcPct val="90000"/>
                </a:lnSpc>
                <a:spcAft>
                  <a:spcPts val="588"/>
                </a:spcAft>
                <a:buClr>
                  <a:srgbClr val="0078D7"/>
                </a:buClr>
                <a:buFont typeface="Arial" panose="020B0604020202020204" pitchFamily="34" charset="0"/>
                <a:buChar char="•"/>
                <a:defRPr/>
              </a:pPr>
              <a:r>
                <a:rPr lang="en-US" sz="1176" kern="0">
                  <a:solidFill>
                    <a:srgbClr val="505050"/>
                  </a:solidFill>
                  <a:latin typeface="Segoe UI"/>
                </a:rPr>
                <a:t>Complex tasks processing, knowledge exploration, intelligent recommendations</a:t>
              </a:r>
            </a:p>
            <a:p>
              <a:pPr marL="336145" indent="-336145" defTabSz="896386">
                <a:lnSpc>
                  <a:spcPct val="90000"/>
                </a:lnSpc>
                <a:spcAft>
                  <a:spcPts val="588"/>
                </a:spcAft>
                <a:buClr>
                  <a:srgbClr val="0078D7"/>
                </a:buClr>
                <a:buFont typeface="Arial" panose="020B0604020202020204" pitchFamily="34" charset="0"/>
                <a:buChar char="•"/>
                <a:defRPr/>
              </a:pPr>
              <a:r>
                <a:rPr lang="en-US" sz="1176" kern="0">
                  <a:solidFill>
                    <a:srgbClr val="505050"/>
                  </a:solidFill>
                  <a:latin typeface="Segoe UI"/>
                </a:rPr>
                <a:t>Bing engine capabilities for Web, Autosuggest, Image, Video and News</a:t>
              </a:r>
            </a:p>
            <a:p>
              <a:pPr marL="336145" indent="-336145" defTabSz="896386">
                <a:lnSpc>
                  <a:spcPct val="90000"/>
                </a:lnSpc>
                <a:spcAft>
                  <a:spcPts val="588"/>
                </a:spcAft>
                <a:buClr>
                  <a:srgbClr val="0078D7"/>
                </a:buClr>
                <a:buFont typeface="Arial" panose="020B0604020202020204" pitchFamily="34" charset="0"/>
                <a:buChar char="•"/>
                <a:defRPr/>
              </a:pPr>
              <a:endParaRPr lang="en-US" sz="1176" kern="0">
                <a:solidFill>
                  <a:srgbClr val="505050"/>
                </a:solidFill>
                <a:latin typeface="Segoe UI"/>
              </a:endParaRPr>
            </a:p>
          </p:txBody>
        </p:sp>
      </p:grpSp>
      <p:sp>
        <p:nvSpPr>
          <p:cNvPr id="89" name="Rectangle 88"/>
          <p:cNvSpPr/>
          <p:nvPr/>
        </p:nvSpPr>
        <p:spPr bwMode="auto">
          <a:xfrm>
            <a:off x="5990662" y="4061590"/>
            <a:ext cx="1955453" cy="448212"/>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defTabSz="861230">
              <a:lnSpc>
                <a:spcPct val="90000"/>
              </a:lnSpc>
              <a:spcAft>
                <a:spcPts val="588"/>
              </a:spcAft>
              <a:defRPr/>
            </a:pPr>
            <a:r>
              <a:rPr lang="en-US" sz="1176" kern="0">
                <a:gradFill>
                  <a:gsLst>
                    <a:gs pos="0">
                      <a:srgbClr val="404040"/>
                    </a:gs>
                    <a:gs pos="100000">
                      <a:srgbClr val="404040"/>
                    </a:gs>
                  </a:gsLst>
                  <a:lin ang="5400000" scaled="0"/>
                </a:gradFill>
                <a:latin typeface="Segoe UI"/>
              </a:rPr>
              <a:t>Language Understanding</a:t>
            </a:r>
          </a:p>
        </p:txBody>
      </p:sp>
      <p:sp>
        <p:nvSpPr>
          <p:cNvPr id="90" name="Rectangle 89"/>
          <p:cNvSpPr/>
          <p:nvPr/>
        </p:nvSpPr>
        <p:spPr bwMode="auto">
          <a:xfrm>
            <a:off x="10057183" y="4063815"/>
            <a:ext cx="1904465" cy="448212"/>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defTabSz="861230">
              <a:lnSpc>
                <a:spcPct val="90000"/>
              </a:lnSpc>
              <a:spcAft>
                <a:spcPts val="588"/>
              </a:spcAft>
              <a:defRPr/>
            </a:pPr>
            <a:r>
              <a:rPr lang="en-US" sz="1176" kern="0">
                <a:gradFill>
                  <a:gsLst>
                    <a:gs pos="0">
                      <a:srgbClr val="404040"/>
                    </a:gs>
                    <a:gs pos="100000">
                      <a:srgbClr val="404040"/>
                    </a:gs>
                  </a:gsLst>
                  <a:lin ang="5400000" scaled="0"/>
                </a:gradFill>
                <a:latin typeface="Segoe UI"/>
              </a:rPr>
              <a:t>Bing Auto Suggest API</a:t>
            </a:r>
          </a:p>
        </p:txBody>
      </p:sp>
      <p:sp>
        <p:nvSpPr>
          <p:cNvPr id="91" name="Rectangle 90"/>
          <p:cNvSpPr/>
          <p:nvPr/>
        </p:nvSpPr>
        <p:spPr bwMode="auto">
          <a:xfrm>
            <a:off x="3950432" y="1930601"/>
            <a:ext cx="1955453" cy="448212"/>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defTabSz="861230">
              <a:defRPr/>
            </a:pPr>
            <a:r>
              <a:rPr lang="en-US" sz="1176" kern="0">
                <a:gradFill>
                  <a:gsLst>
                    <a:gs pos="0">
                      <a:srgbClr val="404040"/>
                    </a:gs>
                    <a:gs pos="100000">
                      <a:srgbClr val="404040"/>
                    </a:gs>
                  </a:gsLst>
                  <a:lin ang="5400000" scaled="0"/>
                </a:gradFill>
                <a:latin typeface="Segoe UI"/>
              </a:rPr>
              <a:t>Speaker Recognition</a:t>
            </a:r>
          </a:p>
        </p:txBody>
      </p:sp>
      <p:sp>
        <p:nvSpPr>
          <p:cNvPr id="92" name="Rectangle 91"/>
          <p:cNvSpPr/>
          <p:nvPr/>
        </p:nvSpPr>
        <p:spPr bwMode="auto">
          <a:xfrm>
            <a:off x="3950432" y="2460478"/>
            <a:ext cx="1955453" cy="448212"/>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defTabSz="861230">
              <a:defRPr/>
            </a:pPr>
            <a:r>
              <a:rPr lang="en-US" sz="1176" kern="0">
                <a:gradFill>
                  <a:gsLst>
                    <a:gs pos="0">
                      <a:srgbClr val="404040"/>
                    </a:gs>
                    <a:gs pos="100000">
                      <a:srgbClr val="404040"/>
                    </a:gs>
                  </a:gsLst>
                  <a:lin ang="5400000" scaled="0"/>
                </a:gradFill>
                <a:latin typeface="Segoe UI"/>
              </a:rPr>
              <a:t>Bing Speech</a:t>
            </a:r>
          </a:p>
        </p:txBody>
      </p:sp>
      <p:sp>
        <p:nvSpPr>
          <p:cNvPr id="93" name="Rectangle 92"/>
          <p:cNvSpPr/>
          <p:nvPr/>
        </p:nvSpPr>
        <p:spPr bwMode="auto">
          <a:xfrm>
            <a:off x="3950432" y="2990355"/>
            <a:ext cx="1955453" cy="448212"/>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defTabSz="861230">
              <a:defRPr/>
            </a:pPr>
            <a:r>
              <a:rPr lang="en-US" sz="1176" kern="0">
                <a:gradFill>
                  <a:gsLst>
                    <a:gs pos="0">
                      <a:srgbClr val="404040"/>
                    </a:gs>
                    <a:gs pos="100000">
                      <a:srgbClr val="404040"/>
                    </a:gs>
                  </a:gsLst>
                  <a:lin ang="5400000" scaled="0"/>
                </a:gradFill>
                <a:latin typeface="Segoe UI"/>
              </a:rPr>
              <a:t>Custom Speech Service</a:t>
            </a:r>
          </a:p>
        </p:txBody>
      </p:sp>
      <p:sp>
        <p:nvSpPr>
          <p:cNvPr id="94" name="Rectangle 93"/>
          <p:cNvSpPr/>
          <p:nvPr/>
        </p:nvSpPr>
        <p:spPr bwMode="auto">
          <a:xfrm>
            <a:off x="5990662" y="1930601"/>
            <a:ext cx="1955453" cy="448212"/>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defTabSz="861230">
              <a:defRPr/>
            </a:pPr>
            <a:r>
              <a:rPr lang="en-US" sz="1176" kern="0">
                <a:gradFill>
                  <a:gsLst>
                    <a:gs pos="0">
                      <a:srgbClr val="404040"/>
                    </a:gs>
                    <a:gs pos="100000">
                      <a:srgbClr val="404040"/>
                    </a:gs>
                  </a:gsLst>
                  <a:lin ang="5400000" scaled="0"/>
                </a:gradFill>
                <a:latin typeface="Segoe UI"/>
              </a:rPr>
              <a:t>Text Analytics</a:t>
            </a:r>
          </a:p>
        </p:txBody>
      </p:sp>
      <p:sp>
        <p:nvSpPr>
          <p:cNvPr id="95" name="Rectangle 94"/>
          <p:cNvSpPr/>
          <p:nvPr/>
        </p:nvSpPr>
        <p:spPr bwMode="auto">
          <a:xfrm>
            <a:off x="5990662" y="2463349"/>
            <a:ext cx="1955453" cy="448212"/>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defTabSz="861230">
              <a:defRPr/>
            </a:pPr>
            <a:r>
              <a:rPr lang="en-US" sz="1176" kern="0">
                <a:gradFill>
                  <a:gsLst>
                    <a:gs pos="0">
                      <a:srgbClr val="404040"/>
                    </a:gs>
                    <a:gs pos="100000">
                      <a:srgbClr val="404040"/>
                    </a:gs>
                  </a:gsLst>
                  <a:lin ang="5400000" scaled="0"/>
                </a:gradFill>
                <a:latin typeface="Segoe UI"/>
              </a:rPr>
              <a:t>Bing Spell Check</a:t>
            </a:r>
          </a:p>
        </p:txBody>
      </p:sp>
      <p:sp>
        <p:nvSpPr>
          <p:cNvPr id="96" name="Rectangle 95"/>
          <p:cNvSpPr/>
          <p:nvPr/>
        </p:nvSpPr>
        <p:spPr bwMode="auto">
          <a:xfrm>
            <a:off x="5990662" y="2996096"/>
            <a:ext cx="1955453" cy="448212"/>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defTabSz="861230">
              <a:lnSpc>
                <a:spcPct val="90000"/>
              </a:lnSpc>
              <a:spcAft>
                <a:spcPts val="588"/>
              </a:spcAft>
              <a:defRPr/>
            </a:pPr>
            <a:r>
              <a:rPr lang="en-US" sz="1176" kern="0">
                <a:gradFill>
                  <a:gsLst>
                    <a:gs pos="0">
                      <a:srgbClr val="404040"/>
                    </a:gs>
                    <a:gs pos="100000">
                      <a:srgbClr val="404040"/>
                    </a:gs>
                  </a:gsLst>
                  <a:lin ang="5400000" scaled="0"/>
                </a:gradFill>
                <a:latin typeface="Segoe UI"/>
              </a:rPr>
              <a:t>Web Language Model</a:t>
            </a:r>
          </a:p>
        </p:txBody>
      </p:sp>
      <p:sp>
        <p:nvSpPr>
          <p:cNvPr id="97" name="Rectangle 96"/>
          <p:cNvSpPr/>
          <p:nvPr/>
        </p:nvSpPr>
        <p:spPr bwMode="auto">
          <a:xfrm>
            <a:off x="5990662" y="3528843"/>
            <a:ext cx="1955453" cy="448212"/>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defTabSz="861230">
              <a:lnSpc>
                <a:spcPct val="90000"/>
              </a:lnSpc>
              <a:spcAft>
                <a:spcPts val="588"/>
              </a:spcAft>
              <a:defRPr/>
            </a:pPr>
            <a:r>
              <a:rPr lang="en-US" sz="1176" kern="0">
                <a:gradFill>
                  <a:gsLst>
                    <a:gs pos="0">
                      <a:srgbClr val="404040"/>
                    </a:gs>
                    <a:gs pos="100000">
                      <a:srgbClr val="404040"/>
                    </a:gs>
                  </a:gsLst>
                  <a:lin ang="5400000" scaled="0"/>
                </a:gradFill>
                <a:latin typeface="Segoe UI"/>
              </a:rPr>
              <a:t>Linguistic Analysis </a:t>
            </a:r>
          </a:p>
        </p:txBody>
      </p:sp>
      <p:sp>
        <p:nvSpPr>
          <p:cNvPr id="98" name="Rectangle 97"/>
          <p:cNvSpPr/>
          <p:nvPr/>
        </p:nvSpPr>
        <p:spPr bwMode="auto">
          <a:xfrm>
            <a:off x="8037392" y="1930601"/>
            <a:ext cx="1917590" cy="448212"/>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defTabSz="861230">
              <a:defRPr/>
            </a:pPr>
            <a:r>
              <a:rPr lang="en-US" sz="1176" kern="0">
                <a:gradFill>
                  <a:gsLst>
                    <a:gs pos="0">
                      <a:srgbClr val="404040"/>
                    </a:gs>
                    <a:gs pos="100000">
                      <a:srgbClr val="404040"/>
                    </a:gs>
                  </a:gsLst>
                  <a:lin ang="5400000" scaled="0"/>
                </a:gradFill>
                <a:latin typeface="Segoe UI"/>
              </a:rPr>
              <a:t>Academic</a:t>
            </a:r>
          </a:p>
        </p:txBody>
      </p:sp>
      <p:sp>
        <p:nvSpPr>
          <p:cNvPr id="99" name="Rectangle 98"/>
          <p:cNvSpPr/>
          <p:nvPr/>
        </p:nvSpPr>
        <p:spPr bwMode="auto">
          <a:xfrm>
            <a:off x="8037392" y="2464496"/>
            <a:ext cx="1917590" cy="448212"/>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defTabSz="861230">
              <a:defRPr/>
            </a:pPr>
            <a:r>
              <a:rPr lang="en-US" sz="1176" kern="0">
                <a:gradFill>
                  <a:gsLst>
                    <a:gs pos="0">
                      <a:srgbClr val="404040"/>
                    </a:gs>
                    <a:gs pos="100000">
                      <a:srgbClr val="404040"/>
                    </a:gs>
                  </a:gsLst>
                  <a:lin ang="5400000" scaled="0"/>
                </a:gradFill>
                <a:latin typeface="Segoe UI"/>
              </a:rPr>
              <a:t>Entity Linking</a:t>
            </a:r>
          </a:p>
        </p:txBody>
      </p:sp>
      <p:sp>
        <p:nvSpPr>
          <p:cNvPr id="100" name="Rectangle 99"/>
          <p:cNvSpPr/>
          <p:nvPr/>
        </p:nvSpPr>
        <p:spPr bwMode="auto">
          <a:xfrm>
            <a:off x="8037392" y="2998390"/>
            <a:ext cx="1917590" cy="448212"/>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defTabSz="861230">
              <a:lnSpc>
                <a:spcPct val="90000"/>
              </a:lnSpc>
              <a:spcAft>
                <a:spcPts val="588"/>
              </a:spcAft>
              <a:defRPr/>
            </a:pPr>
            <a:r>
              <a:rPr lang="en-US" sz="1176" kern="0">
                <a:gradFill>
                  <a:gsLst>
                    <a:gs pos="0">
                      <a:srgbClr val="404040"/>
                    </a:gs>
                    <a:gs pos="100000">
                      <a:srgbClr val="404040"/>
                    </a:gs>
                  </a:gsLst>
                  <a:lin ang="5400000" scaled="0"/>
                </a:gradFill>
                <a:latin typeface="Segoe UI"/>
              </a:rPr>
              <a:t>Knowledge Exploration</a:t>
            </a:r>
          </a:p>
        </p:txBody>
      </p:sp>
      <p:sp>
        <p:nvSpPr>
          <p:cNvPr id="101" name="Rectangle 100"/>
          <p:cNvSpPr/>
          <p:nvPr/>
        </p:nvSpPr>
        <p:spPr bwMode="auto">
          <a:xfrm>
            <a:off x="8037392" y="3532284"/>
            <a:ext cx="1917590" cy="448212"/>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defTabSz="861230">
              <a:defRPr/>
            </a:pPr>
            <a:r>
              <a:rPr lang="en-US" sz="1176" kern="0">
                <a:gradFill>
                  <a:gsLst>
                    <a:gs pos="0">
                      <a:srgbClr val="404040"/>
                    </a:gs>
                    <a:gs pos="100000">
                      <a:srgbClr val="404040"/>
                    </a:gs>
                  </a:gsLst>
                  <a:lin ang="5400000" scaled="0"/>
                </a:gradFill>
                <a:latin typeface="Segoe UI"/>
              </a:rPr>
              <a:t>Recommendations</a:t>
            </a:r>
          </a:p>
        </p:txBody>
      </p:sp>
      <p:sp>
        <p:nvSpPr>
          <p:cNvPr id="102" name="Rectangle 101"/>
          <p:cNvSpPr/>
          <p:nvPr/>
        </p:nvSpPr>
        <p:spPr bwMode="auto">
          <a:xfrm>
            <a:off x="10045838" y="1930601"/>
            <a:ext cx="1917590" cy="448212"/>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defTabSz="861230">
              <a:lnSpc>
                <a:spcPct val="90000"/>
              </a:lnSpc>
              <a:spcAft>
                <a:spcPts val="588"/>
              </a:spcAft>
              <a:defRPr/>
            </a:pPr>
            <a:r>
              <a:rPr lang="en-US" sz="1176" kern="0">
                <a:gradFill>
                  <a:gsLst>
                    <a:gs pos="0">
                      <a:srgbClr val="404040"/>
                    </a:gs>
                    <a:gs pos="100000">
                      <a:srgbClr val="404040"/>
                    </a:gs>
                  </a:gsLst>
                  <a:lin ang="5400000" scaled="0"/>
                </a:gradFill>
                <a:latin typeface="Segoe UI"/>
              </a:rPr>
              <a:t>Bing Web Search API</a:t>
            </a:r>
          </a:p>
        </p:txBody>
      </p:sp>
      <p:sp>
        <p:nvSpPr>
          <p:cNvPr id="103" name="Rectangle 102"/>
          <p:cNvSpPr/>
          <p:nvPr/>
        </p:nvSpPr>
        <p:spPr bwMode="auto">
          <a:xfrm>
            <a:off x="10045838" y="2463904"/>
            <a:ext cx="1917590" cy="448212"/>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defTabSz="861230">
              <a:lnSpc>
                <a:spcPct val="90000"/>
              </a:lnSpc>
              <a:spcAft>
                <a:spcPts val="588"/>
              </a:spcAft>
              <a:defRPr/>
            </a:pPr>
            <a:r>
              <a:rPr lang="en-US" sz="1176" kern="0">
                <a:gradFill>
                  <a:gsLst>
                    <a:gs pos="0">
                      <a:srgbClr val="404040"/>
                    </a:gs>
                    <a:gs pos="100000">
                      <a:srgbClr val="404040"/>
                    </a:gs>
                  </a:gsLst>
                  <a:lin ang="5400000" scaled="0"/>
                </a:gradFill>
                <a:latin typeface="Segoe UI"/>
              </a:rPr>
              <a:t>Bing Image Search API</a:t>
            </a:r>
          </a:p>
        </p:txBody>
      </p:sp>
      <p:sp>
        <p:nvSpPr>
          <p:cNvPr id="104" name="Rectangle 103"/>
          <p:cNvSpPr/>
          <p:nvPr/>
        </p:nvSpPr>
        <p:spPr bwMode="auto">
          <a:xfrm>
            <a:off x="10045838" y="2997208"/>
            <a:ext cx="1917590" cy="448212"/>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defTabSz="861230">
              <a:lnSpc>
                <a:spcPct val="90000"/>
              </a:lnSpc>
              <a:spcAft>
                <a:spcPts val="588"/>
              </a:spcAft>
              <a:defRPr/>
            </a:pPr>
            <a:r>
              <a:rPr lang="en-US" sz="1176" kern="0">
                <a:gradFill>
                  <a:gsLst>
                    <a:gs pos="0">
                      <a:srgbClr val="404040"/>
                    </a:gs>
                    <a:gs pos="100000">
                      <a:srgbClr val="404040"/>
                    </a:gs>
                  </a:gsLst>
                  <a:lin ang="5400000" scaled="0"/>
                </a:gradFill>
                <a:latin typeface="Segoe UI"/>
              </a:rPr>
              <a:t>Bing Video Search API</a:t>
            </a:r>
          </a:p>
        </p:txBody>
      </p:sp>
      <p:sp>
        <p:nvSpPr>
          <p:cNvPr id="105" name="Rectangle 104"/>
          <p:cNvSpPr/>
          <p:nvPr/>
        </p:nvSpPr>
        <p:spPr bwMode="auto">
          <a:xfrm>
            <a:off x="10045838" y="3530511"/>
            <a:ext cx="1917590" cy="448212"/>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defTabSz="861230">
              <a:lnSpc>
                <a:spcPct val="90000"/>
              </a:lnSpc>
              <a:spcAft>
                <a:spcPts val="588"/>
              </a:spcAft>
              <a:defRPr/>
            </a:pPr>
            <a:r>
              <a:rPr lang="en-US" sz="1176" kern="0">
                <a:gradFill>
                  <a:gsLst>
                    <a:gs pos="0">
                      <a:srgbClr val="404040"/>
                    </a:gs>
                    <a:gs pos="100000">
                      <a:srgbClr val="404040"/>
                    </a:gs>
                  </a:gsLst>
                  <a:lin ang="5400000" scaled="0"/>
                </a:gradFill>
                <a:latin typeface="Segoe UI"/>
              </a:rPr>
              <a:t>Bing News Search API</a:t>
            </a:r>
          </a:p>
        </p:txBody>
      </p:sp>
      <p:sp>
        <p:nvSpPr>
          <p:cNvPr id="106" name="Rectangle 105"/>
          <p:cNvSpPr/>
          <p:nvPr/>
        </p:nvSpPr>
        <p:spPr bwMode="auto">
          <a:xfrm>
            <a:off x="1919292" y="1930601"/>
            <a:ext cx="1955453" cy="448212"/>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defTabSz="861230">
              <a:defRPr/>
            </a:pPr>
            <a:r>
              <a:rPr lang="en-US" sz="1176" kern="0">
                <a:gradFill>
                  <a:gsLst>
                    <a:gs pos="0">
                      <a:srgbClr val="404040"/>
                    </a:gs>
                    <a:gs pos="100000">
                      <a:srgbClr val="404040"/>
                    </a:gs>
                  </a:gsLst>
                  <a:lin ang="5400000" scaled="0"/>
                </a:gradFill>
                <a:latin typeface="Segoe UI"/>
              </a:rPr>
              <a:t>Computer Vision</a:t>
            </a:r>
          </a:p>
        </p:txBody>
      </p:sp>
      <p:sp>
        <p:nvSpPr>
          <p:cNvPr id="107" name="Rectangle 106"/>
          <p:cNvSpPr/>
          <p:nvPr/>
        </p:nvSpPr>
        <p:spPr bwMode="auto">
          <a:xfrm>
            <a:off x="1919292" y="2996096"/>
            <a:ext cx="1955453" cy="448212"/>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defTabSz="861230">
              <a:defRPr/>
            </a:pPr>
            <a:r>
              <a:rPr lang="en-US" sz="1176" kern="0">
                <a:gradFill>
                  <a:gsLst>
                    <a:gs pos="0">
                      <a:srgbClr val="404040"/>
                    </a:gs>
                    <a:gs pos="100000">
                      <a:srgbClr val="404040"/>
                    </a:gs>
                  </a:gsLst>
                  <a:lin ang="5400000" scaled="0"/>
                </a:gradFill>
                <a:latin typeface="Segoe UI"/>
              </a:rPr>
              <a:t>Face</a:t>
            </a:r>
          </a:p>
        </p:txBody>
      </p:sp>
      <p:sp>
        <p:nvSpPr>
          <p:cNvPr id="110" name="Rectangle 109"/>
          <p:cNvSpPr/>
          <p:nvPr/>
        </p:nvSpPr>
        <p:spPr bwMode="auto">
          <a:xfrm>
            <a:off x="1919292" y="3528843"/>
            <a:ext cx="1955453" cy="448212"/>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defTabSz="861230">
              <a:defRPr/>
            </a:pPr>
            <a:r>
              <a:rPr lang="en-US" sz="1176" kern="0">
                <a:gradFill>
                  <a:gsLst>
                    <a:gs pos="0">
                      <a:srgbClr val="404040"/>
                    </a:gs>
                    <a:gs pos="100000">
                      <a:srgbClr val="404040"/>
                    </a:gs>
                  </a:gsLst>
                  <a:lin ang="5400000" scaled="0"/>
                </a:gradFill>
                <a:latin typeface="Segoe UI"/>
              </a:rPr>
              <a:t>Emotion</a:t>
            </a:r>
          </a:p>
        </p:txBody>
      </p:sp>
      <p:sp>
        <p:nvSpPr>
          <p:cNvPr id="111" name="Rectangle 110"/>
          <p:cNvSpPr/>
          <p:nvPr/>
        </p:nvSpPr>
        <p:spPr bwMode="auto">
          <a:xfrm>
            <a:off x="1919292" y="4061590"/>
            <a:ext cx="1955453" cy="448212"/>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defTabSz="861230">
              <a:defRPr/>
            </a:pPr>
            <a:r>
              <a:rPr lang="en-US" sz="1176" kern="0">
                <a:gradFill>
                  <a:gsLst>
                    <a:gs pos="0">
                      <a:srgbClr val="404040"/>
                    </a:gs>
                    <a:gs pos="100000">
                      <a:srgbClr val="404040"/>
                    </a:gs>
                  </a:gsLst>
                  <a:lin ang="5400000" scaled="0"/>
                </a:gradFill>
                <a:latin typeface="Segoe UI"/>
              </a:rPr>
              <a:t>Video</a:t>
            </a:r>
          </a:p>
        </p:txBody>
      </p:sp>
      <p:sp>
        <p:nvSpPr>
          <p:cNvPr id="75" name="Freeform 118"/>
          <p:cNvSpPr>
            <a:spLocks noChangeAspect="1" noEditPoints="1"/>
          </p:cNvSpPr>
          <p:nvPr/>
        </p:nvSpPr>
        <p:spPr bwMode="black">
          <a:xfrm>
            <a:off x="2044068" y="1432240"/>
            <a:ext cx="367418" cy="254154"/>
          </a:xfrm>
          <a:custGeom>
            <a:avLst/>
            <a:gdLst>
              <a:gd name="T0" fmla="*/ 40 w 80"/>
              <a:gd name="T1" fmla="*/ 0 h 56"/>
              <a:gd name="T2" fmla="*/ 0 w 80"/>
              <a:gd name="T3" fmla="*/ 28 h 56"/>
              <a:gd name="T4" fmla="*/ 40 w 80"/>
              <a:gd name="T5" fmla="*/ 56 h 56"/>
              <a:gd name="T6" fmla="*/ 80 w 80"/>
              <a:gd name="T7" fmla="*/ 28 h 56"/>
              <a:gd name="T8" fmla="*/ 40 w 80"/>
              <a:gd name="T9" fmla="*/ 0 h 56"/>
              <a:gd name="T10" fmla="*/ 40 w 80"/>
              <a:gd name="T11" fmla="*/ 48 h 56"/>
              <a:gd name="T12" fmla="*/ 20 w 80"/>
              <a:gd name="T13" fmla="*/ 28 h 56"/>
              <a:gd name="T14" fmla="*/ 40 w 80"/>
              <a:gd name="T15" fmla="*/ 8 h 56"/>
              <a:gd name="T16" fmla="*/ 60 w 80"/>
              <a:gd name="T17" fmla="*/ 28 h 56"/>
              <a:gd name="T18" fmla="*/ 40 w 80"/>
              <a:gd name="T19" fmla="*/ 48 h 56"/>
              <a:gd name="T20" fmla="*/ 52 w 80"/>
              <a:gd name="T21" fmla="*/ 28 h 56"/>
              <a:gd name="T22" fmla="*/ 40 w 80"/>
              <a:gd name="T23" fmla="*/ 40 h 56"/>
              <a:gd name="T24" fmla="*/ 28 w 80"/>
              <a:gd name="T25" fmla="*/ 28 h 56"/>
              <a:gd name="T26" fmla="*/ 40 w 80"/>
              <a:gd name="T27" fmla="*/ 16 h 56"/>
              <a:gd name="T28" fmla="*/ 52 w 80"/>
              <a:gd name="T29" fmla="*/ 28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0" h="56">
                <a:moveTo>
                  <a:pt x="40" y="0"/>
                </a:moveTo>
                <a:cubicBezTo>
                  <a:pt x="15" y="0"/>
                  <a:pt x="0" y="28"/>
                  <a:pt x="0" y="28"/>
                </a:cubicBezTo>
                <a:cubicBezTo>
                  <a:pt x="0" y="28"/>
                  <a:pt x="15" y="56"/>
                  <a:pt x="40" y="56"/>
                </a:cubicBezTo>
                <a:cubicBezTo>
                  <a:pt x="65" y="56"/>
                  <a:pt x="80" y="28"/>
                  <a:pt x="80" y="28"/>
                </a:cubicBezTo>
                <a:cubicBezTo>
                  <a:pt x="80" y="28"/>
                  <a:pt x="65" y="0"/>
                  <a:pt x="40" y="0"/>
                </a:cubicBezTo>
                <a:close/>
                <a:moveTo>
                  <a:pt x="40" y="48"/>
                </a:moveTo>
                <a:cubicBezTo>
                  <a:pt x="29" y="48"/>
                  <a:pt x="20" y="39"/>
                  <a:pt x="20" y="28"/>
                </a:cubicBezTo>
                <a:cubicBezTo>
                  <a:pt x="20" y="17"/>
                  <a:pt x="29" y="8"/>
                  <a:pt x="40" y="8"/>
                </a:cubicBezTo>
                <a:cubicBezTo>
                  <a:pt x="51" y="8"/>
                  <a:pt x="60" y="17"/>
                  <a:pt x="60" y="28"/>
                </a:cubicBezTo>
                <a:cubicBezTo>
                  <a:pt x="60" y="39"/>
                  <a:pt x="51" y="48"/>
                  <a:pt x="40" y="48"/>
                </a:cubicBezTo>
                <a:close/>
                <a:moveTo>
                  <a:pt x="52" y="28"/>
                </a:moveTo>
                <a:cubicBezTo>
                  <a:pt x="52" y="35"/>
                  <a:pt x="46" y="40"/>
                  <a:pt x="40" y="40"/>
                </a:cubicBezTo>
                <a:cubicBezTo>
                  <a:pt x="33" y="40"/>
                  <a:pt x="28" y="35"/>
                  <a:pt x="28" y="28"/>
                </a:cubicBezTo>
                <a:cubicBezTo>
                  <a:pt x="28" y="22"/>
                  <a:pt x="33" y="16"/>
                  <a:pt x="40" y="16"/>
                </a:cubicBezTo>
                <a:cubicBezTo>
                  <a:pt x="46" y="16"/>
                  <a:pt x="52" y="22"/>
                  <a:pt x="52" y="28"/>
                </a:cubicBezTo>
              </a:path>
            </a:pathLst>
          </a:custGeom>
          <a:solidFill>
            <a:schemeClr val="tx1"/>
          </a:solidFill>
          <a:ln>
            <a:noFill/>
          </a:ln>
        </p:spPr>
        <p:txBody>
          <a:bodyPr vert="horz" wrap="square" lIns="89624" tIns="44811" rIns="89624" bIns="44811" numCol="1" anchor="t" anchorCtr="0" compatLnSpc="1">
            <a:prstTxWarp prst="textNoShape">
              <a:avLst/>
            </a:prstTxWarp>
          </a:bodyPr>
          <a:lstStyle/>
          <a:p>
            <a:pPr defTabSz="914367">
              <a:defRPr/>
            </a:pPr>
            <a:endParaRPr lang="en-US" sz="1729">
              <a:solidFill>
                <a:srgbClr val="000000"/>
              </a:solidFill>
              <a:latin typeface="Segoe UI"/>
            </a:endParaRPr>
          </a:p>
        </p:txBody>
      </p:sp>
      <p:pic>
        <p:nvPicPr>
          <p:cNvPr id="77" name="Picture 7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23227" y="1424261"/>
            <a:ext cx="358292" cy="270112"/>
          </a:xfrm>
          <a:prstGeom prst="rect">
            <a:avLst/>
          </a:prstGeom>
        </p:spPr>
      </p:pic>
      <p:pic>
        <p:nvPicPr>
          <p:cNvPr id="78" name="Picture 7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96334" y="1406092"/>
            <a:ext cx="291983" cy="306451"/>
          </a:xfrm>
          <a:prstGeom prst="rect">
            <a:avLst/>
          </a:prstGeom>
        </p:spPr>
      </p:pic>
      <p:sp>
        <p:nvSpPr>
          <p:cNvPr id="80" name="Oval 1026"/>
          <p:cNvSpPr>
            <a:spLocks noChangeAspect="1"/>
          </p:cNvSpPr>
          <p:nvPr/>
        </p:nvSpPr>
        <p:spPr bwMode="auto">
          <a:xfrm>
            <a:off x="4171320" y="1400741"/>
            <a:ext cx="192072" cy="317152"/>
          </a:xfrm>
          <a:custGeom>
            <a:avLst/>
            <a:gdLst/>
            <a:ahLst/>
            <a:cxnLst/>
            <a:rect l="l" t="t" r="r" b="b"/>
            <a:pathLst>
              <a:path w="2822132" h="4659950">
                <a:moveTo>
                  <a:pt x="2705024" y="1567575"/>
                </a:moveTo>
                <a:cubicBezTo>
                  <a:pt x="2763932" y="1561688"/>
                  <a:pt x="2823941" y="1595607"/>
                  <a:pt x="2822091" y="1685314"/>
                </a:cubicBezTo>
                <a:cubicBezTo>
                  <a:pt x="2817166" y="1962666"/>
                  <a:pt x="2810283" y="2334361"/>
                  <a:pt x="2814117" y="2720685"/>
                </a:cubicBezTo>
                <a:cubicBezTo>
                  <a:pt x="2817770" y="3088847"/>
                  <a:pt x="2302973" y="3832669"/>
                  <a:pt x="1543041" y="3901164"/>
                </a:cubicBezTo>
                <a:lnTo>
                  <a:pt x="1543041" y="4383750"/>
                </a:lnTo>
                <a:lnTo>
                  <a:pt x="2078959" y="4383750"/>
                </a:lnTo>
                <a:cubicBezTo>
                  <a:pt x="2155230" y="4383750"/>
                  <a:pt x="2217059" y="4445579"/>
                  <a:pt x="2217059" y="4521850"/>
                </a:cubicBezTo>
                <a:lnTo>
                  <a:pt x="2217058" y="4521850"/>
                </a:lnTo>
                <a:cubicBezTo>
                  <a:pt x="2217058" y="4598121"/>
                  <a:pt x="2155229" y="4659950"/>
                  <a:pt x="2078958" y="4659950"/>
                </a:cubicBezTo>
                <a:lnTo>
                  <a:pt x="743175" y="4659949"/>
                </a:lnTo>
                <a:cubicBezTo>
                  <a:pt x="666904" y="4659949"/>
                  <a:pt x="605075" y="4598121"/>
                  <a:pt x="605075" y="4521850"/>
                </a:cubicBezTo>
                <a:cubicBezTo>
                  <a:pt x="605075" y="4445579"/>
                  <a:pt x="666904" y="4383750"/>
                  <a:pt x="743175" y="4383750"/>
                </a:cubicBezTo>
                <a:lnTo>
                  <a:pt x="1279091" y="4383750"/>
                </a:lnTo>
                <a:lnTo>
                  <a:pt x="1279091" y="3900389"/>
                </a:lnTo>
                <a:cubicBezTo>
                  <a:pt x="534155" y="3822464"/>
                  <a:pt x="-1282" y="3168183"/>
                  <a:pt x="3610" y="2671380"/>
                </a:cubicBezTo>
                <a:cubicBezTo>
                  <a:pt x="-602" y="2320943"/>
                  <a:pt x="7542" y="2130275"/>
                  <a:pt x="0" y="1681974"/>
                </a:cubicBezTo>
                <a:cubicBezTo>
                  <a:pt x="2983" y="1557260"/>
                  <a:pt x="247362" y="1516297"/>
                  <a:pt x="252192" y="1687318"/>
                </a:cubicBezTo>
                <a:cubicBezTo>
                  <a:pt x="247498" y="1877390"/>
                  <a:pt x="240491" y="2302498"/>
                  <a:pt x="243298" y="2622376"/>
                </a:cubicBezTo>
                <a:cubicBezTo>
                  <a:pt x="246106" y="2942254"/>
                  <a:pt x="599406" y="3690325"/>
                  <a:pt x="1440906" y="3683475"/>
                </a:cubicBezTo>
                <a:cubicBezTo>
                  <a:pt x="2282405" y="3676626"/>
                  <a:pt x="2573635" y="2930723"/>
                  <a:pt x="2577390" y="2722681"/>
                </a:cubicBezTo>
                <a:cubicBezTo>
                  <a:pt x="2581144" y="2514639"/>
                  <a:pt x="2593758" y="2168319"/>
                  <a:pt x="2594564" y="1688672"/>
                </a:cubicBezTo>
                <a:cubicBezTo>
                  <a:pt x="2588310" y="1619156"/>
                  <a:pt x="2646117" y="1573462"/>
                  <a:pt x="2705024" y="1567575"/>
                </a:cubicBezTo>
                <a:close/>
                <a:moveTo>
                  <a:pt x="1701822" y="959183"/>
                </a:moveTo>
                <a:cubicBezTo>
                  <a:pt x="1808822" y="959183"/>
                  <a:pt x="1895562" y="1045922"/>
                  <a:pt x="1895562" y="1152922"/>
                </a:cubicBezTo>
                <a:cubicBezTo>
                  <a:pt x="1895562" y="1259922"/>
                  <a:pt x="1808822" y="1346662"/>
                  <a:pt x="1701822" y="1346662"/>
                </a:cubicBezTo>
                <a:cubicBezTo>
                  <a:pt x="1594822" y="1346662"/>
                  <a:pt x="1508082" y="1259922"/>
                  <a:pt x="1508082" y="1152922"/>
                </a:cubicBezTo>
                <a:cubicBezTo>
                  <a:pt x="1508082" y="1045922"/>
                  <a:pt x="1594822" y="959183"/>
                  <a:pt x="1701822" y="959183"/>
                </a:cubicBezTo>
                <a:close/>
                <a:moveTo>
                  <a:pt x="1115995" y="959183"/>
                </a:moveTo>
                <a:cubicBezTo>
                  <a:pt x="1222995" y="959183"/>
                  <a:pt x="1309734" y="1045922"/>
                  <a:pt x="1309734" y="1152922"/>
                </a:cubicBezTo>
                <a:cubicBezTo>
                  <a:pt x="1309734" y="1259922"/>
                  <a:pt x="1222995" y="1346662"/>
                  <a:pt x="1115995" y="1346662"/>
                </a:cubicBezTo>
                <a:cubicBezTo>
                  <a:pt x="1008995" y="1346662"/>
                  <a:pt x="922255" y="1259922"/>
                  <a:pt x="922255" y="1152922"/>
                </a:cubicBezTo>
                <a:cubicBezTo>
                  <a:pt x="922255" y="1045922"/>
                  <a:pt x="1008995" y="959183"/>
                  <a:pt x="1115995" y="959183"/>
                </a:cubicBezTo>
                <a:close/>
                <a:moveTo>
                  <a:pt x="1415838" y="514680"/>
                </a:moveTo>
                <a:cubicBezTo>
                  <a:pt x="1522838" y="514680"/>
                  <a:pt x="1609577" y="601419"/>
                  <a:pt x="1609577" y="708419"/>
                </a:cubicBezTo>
                <a:cubicBezTo>
                  <a:pt x="1609577" y="815420"/>
                  <a:pt x="1522838" y="902159"/>
                  <a:pt x="1415838" y="902159"/>
                </a:cubicBezTo>
                <a:cubicBezTo>
                  <a:pt x="1308838" y="902159"/>
                  <a:pt x="1222098" y="815420"/>
                  <a:pt x="1222098" y="708419"/>
                </a:cubicBezTo>
                <a:cubicBezTo>
                  <a:pt x="1222098" y="601419"/>
                  <a:pt x="1308838" y="514680"/>
                  <a:pt x="1415838" y="514680"/>
                </a:cubicBezTo>
                <a:close/>
                <a:moveTo>
                  <a:pt x="1394056" y="188424"/>
                </a:moveTo>
                <a:cubicBezTo>
                  <a:pt x="983953" y="188424"/>
                  <a:pt x="651501" y="520877"/>
                  <a:pt x="651501" y="930980"/>
                </a:cubicBezTo>
                <a:cubicBezTo>
                  <a:pt x="647952" y="1142888"/>
                  <a:pt x="644401" y="1354794"/>
                  <a:pt x="640852" y="1566702"/>
                </a:cubicBezTo>
                <a:lnTo>
                  <a:pt x="2147263" y="1556054"/>
                </a:lnTo>
                <a:cubicBezTo>
                  <a:pt x="2147263" y="1307307"/>
                  <a:pt x="2150451" y="1410369"/>
                  <a:pt x="2150451" y="926368"/>
                </a:cubicBezTo>
                <a:cubicBezTo>
                  <a:pt x="2150451" y="516264"/>
                  <a:pt x="1804160" y="188424"/>
                  <a:pt x="1394056" y="188424"/>
                </a:cubicBezTo>
                <a:close/>
                <a:moveTo>
                  <a:pt x="1411066" y="0"/>
                </a:moveTo>
                <a:cubicBezTo>
                  <a:pt x="1956557" y="0"/>
                  <a:pt x="2398764" y="442207"/>
                  <a:pt x="2398764" y="987697"/>
                </a:cubicBezTo>
                <a:cubicBezTo>
                  <a:pt x="2398764" y="1469802"/>
                  <a:pt x="2398762" y="1951909"/>
                  <a:pt x="2398762" y="2434014"/>
                </a:cubicBezTo>
                <a:cubicBezTo>
                  <a:pt x="2398762" y="2979504"/>
                  <a:pt x="1956555" y="3421711"/>
                  <a:pt x="1411065" y="3421711"/>
                </a:cubicBezTo>
                <a:lnTo>
                  <a:pt x="1411066" y="3421709"/>
                </a:lnTo>
                <a:cubicBezTo>
                  <a:pt x="865576" y="3421709"/>
                  <a:pt x="423369" y="2979502"/>
                  <a:pt x="423369" y="2434012"/>
                </a:cubicBezTo>
                <a:lnTo>
                  <a:pt x="423369" y="987697"/>
                </a:lnTo>
                <a:cubicBezTo>
                  <a:pt x="423369" y="442207"/>
                  <a:pt x="865576" y="0"/>
                  <a:pt x="1411066"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44821" bIns="89642" numCol="1" spcCol="0" rtlCol="0" fromWordArt="0" anchor="b" anchorCtr="0" forceAA="0" compatLnSpc="1">
            <a:prstTxWarp prst="textNoShape">
              <a:avLst/>
            </a:prstTxWarp>
            <a:noAutofit/>
          </a:bodyPr>
          <a:lstStyle/>
          <a:p>
            <a:pPr algn="ctr" defTabSz="896091" fontAlgn="base">
              <a:spcBef>
                <a:spcPct val="0"/>
              </a:spcBef>
              <a:spcAft>
                <a:spcPct val="0"/>
              </a:spcAft>
              <a:defRPr/>
            </a:pPr>
            <a:endParaRPr lang="en-US" sz="1765" spc="-49"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81" name="Freeform 7"/>
          <p:cNvSpPr>
            <a:spLocks noEditPoints="1"/>
          </p:cNvSpPr>
          <p:nvPr/>
        </p:nvSpPr>
        <p:spPr bwMode="auto">
          <a:xfrm>
            <a:off x="8241353" y="1400741"/>
            <a:ext cx="195147" cy="317152"/>
          </a:xfrm>
          <a:custGeom>
            <a:avLst/>
            <a:gdLst/>
            <a:ahLst/>
            <a:cxnLst>
              <a:cxn ang="0">
                <a:pos x="132" y="0"/>
              </a:cxn>
              <a:cxn ang="0">
                <a:pos x="130" y="0"/>
              </a:cxn>
              <a:cxn ang="0">
                <a:pos x="0" y="124"/>
              </a:cxn>
              <a:cxn ang="0">
                <a:pos x="46" y="224"/>
              </a:cxn>
              <a:cxn ang="0">
                <a:pos x="55" y="248"/>
              </a:cxn>
              <a:cxn ang="0">
                <a:pos x="60" y="272"/>
              </a:cxn>
              <a:cxn ang="0">
                <a:pos x="76" y="310"/>
              </a:cxn>
              <a:cxn ang="0">
                <a:pos x="185" y="310"/>
              </a:cxn>
              <a:cxn ang="0">
                <a:pos x="202" y="272"/>
              </a:cxn>
              <a:cxn ang="0">
                <a:pos x="216" y="224"/>
              </a:cxn>
              <a:cxn ang="0">
                <a:pos x="239" y="185"/>
              </a:cxn>
              <a:cxn ang="0">
                <a:pos x="262" y="124"/>
              </a:cxn>
              <a:cxn ang="0">
                <a:pos x="132" y="0"/>
              </a:cxn>
              <a:cxn ang="0">
                <a:pos x="94" y="74"/>
              </a:cxn>
              <a:cxn ang="0">
                <a:pos x="94" y="74"/>
              </a:cxn>
              <a:cxn ang="0">
                <a:pos x="70" y="111"/>
              </a:cxn>
              <a:cxn ang="0">
                <a:pos x="70" y="111"/>
              </a:cxn>
              <a:cxn ang="0">
                <a:pos x="54" y="127"/>
              </a:cxn>
              <a:cxn ang="0">
                <a:pos x="38" y="111"/>
              </a:cxn>
              <a:cxn ang="0">
                <a:pos x="38" y="108"/>
              </a:cxn>
              <a:cxn ang="0">
                <a:pos x="85" y="43"/>
              </a:cxn>
              <a:cxn ang="0">
                <a:pos x="89" y="43"/>
              </a:cxn>
              <a:cxn ang="0">
                <a:pos x="105" y="59"/>
              </a:cxn>
              <a:cxn ang="0">
                <a:pos x="94" y="74"/>
              </a:cxn>
              <a:cxn ang="0">
                <a:pos x="170" y="370"/>
              </a:cxn>
              <a:cxn ang="0">
                <a:pos x="92" y="370"/>
              </a:cxn>
              <a:cxn ang="0">
                <a:pos x="74" y="384"/>
              </a:cxn>
              <a:cxn ang="0">
                <a:pos x="92" y="399"/>
              </a:cxn>
              <a:cxn ang="0">
                <a:pos x="170" y="399"/>
              </a:cxn>
              <a:cxn ang="0">
                <a:pos x="187" y="384"/>
              </a:cxn>
              <a:cxn ang="0">
                <a:pos x="170" y="370"/>
              </a:cxn>
              <a:cxn ang="0">
                <a:pos x="119" y="426"/>
              </a:cxn>
              <a:cxn ang="0">
                <a:pos x="143" y="426"/>
              </a:cxn>
              <a:cxn ang="0">
                <a:pos x="158" y="414"/>
              </a:cxn>
              <a:cxn ang="0">
                <a:pos x="103" y="414"/>
              </a:cxn>
              <a:cxn ang="0">
                <a:pos x="119" y="426"/>
              </a:cxn>
              <a:cxn ang="0">
                <a:pos x="172" y="326"/>
              </a:cxn>
              <a:cxn ang="0">
                <a:pos x="90" y="326"/>
              </a:cxn>
              <a:cxn ang="0">
                <a:pos x="72" y="341"/>
              </a:cxn>
              <a:cxn ang="0">
                <a:pos x="90" y="356"/>
              </a:cxn>
              <a:cxn ang="0">
                <a:pos x="172" y="356"/>
              </a:cxn>
              <a:cxn ang="0">
                <a:pos x="190" y="341"/>
              </a:cxn>
              <a:cxn ang="0">
                <a:pos x="172" y="326"/>
              </a:cxn>
            </a:cxnLst>
            <a:rect l="0" t="0" r="r" b="b"/>
            <a:pathLst>
              <a:path w="262" h="426">
                <a:moveTo>
                  <a:pt x="132" y="0"/>
                </a:moveTo>
                <a:cubicBezTo>
                  <a:pt x="131" y="0"/>
                  <a:pt x="131" y="0"/>
                  <a:pt x="130" y="0"/>
                </a:cubicBezTo>
                <a:cubicBezTo>
                  <a:pt x="58" y="0"/>
                  <a:pt x="0" y="56"/>
                  <a:pt x="0" y="124"/>
                </a:cubicBezTo>
                <a:cubicBezTo>
                  <a:pt x="0" y="163"/>
                  <a:pt x="30" y="190"/>
                  <a:pt x="46" y="224"/>
                </a:cubicBezTo>
                <a:cubicBezTo>
                  <a:pt x="51" y="233"/>
                  <a:pt x="53" y="241"/>
                  <a:pt x="55" y="248"/>
                </a:cubicBezTo>
                <a:cubicBezTo>
                  <a:pt x="58" y="257"/>
                  <a:pt x="59" y="264"/>
                  <a:pt x="60" y="272"/>
                </a:cubicBezTo>
                <a:cubicBezTo>
                  <a:pt x="62" y="287"/>
                  <a:pt x="63" y="301"/>
                  <a:pt x="76" y="310"/>
                </a:cubicBezTo>
                <a:cubicBezTo>
                  <a:pt x="185" y="310"/>
                  <a:pt x="185" y="310"/>
                  <a:pt x="185" y="310"/>
                </a:cubicBezTo>
                <a:cubicBezTo>
                  <a:pt x="199" y="301"/>
                  <a:pt x="200" y="287"/>
                  <a:pt x="202" y="272"/>
                </a:cubicBezTo>
                <a:cubicBezTo>
                  <a:pt x="204" y="258"/>
                  <a:pt x="206" y="245"/>
                  <a:pt x="216" y="224"/>
                </a:cubicBezTo>
                <a:cubicBezTo>
                  <a:pt x="222" y="210"/>
                  <a:pt x="231" y="198"/>
                  <a:pt x="239" y="185"/>
                </a:cubicBezTo>
                <a:cubicBezTo>
                  <a:pt x="251" y="166"/>
                  <a:pt x="262" y="147"/>
                  <a:pt x="262" y="124"/>
                </a:cubicBezTo>
                <a:cubicBezTo>
                  <a:pt x="262" y="56"/>
                  <a:pt x="203" y="0"/>
                  <a:pt x="132" y="0"/>
                </a:cubicBezTo>
                <a:close/>
                <a:moveTo>
                  <a:pt x="94" y="74"/>
                </a:moveTo>
                <a:cubicBezTo>
                  <a:pt x="94" y="74"/>
                  <a:pt x="94" y="74"/>
                  <a:pt x="94" y="74"/>
                </a:cubicBezTo>
                <a:cubicBezTo>
                  <a:pt x="78" y="78"/>
                  <a:pt x="71" y="97"/>
                  <a:pt x="70" y="111"/>
                </a:cubicBezTo>
                <a:cubicBezTo>
                  <a:pt x="70" y="111"/>
                  <a:pt x="70" y="111"/>
                  <a:pt x="70" y="111"/>
                </a:cubicBezTo>
                <a:cubicBezTo>
                  <a:pt x="70" y="119"/>
                  <a:pt x="63" y="127"/>
                  <a:pt x="54" y="127"/>
                </a:cubicBezTo>
                <a:cubicBezTo>
                  <a:pt x="45" y="127"/>
                  <a:pt x="38" y="119"/>
                  <a:pt x="38" y="111"/>
                </a:cubicBezTo>
                <a:cubicBezTo>
                  <a:pt x="38" y="110"/>
                  <a:pt x="38" y="108"/>
                  <a:pt x="38" y="108"/>
                </a:cubicBezTo>
                <a:cubicBezTo>
                  <a:pt x="40" y="76"/>
                  <a:pt x="59" y="51"/>
                  <a:pt x="85" y="43"/>
                </a:cubicBezTo>
                <a:cubicBezTo>
                  <a:pt x="85" y="43"/>
                  <a:pt x="88" y="43"/>
                  <a:pt x="89" y="43"/>
                </a:cubicBezTo>
                <a:cubicBezTo>
                  <a:pt x="98" y="43"/>
                  <a:pt x="105" y="50"/>
                  <a:pt x="105" y="59"/>
                </a:cubicBezTo>
                <a:cubicBezTo>
                  <a:pt x="105" y="66"/>
                  <a:pt x="101" y="71"/>
                  <a:pt x="94" y="74"/>
                </a:cubicBezTo>
                <a:close/>
                <a:moveTo>
                  <a:pt x="170" y="370"/>
                </a:moveTo>
                <a:cubicBezTo>
                  <a:pt x="92" y="370"/>
                  <a:pt x="92" y="370"/>
                  <a:pt x="92" y="370"/>
                </a:cubicBezTo>
                <a:cubicBezTo>
                  <a:pt x="82" y="370"/>
                  <a:pt x="74" y="376"/>
                  <a:pt x="74" y="384"/>
                </a:cubicBezTo>
                <a:cubicBezTo>
                  <a:pt x="74" y="392"/>
                  <a:pt x="82" y="399"/>
                  <a:pt x="92" y="399"/>
                </a:cubicBezTo>
                <a:cubicBezTo>
                  <a:pt x="170" y="399"/>
                  <a:pt x="170" y="399"/>
                  <a:pt x="170" y="399"/>
                </a:cubicBezTo>
                <a:cubicBezTo>
                  <a:pt x="180" y="399"/>
                  <a:pt x="187" y="392"/>
                  <a:pt x="187" y="384"/>
                </a:cubicBezTo>
                <a:cubicBezTo>
                  <a:pt x="187" y="376"/>
                  <a:pt x="180" y="370"/>
                  <a:pt x="170" y="370"/>
                </a:cubicBezTo>
                <a:close/>
                <a:moveTo>
                  <a:pt x="119" y="426"/>
                </a:moveTo>
                <a:cubicBezTo>
                  <a:pt x="143" y="426"/>
                  <a:pt x="143" y="426"/>
                  <a:pt x="143" y="426"/>
                </a:cubicBezTo>
                <a:cubicBezTo>
                  <a:pt x="151" y="426"/>
                  <a:pt x="158" y="421"/>
                  <a:pt x="158" y="414"/>
                </a:cubicBezTo>
                <a:cubicBezTo>
                  <a:pt x="103" y="414"/>
                  <a:pt x="103" y="414"/>
                  <a:pt x="103" y="414"/>
                </a:cubicBezTo>
                <a:cubicBezTo>
                  <a:pt x="104" y="421"/>
                  <a:pt x="111" y="426"/>
                  <a:pt x="119" y="426"/>
                </a:cubicBezTo>
                <a:close/>
                <a:moveTo>
                  <a:pt x="172" y="326"/>
                </a:moveTo>
                <a:cubicBezTo>
                  <a:pt x="90" y="326"/>
                  <a:pt x="90" y="326"/>
                  <a:pt x="90" y="326"/>
                </a:cubicBezTo>
                <a:cubicBezTo>
                  <a:pt x="80" y="326"/>
                  <a:pt x="72" y="333"/>
                  <a:pt x="72" y="341"/>
                </a:cubicBezTo>
                <a:cubicBezTo>
                  <a:pt x="72" y="349"/>
                  <a:pt x="80" y="356"/>
                  <a:pt x="90" y="356"/>
                </a:cubicBezTo>
                <a:cubicBezTo>
                  <a:pt x="172" y="356"/>
                  <a:pt x="172" y="356"/>
                  <a:pt x="172" y="356"/>
                </a:cubicBezTo>
                <a:cubicBezTo>
                  <a:pt x="182" y="356"/>
                  <a:pt x="190" y="349"/>
                  <a:pt x="190" y="341"/>
                </a:cubicBezTo>
                <a:cubicBezTo>
                  <a:pt x="190" y="333"/>
                  <a:pt x="182" y="326"/>
                  <a:pt x="172" y="326"/>
                </a:cubicBezTo>
                <a:close/>
              </a:path>
            </a:pathLst>
          </a:custGeom>
          <a:solidFill>
            <a:schemeClr val="tx1"/>
          </a:solidFill>
          <a:ln w="9525">
            <a:noFill/>
            <a:round/>
            <a:headEnd/>
            <a:tailEnd/>
          </a:ln>
        </p:spPr>
        <p:txBody>
          <a:bodyPr vert="horz" wrap="square" lIns="119523" tIns="59762" rIns="119523" bIns="59762" numCol="1" anchor="t" anchorCtr="0" compatLnSpc="1">
            <a:prstTxWarp prst="textNoShape">
              <a:avLst/>
            </a:prstTxWarp>
          </a:bodyPr>
          <a:lstStyle/>
          <a:p>
            <a:pPr defTabSz="896386">
              <a:defRPr/>
            </a:pPr>
            <a:endParaRPr lang="en-US" sz="2091">
              <a:solidFill>
                <a:srgbClr val="000000"/>
              </a:solidFill>
              <a:latin typeface="Segoe UI"/>
            </a:endParaRPr>
          </a:p>
        </p:txBody>
      </p:sp>
      <p:sp>
        <p:nvSpPr>
          <p:cNvPr id="118" name="Rectangle 117"/>
          <p:cNvSpPr/>
          <p:nvPr/>
        </p:nvSpPr>
        <p:spPr bwMode="auto">
          <a:xfrm>
            <a:off x="-245" y="1277605"/>
            <a:ext cx="1703207" cy="2510399"/>
          </a:xfrm>
          <a:prstGeom prst="rect">
            <a:avLst/>
          </a:prstGeom>
          <a:solidFill>
            <a:srgbClr val="0078D7"/>
          </a:solidFill>
          <a:ln w="3175">
            <a:noFill/>
          </a:ln>
          <a:effectLst/>
        </p:spPr>
        <p:txBody>
          <a:bodyPr spcFirstLastPara="0" vert="horz" wrap="square" lIns="17922" tIns="89642" rIns="17922" bIns="89604" numCol="1" spcCol="1270" anchor="t" anchorCtr="0">
            <a:noAutofit/>
          </a:bodyPr>
          <a:lstStyle/>
          <a:p>
            <a:pPr algn="ctr" defTabSz="710729">
              <a:spcBef>
                <a:spcPct val="0"/>
              </a:spcBef>
              <a:spcAft>
                <a:spcPct val="35000"/>
              </a:spcAft>
              <a:defRPr/>
            </a:pPr>
            <a:r>
              <a:rPr lang="en-US" sz="1372" kern="0">
                <a:solidFill>
                  <a:srgbClr val="FFFFFF"/>
                </a:solidFill>
                <a:latin typeface="Segoe UI Semibold" panose="020B0702040204020203" pitchFamily="34" charset="0"/>
                <a:cs typeface="Segoe UI Semibold" panose="020B0702040204020203" pitchFamily="34" charset="0"/>
              </a:rPr>
              <a:t>Intelligence</a:t>
            </a:r>
          </a:p>
        </p:txBody>
      </p:sp>
      <p:sp>
        <p:nvSpPr>
          <p:cNvPr id="119" name="Rectangle 118"/>
          <p:cNvSpPr/>
          <p:nvPr/>
        </p:nvSpPr>
        <p:spPr>
          <a:xfrm>
            <a:off x="593892" y="3304551"/>
            <a:ext cx="1243927" cy="256467"/>
          </a:xfrm>
          <a:prstGeom prst="rect">
            <a:avLst/>
          </a:prstGeom>
        </p:spPr>
        <p:txBody>
          <a:bodyPr wrap="square">
            <a:spAutoFit/>
          </a:bodyPr>
          <a:lstStyle/>
          <a:p>
            <a:pPr defTabSz="896386">
              <a:defRPr/>
            </a:pPr>
            <a:r>
              <a:rPr lang="en-US" sz="1078">
                <a:solidFill>
                  <a:srgbClr val="0078D7">
                    <a:lumMod val="75000"/>
                  </a:srgbClr>
                </a:solidFill>
                <a:latin typeface="Segoe UI"/>
                <a:cs typeface="Segoe UI Semilight" panose="020B0402040204020203" pitchFamily="34" charset="0"/>
              </a:rPr>
              <a:t>Cortana</a:t>
            </a:r>
          </a:p>
        </p:txBody>
      </p:sp>
      <p:grpSp>
        <p:nvGrpSpPr>
          <p:cNvPr id="120" name="Group 119"/>
          <p:cNvGrpSpPr/>
          <p:nvPr/>
        </p:nvGrpSpPr>
        <p:grpSpPr>
          <a:xfrm>
            <a:off x="205699" y="3276193"/>
            <a:ext cx="309552" cy="309552"/>
            <a:chOff x="3236100" y="589298"/>
            <a:chExt cx="5641200" cy="5641200"/>
          </a:xfrm>
          <a:solidFill>
            <a:schemeClr val="accent1">
              <a:lumMod val="75000"/>
            </a:schemeClr>
          </a:solidFill>
        </p:grpSpPr>
        <p:sp>
          <p:nvSpPr>
            <p:cNvPr id="121" name="Freeform 413"/>
            <p:cNvSpPr/>
            <p:nvPr/>
          </p:nvSpPr>
          <p:spPr bwMode="auto">
            <a:xfrm>
              <a:off x="3236100" y="589298"/>
              <a:ext cx="5641200" cy="5641200"/>
            </a:xfrm>
            <a:custGeom>
              <a:avLst/>
              <a:gdLst>
                <a:gd name="connsiteX0" fmla="*/ 2820600 w 5641200"/>
                <a:gd name="connsiteY0" fmla="*/ 378999 h 5641200"/>
                <a:gd name="connsiteX1" fmla="*/ 378999 w 5641200"/>
                <a:gd name="connsiteY1" fmla="*/ 2820600 h 5641200"/>
                <a:gd name="connsiteX2" fmla="*/ 2820600 w 5641200"/>
                <a:gd name="connsiteY2" fmla="*/ 5262201 h 5641200"/>
                <a:gd name="connsiteX3" fmla="*/ 5262201 w 5641200"/>
                <a:gd name="connsiteY3" fmla="*/ 2820600 h 5641200"/>
                <a:gd name="connsiteX4" fmla="*/ 2820600 w 5641200"/>
                <a:gd name="connsiteY4" fmla="*/ 378999 h 5641200"/>
                <a:gd name="connsiteX5" fmla="*/ 2820600 w 5641200"/>
                <a:gd name="connsiteY5" fmla="*/ 0 h 5641200"/>
                <a:gd name="connsiteX6" fmla="*/ 5641200 w 5641200"/>
                <a:gd name="connsiteY6" fmla="*/ 2820600 h 5641200"/>
                <a:gd name="connsiteX7" fmla="*/ 2820600 w 5641200"/>
                <a:gd name="connsiteY7" fmla="*/ 5641200 h 5641200"/>
                <a:gd name="connsiteX8" fmla="*/ 0 w 5641200"/>
                <a:gd name="connsiteY8" fmla="*/ 2820600 h 5641200"/>
                <a:gd name="connsiteX9" fmla="*/ 2820600 w 5641200"/>
                <a:gd name="connsiteY9" fmla="*/ 0 h 564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41200" h="5641200">
                  <a:moveTo>
                    <a:pt x="2820600" y="378999"/>
                  </a:moveTo>
                  <a:cubicBezTo>
                    <a:pt x="1472141" y="378999"/>
                    <a:pt x="378999" y="1472141"/>
                    <a:pt x="378999" y="2820600"/>
                  </a:cubicBezTo>
                  <a:cubicBezTo>
                    <a:pt x="378999" y="4169059"/>
                    <a:pt x="1472141" y="5262201"/>
                    <a:pt x="2820600" y="5262201"/>
                  </a:cubicBezTo>
                  <a:cubicBezTo>
                    <a:pt x="4169059" y="5262201"/>
                    <a:pt x="5262201" y="4169059"/>
                    <a:pt x="5262201" y="2820600"/>
                  </a:cubicBezTo>
                  <a:cubicBezTo>
                    <a:pt x="5262201" y="1472141"/>
                    <a:pt x="4169059" y="378999"/>
                    <a:pt x="2820600" y="378999"/>
                  </a:cubicBezTo>
                  <a:close/>
                  <a:moveTo>
                    <a:pt x="2820600" y="0"/>
                  </a:moveTo>
                  <a:cubicBezTo>
                    <a:pt x="4378374" y="0"/>
                    <a:pt x="5641200" y="1262826"/>
                    <a:pt x="5641200" y="2820600"/>
                  </a:cubicBezTo>
                  <a:cubicBezTo>
                    <a:pt x="5641200" y="4378374"/>
                    <a:pt x="4378374" y="5641200"/>
                    <a:pt x="2820600" y="5641200"/>
                  </a:cubicBezTo>
                  <a:cubicBezTo>
                    <a:pt x="1262826" y="5641200"/>
                    <a:pt x="0" y="4378374"/>
                    <a:pt x="0" y="2820600"/>
                  </a:cubicBezTo>
                  <a:cubicBezTo>
                    <a:pt x="0" y="1262826"/>
                    <a:pt x="1262826" y="0"/>
                    <a:pt x="2820600" y="0"/>
                  </a:cubicBez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defRPr/>
              </a:pPr>
              <a:endParaRPr lang="en-US" sz="3529" kern="0">
                <a:solidFill>
                  <a:srgbClr val="FFFFFF"/>
                </a:solidFill>
                <a:latin typeface="Segoe UI"/>
                <a:ea typeface="Segoe UI" pitchFamily="34" charset="0"/>
                <a:cs typeface="Segoe UI" pitchFamily="34" charset="0"/>
              </a:endParaRPr>
            </a:p>
          </p:txBody>
        </p:sp>
        <p:sp>
          <p:nvSpPr>
            <p:cNvPr id="122" name="Freeform 414"/>
            <p:cNvSpPr/>
            <p:nvPr/>
          </p:nvSpPr>
          <p:spPr bwMode="auto">
            <a:xfrm>
              <a:off x="3615099" y="968297"/>
              <a:ext cx="4883202" cy="4883202"/>
            </a:xfrm>
            <a:custGeom>
              <a:avLst/>
              <a:gdLst>
                <a:gd name="connsiteX0" fmla="*/ 2441601 w 4883202"/>
                <a:gd name="connsiteY0" fmla="*/ 535401 h 4883202"/>
                <a:gd name="connsiteX1" fmla="*/ 535401 w 4883202"/>
                <a:gd name="connsiteY1" fmla="*/ 2441601 h 4883202"/>
                <a:gd name="connsiteX2" fmla="*/ 2441601 w 4883202"/>
                <a:gd name="connsiteY2" fmla="*/ 4347801 h 4883202"/>
                <a:gd name="connsiteX3" fmla="*/ 4347801 w 4883202"/>
                <a:gd name="connsiteY3" fmla="*/ 2441601 h 4883202"/>
                <a:gd name="connsiteX4" fmla="*/ 2441601 w 4883202"/>
                <a:gd name="connsiteY4" fmla="*/ 535401 h 4883202"/>
                <a:gd name="connsiteX5" fmla="*/ 2441601 w 4883202"/>
                <a:gd name="connsiteY5" fmla="*/ 0 h 4883202"/>
                <a:gd name="connsiteX6" fmla="*/ 4883202 w 4883202"/>
                <a:gd name="connsiteY6" fmla="*/ 2441601 h 4883202"/>
                <a:gd name="connsiteX7" fmla="*/ 2441601 w 4883202"/>
                <a:gd name="connsiteY7" fmla="*/ 4883202 h 4883202"/>
                <a:gd name="connsiteX8" fmla="*/ 0 w 4883202"/>
                <a:gd name="connsiteY8" fmla="*/ 2441601 h 4883202"/>
                <a:gd name="connsiteX9" fmla="*/ 2441601 w 4883202"/>
                <a:gd name="connsiteY9" fmla="*/ 0 h 4883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3202" h="4883202">
                  <a:moveTo>
                    <a:pt x="2441601" y="535401"/>
                  </a:moveTo>
                  <a:cubicBezTo>
                    <a:pt x="1388836" y="535401"/>
                    <a:pt x="535401" y="1388836"/>
                    <a:pt x="535401" y="2441601"/>
                  </a:cubicBezTo>
                  <a:cubicBezTo>
                    <a:pt x="535401" y="3494366"/>
                    <a:pt x="1388836" y="4347801"/>
                    <a:pt x="2441601" y="4347801"/>
                  </a:cubicBezTo>
                  <a:cubicBezTo>
                    <a:pt x="3494366" y="4347801"/>
                    <a:pt x="4347801" y="3494366"/>
                    <a:pt x="4347801" y="2441601"/>
                  </a:cubicBezTo>
                  <a:cubicBezTo>
                    <a:pt x="4347801" y="1388836"/>
                    <a:pt x="3494366" y="535401"/>
                    <a:pt x="2441601" y="535401"/>
                  </a:cubicBezTo>
                  <a:close/>
                  <a:moveTo>
                    <a:pt x="2441601" y="0"/>
                  </a:moveTo>
                  <a:cubicBezTo>
                    <a:pt x="3790060" y="0"/>
                    <a:pt x="4883202" y="1093142"/>
                    <a:pt x="4883202" y="2441601"/>
                  </a:cubicBezTo>
                  <a:cubicBezTo>
                    <a:pt x="4883202" y="3790060"/>
                    <a:pt x="3790060" y="4883202"/>
                    <a:pt x="2441601" y="4883202"/>
                  </a:cubicBezTo>
                  <a:cubicBezTo>
                    <a:pt x="1093142" y="4883202"/>
                    <a:pt x="0" y="3790060"/>
                    <a:pt x="0" y="2441601"/>
                  </a:cubicBezTo>
                  <a:cubicBezTo>
                    <a:pt x="0" y="1093142"/>
                    <a:pt x="1093142" y="0"/>
                    <a:pt x="2441601" y="0"/>
                  </a:cubicBez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defRPr/>
              </a:pPr>
              <a:endParaRPr lang="en-US" sz="3529" kern="0">
                <a:solidFill>
                  <a:srgbClr val="FFFFFF"/>
                </a:solidFill>
                <a:latin typeface="Segoe UI"/>
                <a:ea typeface="Segoe UI" pitchFamily="34" charset="0"/>
                <a:cs typeface="Segoe UI" pitchFamily="34" charset="0"/>
              </a:endParaRPr>
            </a:p>
          </p:txBody>
        </p:sp>
      </p:grpSp>
      <p:sp>
        <p:nvSpPr>
          <p:cNvPr id="123" name="Rectangle 122"/>
          <p:cNvSpPr/>
          <p:nvPr/>
        </p:nvSpPr>
        <p:spPr>
          <a:xfrm>
            <a:off x="593892" y="2648996"/>
            <a:ext cx="1243927" cy="422417"/>
          </a:xfrm>
          <a:prstGeom prst="rect">
            <a:avLst/>
          </a:prstGeom>
        </p:spPr>
        <p:txBody>
          <a:bodyPr wrap="square" anchor="ctr">
            <a:spAutoFit/>
          </a:bodyPr>
          <a:lstStyle/>
          <a:p>
            <a:pPr defTabSz="896386">
              <a:defRPr/>
            </a:pPr>
            <a:r>
              <a:rPr lang="en-US" sz="1078">
                <a:solidFill>
                  <a:srgbClr val="0078D7">
                    <a:lumMod val="75000"/>
                  </a:srgbClr>
                </a:solidFill>
                <a:latin typeface="Segoe UI"/>
                <a:cs typeface="Segoe UI Semilight" panose="020B0402040204020203" pitchFamily="34" charset="0"/>
              </a:rPr>
              <a:t>Bot </a:t>
            </a:r>
            <a:br>
              <a:rPr lang="en-US" sz="1078">
                <a:solidFill>
                  <a:srgbClr val="0078D7">
                    <a:lumMod val="75000"/>
                  </a:srgbClr>
                </a:solidFill>
                <a:latin typeface="Segoe UI"/>
                <a:cs typeface="Segoe UI Semilight" panose="020B0402040204020203" pitchFamily="34" charset="0"/>
              </a:rPr>
            </a:br>
            <a:r>
              <a:rPr lang="en-US" sz="1078">
                <a:solidFill>
                  <a:srgbClr val="0078D7">
                    <a:lumMod val="75000"/>
                  </a:srgbClr>
                </a:solidFill>
                <a:latin typeface="Segoe UI"/>
                <a:cs typeface="Segoe UI Semilight" panose="020B0402040204020203" pitchFamily="34" charset="0"/>
              </a:rPr>
              <a:t>Service</a:t>
            </a:r>
          </a:p>
        </p:txBody>
      </p:sp>
      <p:sp>
        <p:nvSpPr>
          <p:cNvPr id="124" name="Rectangle 123"/>
          <p:cNvSpPr/>
          <p:nvPr/>
        </p:nvSpPr>
        <p:spPr>
          <a:xfrm>
            <a:off x="593892" y="2048683"/>
            <a:ext cx="1243927" cy="258212"/>
          </a:xfrm>
          <a:prstGeom prst="rect">
            <a:avLst/>
          </a:prstGeom>
        </p:spPr>
        <p:txBody>
          <a:bodyPr wrap="square">
            <a:spAutoFit/>
          </a:bodyPr>
          <a:lstStyle/>
          <a:p>
            <a:pPr defTabSz="896386">
              <a:defRPr/>
            </a:pPr>
            <a:r>
              <a:rPr lang="en-US" sz="1078">
                <a:solidFill>
                  <a:srgbClr val="FFFFFF"/>
                </a:solidFill>
                <a:latin typeface="Segoe UI"/>
                <a:cs typeface="Segoe UI Semilight" panose="020B0402040204020203" pitchFamily="34" charset="0"/>
              </a:rPr>
              <a:t>Cognitive Services</a:t>
            </a:r>
          </a:p>
        </p:txBody>
      </p:sp>
      <p:grpSp>
        <p:nvGrpSpPr>
          <p:cNvPr id="125" name="Group 124"/>
          <p:cNvGrpSpPr/>
          <p:nvPr/>
        </p:nvGrpSpPr>
        <p:grpSpPr>
          <a:xfrm>
            <a:off x="150961" y="2125548"/>
            <a:ext cx="419029" cy="268689"/>
            <a:chOff x="7822816" y="2717080"/>
            <a:chExt cx="427431" cy="274077"/>
          </a:xfrm>
        </p:grpSpPr>
        <p:sp>
          <p:nvSpPr>
            <p:cNvPr id="126" name="Freeform 409"/>
            <p:cNvSpPr>
              <a:spLocks/>
            </p:cNvSpPr>
            <p:nvPr/>
          </p:nvSpPr>
          <p:spPr bwMode="auto">
            <a:xfrm flipH="1">
              <a:off x="7822816" y="2717080"/>
              <a:ext cx="427431" cy="274077"/>
            </a:xfrm>
            <a:custGeom>
              <a:avLst/>
              <a:gdLst>
                <a:gd name="connsiteX0" fmla="*/ 1918425 w 3835400"/>
                <a:gd name="connsiteY0" fmla="*/ 122238 h 2295525"/>
                <a:gd name="connsiteX1" fmla="*/ 1304995 w 3835400"/>
                <a:gd name="connsiteY1" fmla="*/ 621307 h 2295525"/>
                <a:gd name="connsiteX2" fmla="*/ 1292848 w 3835400"/>
                <a:gd name="connsiteY2" fmla="*/ 752160 h 2295525"/>
                <a:gd name="connsiteX3" fmla="*/ 1226039 w 3835400"/>
                <a:gd name="connsiteY3" fmla="*/ 806936 h 2295525"/>
                <a:gd name="connsiteX4" fmla="*/ 1168340 w 3835400"/>
                <a:gd name="connsiteY4" fmla="*/ 800850 h 2295525"/>
                <a:gd name="connsiteX5" fmla="*/ 800889 w 3835400"/>
                <a:gd name="connsiteY5" fmla="*/ 953005 h 2295525"/>
                <a:gd name="connsiteX6" fmla="*/ 758374 w 3835400"/>
                <a:gd name="connsiteY6" fmla="*/ 1004737 h 2295525"/>
                <a:gd name="connsiteX7" fmla="*/ 706749 w 3835400"/>
                <a:gd name="connsiteY7" fmla="*/ 1026039 h 2295525"/>
                <a:gd name="connsiteX8" fmla="*/ 694602 w 3835400"/>
                <a:gd name="connsiteY8" fmla="*/ 1026039 h 2295525"/>
                <a:gd name="connsiteX9" fmla="*/ 120650 w 3835400"/>
                <a:gd name="connsiteY9" fmla="*/ 1598142 h 2295525"/>
                <a:gd name="connsiteX10" fmla="*/ 636903 w 3835400"/>
                <a:gd name="connsiteY10" fmla="*/ 2170245 h 2295525"/>
                <a:gd name="connsiteX11" fmla="*/ 679418 w 3835400"/>
                <a:gd name="connsiteY11" fmla="*/ 2173288 h 2295525"/>
                <a:gd name="connsiteX12" fmla="*/ 682455 w 3835400"/>
                <a:gd name="connsiteY12" fmla="*/ 2173288 h 2295525"/>
                <a:gd name="connsiteX13" fmla="*/ 688528 w 3835400"/>
                <a:gd name="connsiteY13" fmla="*/ 2173288 h 2295525"/>
                <a:gd name="connsiteX14" fmla="*/ 3151358 w 3835400"/>
                <a:gd name="connsiteY14" fmla="*/ 2173288 h 2295525"/>
                <a:gd name="connsiteX15" fmla="*/ 3160469 w 3835400"/>
                <a:gd name="connsiteY15" fmla="*/ 2173288 h 2295525"/>
                <a:gd name="connsiteX16" fmla="*/ 3169579 w 3835400"/>
                <a:gd name="connsiteY16" fmla="*/ 2173288 h 2295525"/>
                <a:gd name="connsiteX17" fmla="*/ 3193873 w 3835400"/>
                <a:gd name="connsiteY17" fmla="*/ 2173288 h 2295525"/>
                <a:gd name="connsiteX18" fmla="*/ 3713163 w 3835400"/>
                <a:gd name="connsiteY18" fmla="*/ 1655961 h 2295525"/>
                <a:gd name="connsiteX19" fmla="*/ 3488441 w 3835400"/>
                <a:gd name="connsiteY19" fmla="*/ 1226884 h 2295525"/>
                <a:gd name="connsiteX20" fmla="*/ 3442890 w 3835400"/>
                <a:gd name="connsiteY20" fmla="*/ 1202539 h 2295525"/>
                <a:gd name="connsiteX21" fmla="*/ 3409485 w 3835400"/>
                <a:gd name="connsiteY21" fmla="*/ 1144720 h 2295525"/>
                <a:gd name="connsiteX22" fmla="*/ 3415558 w 3835400"/>
                <a:gd name="connsiteY22" fmla="*/ 1059513 h 2295525"/>
                <a:gd name="connsiteX23" fmla="*/ 2789981 w 3835400"/>
                <a:gd name="connsiteY23" fmla="*/ 435678 h 2295525"/>
                <a:gd name="connsiteX24" fmla="*/ 2604738 w 3835400"/>
                <a:gd name="connsiteY24" fmla="*/ 463065 h 2295525"/>
                <a:gd name="connsiteX25" fmla="*/ 2547039 w 3835400"/>
                <a:gd name="connsiteY25" fmla="*/ 484367 h 2295525"/>
                <a:gd name="connsiteX26" fmla="*/ 2471119 w 3835400"/>
                <a:gd name="connsiteY26" fmla="*/ 456979 h 2295525"/>
                <a:gd name="connsiteX27" fmla="*/ 2437715 w 3835400"/>
                <a:gd name="connsiteY27" fmla="*/ 396117 h 2295525"/>
                <a:gd name="connsiteX28" fmla="*/ 1918425 w 3835400"/>
                <a:gd name="connsiteY28" fmla="*/ 122238 h 2295525"/>
                <a:gd name="connsiteX29" fmla="*/ 1919219 w 3835400"/>
                <a:gd name="connsiteY29" fmla="*/ 0 h 2295525"/>
                <a:gd name="connsiteX30" fmla="*/ 2541750 w 3835400"/>
                <a:gd name="connsiteY30" fmla="*/ 331847 h 2295525"/>
                <a:gd name="connsiteX31" fmla="*/ 2544787 w 3835400"/>
                <a:gd name="connsiteY31" fmla="*/ 334891 h 2295525"/>
                <a:gd name="connsiteX32" fmla="*/ 2553897 w 3835400"/>
                <a:gd name="connsiteY32" fmla="*/ 353158 h 2295525"/>
                <a:gd name="connsiteX33" fmla="*/ 2563007 w 3835400"/>
                <a:gd name="connsiteY33" fmla="*/ 350113 h 2295525"/>
                <a:gd name="connsiteX34" fmla="*/ 2566044 w 3835400"/>
                <a:gd name="connsiteY34" fmla="*/ 347069 h 2295525"/>
                <a:gd name="connsiteX35" fmla="*/ 2790762 w 3835400"/>
                <a:gd name="connsiteY35" fmla="*/ 313580 h 2295525"/>
                <a:gd name="connsiteX36" fmla="*/ 3537800 w 3835400"/>
                <a:gd name="connsiteY36" fmla="*/ 1062518 h 2295525"/>
                <a:gd name="connsiteX37" fmla="*/ 3537800 w 3835400"/>
                <a:gd name="connsiteY37" fmla="*/ 1065562 h 2295525"/>
                <a:gd name="connsiteX38" fmla="*/ 3534763 w 3835400"/>
                <a:gd name="connsiteY38" fmla="*/ 1114274 h 2295525"/>
                <a:gd name="connsiteX39" fmla="*/ 3546910 w 3835400"/>
                <a:gd name="connsiteY39" fmla="*/ 1120363 h 2295525"/>
                <a:gd name="connsiteX40" fmla="*/ 3552983 w 3835400"/>
                <a:gd name="connsiteY40" fmla="*/ 1123407 h 2295525"/>
                <a:gd name="connsiteX41" fmla="*/ 3835400 w 3835400"/>
                <a:gd name="connsiteY41" fmla="*/ 1656188 h 2295525"/>
                <a:gd name="connsiteX42" fmla="*/ 3194648 w 3835400"/>
                <a:gd name="connsiteY42" fmla="*/ 2295525 h 2295525"/>
                <a:gd name="connsiteX43" fmla="*/ 3191612 w 3835400"/>
                <a:gd name="connsiteY43" fmla="*/ 2295525 h 2295525"/>
                <a:gd name="connsiteX44" fmla="*/ 3170355 w 3835400"/>
                <a:gd name="connsiteY44" fmla="*/ 2295525 h 2295525"/>
                <a:gd name="connsiteX45" fmla="*/ 3161244 w 3835400"/>
                <a:gd name="connsiteY45" fmla="*/ 2295525 h 2295525"/>
                <a:gd name="connsiteX46" fmla="*/ 3155171 w 3835400"/>
                <a:gd name="connsiteY46" fmla="*/ 2295525 h 2295525"/>
                <a:gd name="connsiteX47" fmla="*/ 686303 w 3835400"/>
                <a:gd name="connsiteY47" fmla="*/ 2295525 h 2295525"/>
                <a:gd name="connsiteX48" fmla="*/ 680230 w 3835400"/>
                <a:gd name="connsiteY48" fmla="*/ 2295525 h 2295525"/>
                <a:gd name="connsiteX49" fmla="*/ 671119 w 3835400"/>
                <a:gd name="connsiteY49" fmla="*/ 2295525 h 2295525"/>
                <a:gd name="connsiteX50" fmla="*/ 628605 w 3835400"/>
                <a:gd name="connsiteY50" fmla="*/ 2292481 h 2295525"/>
                <a:gd name="connsiteX51" fmla="*/ 625568 w 3835400"/>
                <a:gd name="connsiteY51" fmla="*/ 2292481 h 2295525"/>
                <a:gd name="connsiteX52" fmla="*/ 0 w 3835400"/>
                <a:gd name="connsiteY52" fmla="*/ 1598343 h 2295525"/>
                <a:gd name="connsiteX53" fmla="*/ 683266 w 3835400"/>
                <a:gd name="connsiteY53" fmla="*/ 904206 h 2295525"/>
                <a:gd name="connsiteX54" fmla="*/ 710597 w 3835400"/>
                <a:gd name="connsiteY54" fmla="*/ 873761 h 2295525"/>
                <a:gd name="connsiteX55" fmla="*/ 713634 w 3835400"/>
                <a:gd name="connsiteY55" fmla="*/ 867672 h 2295525"/>
                <a:gd name="connsiteX56" fmla="*/ 1172181 w 3835400"/>
                <a:gd name="connsiteY56" fmla="*/ 678915 h 2295525"/>
                <a:gd name="connsiteX57" fmla="*/ 1178255 w 3835400"/>
                <a:gd name="connsiteY57" fmla="*/ 678915 h 2295525"/>
                <a:gd name="connsiteX58" fmla="*/ 1184328 w 3835400"/>
                <a:gd name="connsiteY58" fmla="*/ 605848 h 2295525"/>
                <a:gd name="connsiteX59" fmla="*/ 1187365 w 3835400"/>
                <a:gd name="connsiteY59" fmla="*/ 599759 h 2295525"/>
                <a:gd name="connsiteX60" fmla="*/ 1919219 w 3835400"/>
                <a:gd name="connsiteY60" fmla="*/ 0 h 229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835400" h="2295525">
                  <a:moveTo>
                    <a:pt x="1918425" y="122238"/>
                  </a:moveTo>
                  <a:cubicBezTo>
                    <a:pt x="1623857" y="122238"/>
                    <a:pt x="1365731" y="332212"/>
                    <a:pt x="1304995" y="621307"/>
                  </a:cubicBezTo>
                  <a:cubicBezTo>
                    <a:pt x="1292848" y="752160"/>
                    <a:pt x="1292848" y="752160"/>
                    <a:pt x="1292848" y="752160"/>
                  </a:cubicBezTo>
                  <a:cubicBezTo>
                    <a:pt x="1289811" y="785634"/>
                    <a:pt x="1259443" y="809979"/>
                    <a:pt x="1226039" y="806936"/>
                  </a:cubicBezTo>
                  <a:cubicBezTo>
                    <a:pt x="1168340" y="800850"/>
                    <a:pt x="1168340" y="800850"/>
                    <a:pt x="1168340" y="800850"/>
                  </a:cubicBezTo>
                  <a:cubicBezTo>
                    <a:pt x="1028648" y="800850"/>
                    <a:pt x="898066" y="855625"/>
                    <a:pt x="800889" y="953005"/>
                  </a:cubicBezTo>
                  <a:cubicBezTo>
                    <a:pt x="758374" y="1004737"/>
                    <a:pt x="758374" y="1004737"/>
                    <a:pt x="758374" y="1004737"/>
                  </a:cubicBezTo>
                  <a:cubicBezTo>
                    <a:pt x="746227" y="1019953"/>
                    <a:pt x="728007" y="1026039"/>
                    <a:pt x="706749" y="1026039"/>
                  </a:cubicBezTo>
                  <a:cubicBezTo>
                    <a:pt x="694602" y="1026039"/>
                    <a:pt x="694602" y="1026039"/>
                    <a:pt x="694602" y="1026039"/>
                  </a:cubicBezTo>
                  <a:cubicBezTo>
                    <a:pt x="378777" y="1026039"/>
                    <a:pt x="120650" y="1281660"/>
                    <a:pt x="120650" y="1598142"/>
                  </a:cubicBezTo>
                  <a:cubicBezTo>
                    <a:pt x="120650" y="1893323"/>
                    <a:pt x="342335" y="2139814"/>
                    <a:pt x="636903" y="2170245"/>
                  </a:cubicBezTo>
                  <a:cubicBezTo>
                    <a:pt x="679418" y="2173288"/>
                    <a:pt x="679418" y="2173288"/>
                    <a:pt x="679418" y="2173288"/>
                  </a:cubicBezTo>
                  <a:cubicBezTo>
                    <a:pt x="679418" y="2173288"/>
                    <a:pt x="679418" y="2173288"/>
                    <a:pt x="682455" y="2173288"/>
                  </a:cubicBezTo>
                  <a:lnTo>
                    <a:pt x="688528" y="2173288"/>
                  </a:lnTo>
                  <a:cubicBezTo>
                    <a:pt x="3151358" y="2173288"/>
                    <a:pt x="3151358" y="2173288"/>
                    <a:pt x="3151358" y="2173288"/>
                  </a:cubicBezTo>
                  <a:cubicBezTo>
                    <a:pt x="3160469" y="2173288"/>
                    <a:pt x="3160469" y="2173288"/>
                    <a:pt x="3160469" y="2173288"/>
                  </a:cubicBezTo>
                  <a:cubicBezTo>
                    <a:pt x="3163506" y="2173288"/>
                    <a:pt x="3166542" y="2173288"/>
                    <a:pt x="3169579" y="2173288"/>
                  </a:cubicBezTo>
                  <a:cubicBezTo>
                    <a:pt x="3193873" y="2173288"/>
                    <a:pt x="3193873" y="2173288"/>
                    <a:pt x="3193873" y="2173288"/>
                  </a:cubicBezTo>
                  <a:cubicBezTo>
                    <a:pt x="3482368" y="2173288"/>
                    <a:pt x="3713163" y="1938969"/>
                    <a:pt x="3713163" y="1655961"/>
                  </a:cubicBezTo>
                  <a:cubicBezTo>
                    <a:pt x="3713163" y="1482504"/>
                    <a:pt x="3628133" y="1324263"/>
                    <a:pt x="3488441" y="1226884"/>
                  </a:cubicBezTo>
                  <a:cubicBezTo>
                    <a:pt x="3442890" y="1202539"/>
                    <a:pt x="3442890" y="1202539"/>
                    <a:pt x="3442890" y="1202539"/>
                  </a:cubicBezTo>
                  <a:cubicBezTo>
                    <a:pt x="3421632" y="1190367"/>
                    <a:pt x="3409485" y="1169065"/>
                    <a:pt x="3409485" y="1144720"/>
                  </a:cubicBezTo>
                  <a:cubicBezTo>
                    <a:pt x="3415558" y="1059513"/>
                    <a:pt x="3415558" y="1059513"/>
                    <a:pt x="3415558" y="1059513"/>
                  </a:cubicBezTo>
                  <a:cubicBezTo>
                    <a:pt x="3415558" y="715643"/>
                    <a:pt x="3133138" y="435678"/>
                    <a:pt x="2789981" y="435678"/>
                  </a:cubicBezTo>
                  <a:cubicBezTo>
                    <a:pt x="2726209" y="435678"/>
                    <a:pt x="2662437" y="444807"/>
                    <a:pt x="2604738" y="463065"/>
                  </a:cubicBezTo>
                  <a:cubicBezTo>
                    <a:pt x="2547039" y="484367"/>
                    <a:pt x="2547039" y="484367"/>
                    <a:pt x="2547039" y="484367"/>
                  </a:cubicBezTo>
                  <a:cubicBezTo>
                    <a:pt x="2516671" y="496540"/>
                    <a:pt x="2486303" y="484367"/>
                    <a:pt x="2471119" y="456979"/>
                  </a:cubicBezTo>
                  <a:cubicBezTo>
                    <a:pt x="2437715" y="396117"/>
                    <a:pt x="2437715" y="396117"/>
                    <a:pt x="2437715" y="396117"/>
                  </a:cubicBezTo>
                  <a:cubicBezTo>
                    <a:pt x="2322317" y="225704"/>
                    <a:pt x="2127963" y="122238"/>
                    <a:pt x="1918425" y="122238"/>
                  </a:cubicBezTo>
                  <a:close/>
                  <a:moveTo>
                    <a:pt x="1919219" y="0"/>
                  </a:moveTo>
                  <a:cubicBezTo>
                    <a:pt x="2168231" y="0"/>
                    <a:pt x="2402060" y="124823"/>
                    <a:pt x="2541750" y="331847"/>
                  </a:cubicBezTo>
                  <a:cubicBezTo>
                    <a:pt x="2541750" y="331847"/>
                    <a:pt x="2544787" y="334891"/>
                    <a:pt x="2544787" y="334891"/>
                  </a:cubicBezTo>
                  <a:cubicBezTo>
                    <a:pt x="2553897" y="353158"/>
                    <a:pt x="2553897" y="353158"/>
                    <a:pt x="2553897" y="353158"/>
                  </a:cubicBezTo>
                  <a:cubicBezTo>
                    <a:pt x="2563007" y="350113"/>
                    <a:pt x="2563007" y="350113"/>
                    <a:pt x="2563007" y="350113"/>
                  </a:cubicBezTo>
                  <a:cubicBezTo>
                    <a:pt x="2566044" y="350113"/>
                    <a:pt x="2566044" y="347069"/>
                    <a:pt x="2566044" y="347069"/>
                  </a:cubicBezTo>
                  <a:cubicBezTo>
                    <a:pt x="2638925" y="325758"/>
                    <a:pt x="2714844" y="313580"/>
                    <a:pt x="2790762" y="313580"/>
                  </a:cubicBezTo>
                  <a:cubicBezTo>
                    <a:pt x="3203759" y="313580"/>
                    <a:pt x="3537800" y="648471"/>
                    <a:pt x="3537800" y="1062518"/>
                  </a:cubicBezTo>
                  <a:cubicBezTo>
                    <a:pt x="3537800" y="1062518"/>
                    <a:pt x="3537800" y="1065562"/>
                    <a:pt x="3537800" y="1065562"/>
                  </a:cubicBezTo>
                  <a:cubicBezTo>
                    <a:pt x="3534763" y="1114274"/>
                    <a:pt x="3534763" y="1114274"/>
                    <a:pt x="3534763" y="1114274"/>
                  </a:cubicBezTo>
                  <a:cubicBezTo>
                    <a:pt x="3546910" y="1120363"/>
                    <a:pt x="3546910" y="1120363"/>
                    <a:pt x="3546910" y="1120363"/>
                  </a:cubicBezTo>
                  <a:cubicBezTo>
                    <a:pt x="3549947" y="1123407"/>
                    <a:pt x="3552983" y="1123407"/>
                    <a:pt x="3552983" y="1123407"/>
                  </a:cubicBezTo>
                  <a:cubicBezTo>
                    <a:pt x="3729114" y="1245185"/>
                    <a:pt x="3835400" y="1443076"/>
                    <a:pt x="3835400" y="1656188"/>
                  </a:cubicBezTo>
                  <a:cubicBezTo>
                    <a:pt x="3835400" y="2009346"/>
                    <a:pt x="3546910" y="2295525"/>
                    <a:pt x="3194648" y="2295525"/>
                  </a:cubicBezTo>
                  <a:cubicBezTo>
                    <a:pt x="3194648" y="2295525"/>
                    <a:pt x="3191612" y="2295525"/>
                    <a:pt x="3191612" y="2295525"/>
                  </a:cubicBezTo>
                  <a:cubicBezTo>
                    <a:pt x="3170355" y="2295525"/>
                    <a:pt x="3170355" y="2295525"/>
                    <a:pt x="3170355" y="2295525"/>
                  </a:cubicBezTo>
                  <a:cubicBezTo>
                    <a:pt x="3161244" y="2295525"/>
                    <a:pt x="3161244" y="2295525"/>
                    <a:pt x="3161244" y="2295525"/>
                  </a:cubicBezTo>
                  <a:cubicBezTo>
                    <a:pt x="3158208" y="2295525"/>
                    <a:pt x="3158208" y="2295525"/>
                    <a:pt x="3155171" y="2295525"/>
                  </a:cubicBezTo>
                  <a:cubicBezTo>
                    <a:pt x="686303" y="2295525"/>
                    <a:pt x="686303" y="2295525"/>
                    <a:pt x="686303" y="2295525"/>
                  </a:cubicBezTo>
                  <a:cubicBezTo>
                    <a:pt x="686303" y="2295525"/>
                    <a:pt x="683266" y="2295525"/>
                    <a:pt x="680230" y="2295525"/>
                  </a:cubicBezTo>
                  <a:cubicBezTo>
                    <a:pt x="671119" y="2295525"/>
                    <a:pt x="671119" y="2295525"/>
                    <a:pt x="671119" y="2295525"/>
                  </a:cubicBezTo>
                  <a:cubicBezTo>
                    <a:pt x="628605" y="2292481"/>
                    <a:pt x="628605" y="2292481"/>
                    <a:pt x="628605" y="2292481"/>
                  </a:cubicBezTo>
                  <a:cubicBezTo>
                    <a:pt x="628605" y="2292481"/>
                    <a:pt x="628605" y="2292481"/>
                    <a:pt x="625568" y="2292481"/>
                  </a:cubicBezTo>
                  <a:cubicBezTo>
                    <a:pt x="270270" y="2255947"/>
                    <a:pt x="0" y="1957590"/>
                    <a:pt x="0" y="1598343"/>
                  </a:cubicBezTo>
                  <a:cubicBezTo>
                    <a:pt x="0" y="1220830"/>
                    <a:pt x="306711" y="910295"/>
                    <a:pt x="683266" y="904206"/>
                  </a:cubicBezTo>
                  <a:cubicBezTo>
                    <a:pt x="710597" y="873761"/>
                    <a:pt x="710597" y="873761"/>
                    <a:pt x="710597" y="873761"/>
                  </a:cubicBezTo>
                  <a:cubicBezTo>
                    <a:pt x="710597" y="870717"/>
                    <a:pt x="713634" y="870717"/>
                    <a:pt x="713634" y="867672"/>
                  </a:cubicBezTo>
                  <a:cubicBezTo>
                    <a:pt x="835103" y="745894"/>
                    <a:pt x="999087" y="678915"/>
                    <a:pt x="1172181" y="678915"/>
                  </a:cubicBezTo>
                  <a:cubicBezTo>
                    <a:pt x="1172181" y="678915"/>
                    <a:pt x="1175218" y="678915"/>
                    <a:pt x="1178255" y="678915"/>
                  </a:cubicBezTo>
                  <a:cubicBezTo>
                    <a:pt x="1184328" y="605848"/>
                    <a:pt x="1184328" y="605848"/>
                    <a:pt x="1184328" y="605848"/>
                  </a:cubicBezTo>
                  <a:cubicBezTo>
                    <a:pt x="1184328" y="602804"/>
                    <a:pt x="1184328" y="599759"/>
                    <a:pt x="1187365" y="599759"/>
                  </a:cubicBezTo>
                  <a:cubicBezTo>
                    <a:pt x="1257210" y="252691"/>
                    <a:pt x="1566957" y="0"/>
                    <a:pt x="1919219" y="0"/>
                  </a:cubicBezTo>
                  <a:close/>
                </a:path>
              </a:pathLst>
            </a:custGeom>
            <a:solidFill>
              <a:srgbClr val="FFFFFF"/>
            </a:solidFill>
            <a:ln>
              <a:noFill/>
            </a:ln>
          </p:spPr>
          <p:txBody>
            <a:bodyPr vert="horz" wrap="square" lIns="89642" tIns="44821" rIns="89642" bIns="44821" numCol="1" anchor="t" anchorCtr="0" compatLnSpc="1">
              <a:prstTxWarp prst="textNoShape">
                <a:avLst/>
              </a:prstTxWarp>
              <a:noAutofit/>
            </a:bodyPr>
            <a:lstStyle/>
            <a:p>
              <a:pPr defTabSz="896386">
                <a:defRPr/>
              </a:pPr>
              <a:endParaRPr lang="en-US" sz="1765" kern="0">
                <a:solidFill>
                  <a:srgbClr val="FFFFFF"/>
                </a:solidFill>
                <a:latin typeface="Segoe UI"/>
              </a:endParaRPr>
            </a:p>
          </p:txBody>
        </p:sp>
        <p:sp>
          <p:nvSpPr>
            <p:cNvPr id="127" name="Freeform 109"/>
            <p:cNvSpPr>
              <a:spLocks/>
            </p:cNvSpPr>
            <p:nvPr/>
          </p:nvSpPr>
          <p:spPr bwMode="auto">
            <a:xfrm>
              <a:off x="7936686" y="2796097"/>
              <a:ext cx="148270" cy="149376"/>
            </a:xfrm>
            <a:custGeom>
              <a:avLst/>
              <a:gdLst>
                <a:gd name="T0" fmla="*/ 680 w 701"/>
                <a:gd name="T1" fmla="*/ 640 h 704"/>
                <a:gd name="T2" fmla="*/ 568 w 701"/>
                <a:gd name="T3" fmla="*/ 571 h 704"/>
                <a:gd name="T4" fmla="*/ 531 w 701"/>
                <a:gd name="T5" fmla="*/ 573 h 704"/>
                <a:gd name="T6" fmla="*/ 351 w 701"/>
                <a:gd name="T7" fmla="*/ 637 h 704"/>
                <a:gd name="T8" fmla="*/ 64 w 701"/>
                <a:gd name="T9" fmla="*/ 350 h 704"/>
                <a:gd name="T10" fmla="*/ 351 w 701"/>
                <a:gd name="T11" fmla="*/ 64 h 704"/>
                <a:gd name="T12" fmla="*/ 631 w 701"/>
                <a:gd name="T13" fmla="*/ 294 h 704"/>
                <a:gd name="T14" fmla="*/ 474 w 701"/>
                <a:gd name="T15" fmla="*/ 294 h 704"/>
                <a:gd name="T16" fmla="*/ 445 w 701"/>
                <a:gd name="T17" fmla="*/ 312 h 704"/>
                <a:gd name="T18" fmla="*/ 432 w 701"/>
                <a:gd name="T19" fmla="*/ 338 h 704"/>
                <a:gd name="T20" fmla="*/ 320 w 701"/>
                <a:gd name="T21" fmla="*/ 203 h 704"/>
                <a:gd name="T22" fmla="*/ 284 w 701"/>
                <a:gd name="T23" fmla="*/ 193 h 704"/>
                <a:gd name="T24" fmla="*/ 263 w 701"/>
                <a:gd name="T25" fmla="*/ 223 h 704"/>
                <a:gd name="T26" fmla="*/ 263 w 701"/>
                <a:gd name="T27" fmla="*/ 327 h 704"/>
                <a:gd name="T28" fmla="*/ 192 w 701"/>
                <a:gd name="T29" fmla="*/ 327 h 704"/>
                <a:gd name="T30" fmla="*/ 160 w 701"/>
                <a:gd name="T31" fmla="*/ 359 h 704"/>
                <a:gd name="T32" fmla="*/ 192 w 701"/>
                <a:gd name="T33" fmla="*/ 391 h 704"/>
                <a:gd name="T34" fmla="*/ 295 w 701"/>
                <a:gd name="T35" fmla="*/ 391 h 704"/>
                <a:gd name="T36" fmla="*/ 327 w 701"/>
                <a:gd name="T37" fmla="*/ 359 h 704"/>
                <a:gd name="T38" fmla="*/ 327 w 701"/>
                <a:gd name="T39" fmla="*/ 311 h 704"/>
                <a:gd name="T40" fmla="*/ 414 w 701"/>
                <a:gd name="T41" fmla="*/ 416 h 704"/>
                <a:gd name="T42" fmla="*/ 439 w 701"/>
                <a:gd name="T43" fmla="*/ 428 h 704"/>
                <a:gd name="T44" fmla="*/ 443 w 701"/>
                <a:gd name="T45" fmla="*/ 428 h 704"/>
                <a:gd name="T46" fmla="*/ 468 w 701"/>
                <a:gd name="T47" fmla="*/ 410 h 704"/>
                <a:gd name="T48" fmla="*/ 494 w 701"/>
                <a:gd name="T49" fmla="*/ 358 h 704"/>
                <a:gd name="T50" fmla="*/ 661 w 701"/>
                <a:gd name="T51" fmla="*/ 358 h 704"/>
                <a:gd name="T52" fmla="*/ 665 w 701"/>
                <a:gd name="T53" fmla="*/ 358 h 704"/>
                <a:gd name="T54" fmla="*/ 670 w 701"/>
                <a:gd name="T55" fmla="*/ 358 h 704"/>
                <a:gd name="T56" fmla="*/ 700 w 701"/>
                <a:gd name="T57" fmla="*/ 324 h 704"/>
                <a:gd name="T58" fmla="*/ 589 w 701"/>
                <a:gd name="T59" fmla="*/ 94 h 704"/>
                <a:gd name="T60" fmla="*/ 351 w 701"/>
                <a:gd name="T61" fmla="*/ 0 h 704"/>
                <a:gd name="T62" fmla="*/ 0 w 701"/>
                <a:gd name="T63" fmla="*/ 350 h 704"/>
                <a:gd name="T64" fmla="*/ 351 w 701"/>
                <a:gd name="T65" fmla="*/ 701 h 704"/>
                <a:gd name="T66" fmla="*/ 553 w 701"/>
                <a:gd name="T67" fmla="*/ 637 h 704"/>
                <a:gd name="T68" fmla="*/ 646 w 701"/>
                <a:gd name="T69" fmla="*/ 694 h 704"/>
                <a:gd name="T70" fmla="*/ 690 w 701"/>
                <a:gd name="T71" fmla="*/ 684 h 704"/>
                <a:gd name="T72" fmla="*/ 680 w 701"/>
                <a:gd name="T73" fmla="*/ 640 h 7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1" h="704">
                  <a:moveTo>
                    <a:pt x="680" y="640"/>
                  </a:moveTo>
                  <a:cubicBezTo>
                    <a:pt x="568" y="571"/>
                    <a:pt x="568" y="571"/>
                    <a:pt x="568" y="571"/>
                  </a:cubicBezTo>
                  <a:cubicBezTo>
                    <a:pt x="556" y="564"/>
                    <a:pt x="541" y="564"/>
                    <a:pt x="531" y="573"/>
                  </a:cubicBezTo>
                  <a:cubicBezTo>
                    <a:pt x="479" y="615"/>
                    <a:pt x="417" y="637"/>
                    <a:pt x="351" y="637"/>
                  </a:cubicBezTo>
                  <a:cubicBezTo>
                    <a:pt x="193" y="637"/>
                    <a:pt x="64" y="508"/>
                    <a:pt x="64" y="350"/>
                  </a:cubicBezTo>
                  <a:cubicBezTo>
                    <a:pt x="64" y="193"/>
                    <a:pt x="193" y="64"/>
                    <a:pt x="351" y="64"/>
                  </a:cubicBezTo>
                  <a:cubicBezTo>
                    <a:pt x="488" y="64"/>
                    <a:pt x="605" y="163"/>
                    <a:pt x="631" y="294"/>
                  </a:cubicBezTo>
                  <a:cubicBezTo>
                    <a:pt x="474" y="294"/>
                    <a:pt x="474" y="294"/>
                    <a:pt x="474" y="294"/>
                  </a:cubicBezTo>
                  <a:cubicBezTo>
                    <a:pt x="462" y="294"/>
                    <a:pt x="451" y="301"/>
                    <a:pt x="445" y="312"/>
                  </a:cubicBezTo>
                  <a:cubicBezTo>
                    <a:pt x="432" y="338"/>
                    <a:pt x="432" y="338"/>
                    <a:pt x="432" y="338"/>
                  </a:cubicBezTo>
                  <a:cubicBezTo>
                    <a:pt x="320" y="203"/>
                    <a:pt x="320" y="203"/>
                    <a:pt x="320" y="203"/>
                  </a:cubicBezTo>
                  <a:cubicBezTo>
                    <a:pt x="311" y="192"/>
                    <a:pt x="297" y="188"/>
                    <a:pt x="284" y="193"/>
                  </a:cubicBezTo>
                  <a:cubicBezTo>
                    <a:pt x="271" y="197"/>
                    <a:pt x="263" y="210"/>
                    <a:pt x="263" y="223"/>
                  </a:cubicBezTo>
                  <a:cubicBezTo>
                    <a:pt x="263" y="327"/>
                    <a:pt x="263" y="327"/>
                    <a:pt x="263" y="327"/>
                  </a:cubicBezTo>
                  <a:cubicBezTo>
                    <a:pt x="192" y="327"/>
                    <a:pt x="192" y="327"/>
                    <a:pt x="192" y="327"/>
                  </a:cubicBezTo>
                  <a:cubicBezTo>
                    <a:pt x="174" y="327"/>
                    <a:pt x="160" y="341"/>
                    <a:pt x="160" y="359"/>
                  </a:cubicBezTo>
                  <a:cubicBezTo>
                    <a:pt x="160" y="377"/>
                    <a:pt x="174" y="391"/>
                    <a:pt x="192" y="391"/>
                  </a:cubicBezTo>
                  <a:cubicBezTo>
                    <a:pt x="295" y="391"/>
                    <a:pt x="295" y="391"/>
                    <a:pt x="295" y="391"/>
                  </a:cubicBezTo>
                  <a:cubicBezTo>
                    <a:pt x="313" y="391"/>
                    <a:pt x="327" y="377"/>
                    <a:pt x="327" y="359"/>
                  </a:cubicBezTo>
                  <a:cubicBezTo>
                    <a:pt x="327" y="311"/>
                    <a:pt x="327" y="311"/>
                    <a:pt x="327" y="311"/>
                  </a:cubicBezTo>
                  <a:cubicBezTo>
                    <a:pt x="414" y="416"/>
                    <a:pt x="414" y="416"/>
                    <a:pt x="414" y="416"/>
                  </a:cubicBezTo>
                  <a:cubicBezTo>
                    <a:pt x="421" y="424"/>
                    <a:pt x="430" y="428"/>
                    <a:pt x="439" y="428"/>
                  </a:cubicBezTo>
                  <a:cubicBezTo>
                    <a:pt x="440" y="428"/>
                    <a:pt x="441" y="428"/>
                    <a:pt x="443" y="428"/>
                  </a:cubicBezTo>
                  <a:cubicBezTo>
                    <a:pt x="453" y="427"/>
                    <a:pt x="463" y="420"/>
                    <a:pt x="468" y="410"/>
                  </a:cubicBezTo>
                  <a:cubicBezTo>
                    <a:pt x="494" y="358"/>
                    <a:pt x="494" y="358"/>
                    <a:pt x="494" y="358"/>
                  </a:cubicBezTo>
                  <a:cubicBezTo>
                    <a:pt x="661" y="358"/>
                    <a:pt x="661" y="358"/>
                    <a:pt x="661" y="358"/>
                  </a:cubicBezTo>
                  <a:cubicBezTo>
                    <a:pt x="662" y="358"/>
                    <a:pt x="663" y="358"/>
                    <a:pt x="665" y="358"/>
                  </a:cubicBezTo>
                  <a:cubicBezTo>
                    <a:pt x="666" y="358"/>
                    <a:pt x="668" y="358"/>
                    <a:pt x="670" y="358"/>
                  </a:cubicBezTo>
                  <a:cubicBezTo>
                    <a:pt x="688" y="357"/>
                    <a:pt x="701" y="341"/>
                    <a:pt x="700" y="324"/>
                  </a:cubicBezTo>
                  <a:cubicBezTo>
                    <a:pt x="693" y="236"/>
                    <a:pt x="654" y="154"/>
                    <a:pt x="589" y="94"/>
                  </a:cubicBezTo>
                  <a:cubicBezTo>
                    <a:pt x="524" y="33"/>
                    <a:pt x="439" y="0"/>
                    <a:pt x="351" y="0"/>
                  </a:cubicBezTo>
                  <a:cubicBezTo>
                    <a:pt x="157" y="0"/>
                    <a:pt x="0" y="157"/>
                    <a:pt x="0" y="350"/>
                  </a:cubicBezTo>
                  <a:cubicBezTo>
                    <a:pt x="0" y="544"/>
                    <a:pt x="157" y="701"/>
                    <a:pt x="351" y="701"/>
                  </a:cubicBezTo>
                  <a:cubicBezTo>
                    <a:pt x="423" y="701"/>
                    <a:pt x="494" y="678"/>
                    <a:pt x="553" y="637"/>
                  </a:cubicBezTo>
                  <a:cubicBezTo>
                    <a:pt x="646" y="694"/>
                    <a:pt x="646" y="694"/>
                    <a:pt x="646" y="694"/>
                  </a:cubicBezTo>
                  <a:cubicBezTo>
                    <a:pt x="661" y="704"/>
                    <a:pt x="681" y="699"/>
                    <a:pt x="690" y="684"/>
                  </a:cubicBezTo>
                  <a:cubicBezTo>
                    <a:pt x="700" y="669"/>
                    <a:pt x="695" y="649"/>
                    <a:pt x="680" y="640"/>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FFFFFF"/>
                </a:solidFill>
                <a:latin typeface="Segoe UI"/>
              </a:endParaRPr>
            </a:p>
          </p:txBody>
        </p:sp>
      </p:grpSp>
      <p:grpSp>
        <p:nvGrpSpPr>
          <p:cNvPr id="4" name="Group 3"/>
          <p:cNvGrpSpPr/>
          <p:nvPr/>
        </p:nvGrpSpPr>
        <p:grpSpPr>
          <a:xfrm>
            <a:off x="233594" y="2681397"/>
            <a:ext cx="253760" cy="373305"/>
            <a:chOff x="228753" y="2734667"/>
            <a:chExt cx="258848" cy="380791"/>
          </a:xfrm>
        </p:grpSpPr>
        <p:sp>
          <p:nvSpPr>
            <p:cNvPr id="129" name="Freeform 230"/>
            <p:cNvSpPr/>
            <p:nvPr/>
          </p:nvSpPr>
          <p:spPr bwMode="auto">
            <a:xfrm rot="18899207">
              <a:off x="167781" y="2795639"/>
              <a:ext cx="380791" cy="258848"/>
            </a:xfrm>
            <a:custGeom>
              <a:avLst/>
              <a:gdLst>
                <a:gd name="connsiteX0" fmla="*/ 3322794 w 5223983"/>
                <a:gd name="connsiteY0" fmla="*/ 1406050 h 3551081"/>
                <a:gd name="connsiteX1" fmla="*/ 3699984 w 5223983"/>
                <a:gd name="connsiteY1" fmla="*/ 1783240 h 3551081"/>
                <a:gd name="connsiteX2" fmla="*/ 3322794 w 5223983"/>
                <a:gd name="connsiteY2" fmla="*/ 2160430 h 3551081"/>
                <a:gd name="connsiteX3" fmla="*/ 2945604 w 5223983"/>
                <a:gd name="connsiteY3" fmla="*/ 1783240 h 3551081"/>
                <a:gd name="connsiteX4" fmla="*/ 3322794 w 5223983"/>
                <a:gd name="connsiteY4" fmla="*/ 1406050 h 3551081"/>
                <a:gd name="connsiteX5" fmla="*/ 1901190 w 5223983"/>
                <a:gd name="connsiteY5" fmla="*/ 1406050 h 3551081"/>
                <a:gd name="connsiteX6" fmla="*/ 2278380 w 5223983"/>
                <a:gd name="connsiteY6" fmla="*/ 1783240 h 3551081"/>
                <a:gd name="connsiteX7" fmla="*/ 1901190 w 5223983"/>
                <a:gd name="connsiteY7" fmla="*/ 2160430 h 3551081"/>
                <a:gd name="connsiteX8" fmla="*/ 1524000 w 5223983"/>
                <a:gd name="connsiteY8" fmla="*/ 1783240 h 3551081"/>
                <a:gd name="connsiteX9" fmla="*/ 1901190 w 5223983"/>
                <a:gd name="connsiteY9" fmla="*/ 1406050 h 3551081"/>
                <a:gd name="connsiteX10" fmla="*/ 3444555 w 5223983"/>
                <a:gd name="connsiteY10" fmla="*/ 1 h 3551081"/>
                <a:gd name="connsiteX11" fmla="*/ 5223983 w 5223983"/>
                <a:gd name="connsiteY11" fmla="*/ 1779430 h 3551081"/>
                <a:gd name="connsiteX12" fmla="*/ 3452333 w 5223983"/>
                <a:gd name="connsiteY12" fmla="*/ 3551081 h 3551081"/>
                <a:gd name="connsiteX13" fmla="*/ 3296124 w 5223983"/>
                <a:gd name="connsiteY13" fmla="*/ 3394871 h 3551081"/>
                <a:gd name="connsiteX14" fmla="*/ 4919183 w 5223983"/>
                <a:gd name="connsiteY14" fmla="*/ 1771811 h 3551081"/>
                <a:gd name="connsiteX15" fmla="*/ 3295964 w 5223983"/>
                <a:gd name="connsiteY15" fmla="*/ 148592 h 3551081"/>
                <a:gd name="connsiteX16" fmla="*/ 1779429 w 5223983"/>
                <a:gd name="connsiteY16" fmla="*/ 0 h 3551081"/>
                <a:gd name="connsiteX17" fmla="*/ 1928020 w 5223983"/>
                <a:gd name="connsiteY17" fmla="*/ 148590 h 3551081"/>
                <a:gd name="connsiteX18" fmla="*/ 304801 w 5223983"/>
                <a:gd name="connsiteY18" fmla="*/ 1771809 h 3551081"/>
                <a:gd name="connsiteX19" fmla="*/ 1927860 w 5223983"/>
                <a:gd name="connsiteY19" fmla="*/ 3394869 h 3551081"/>
                <a:gd name="connsiteX20" fmla="*/ 1771651 w 5223983"/>
                <a:gd name="connsiteY20" fmla="*/ 3551079 h 3551081"/>
                <a:gd name="connsiteX21" fmla="*/ 0 w 5223983"/>
                <a:gd name="connsiteY21" fmla="*/ 1779428 h 3551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223983" h="3551081">
                  <a:moveTo>
                    <a:pt x="3322794" y="1406050"/>
                  </a:moveTo>
                  <a:cubicBezTo>
                    <a:pt x="3531110" y="1406050"/>
                    <a:pt x="3699984" y="1574924"/>
                    <a:pt x="3699984" y="1783240"/>
                  </a:cubicBezTo>
                  <a:cubicBezTo>
                    <a:pt x="3699984" y="1991556"/>
                    <a:pt x="3531110" y="2160430"/>
                    <a:pt x="3322794" y="2160430"/>
                  </a:cubicBezTo>
                  <a:cubicBezTo>
                    <a:pt x="3114478" y="2160430"/>
                    <a:pt x="2945604" y="1991556"/>
                    <a:pt x="2945604" y="1783240"/>
                  </a:cubicBezTo>
                  <a:cubicBezTo>
                    <a:pt x="2945604" y="1574924"/>
                    <a:pt x="3114478" y="1406050"/>
                    <a:pt x="3322794" y="1406050"/>
                  </a:cubicBezTo>
                  <a:close/>
                  <a:moveTo>
                    <a:pt x="1901190" y="1406050"/>
                  </a:moveTo>
                  <a:cubicBezTo>
                    <a:pt x="2109506" y="1406050"/>
                    <a:pt x="2278380" y="1574924"/>
                    <a:pt x="2278380" y="1783240"/>
                  </a:cubicBezTo>
                  <a:cubicBezTo>
                    <a:pt x="2278380" y="1991556"/>
                    <a:pt x="2109506" y="2160430"/>
                    <a:pt x="1901190" y="2160430"/>
                  </a:cubicBezTo>
                  <a:cubicBezTo>
                    <a:pt x="1692874" y="2160430"/>
                    <a:pt x="1524000" y="1991556"/>
                    <a:pt x="1524000" y="1783240"/>
                  </a:cubicBezTo>
                  <a:cubicBezTo>
                    <a:pt x="1524000" y="1574924"/>
                    <a:pt x="1692874" y="1406050"/>
                    <a:pt x="1901190" y="1406050"/>
                  </a:cubicBezTo>
                  <a:close/>
                  <a:moveTo>
                    <a:pt x="3444555" y="1"/>
                  </a:moveTo>
                  <a:lnTo>
                    <a:pt x="5223983" y="1779430"/>
                  </a:lnTo>
                  <a:lnTo>
                    <a:pt x="3452333" y="3551081"/>
                  </a:lnTo>
                  <a:lnTo>
                    <a:pt x="3296124" y="3394871"/>
                  </a:lnTo>
                  <a:lnTo>
                    <a:pt x="4919183" y="1771811"/>
                  </a:lnTo>
                  <a:lnTo>
                    <a:pt x="3295964" y="148592"/>
                  </a:lnTo>
                  <a:close/>
                  <a:moveTo>
                    <a:pt x="1779429" y="0"/>
                  </a:moveTo>
                  <a:lnTo>
                    <a:pt x="1928020" y="148590"/>
                  </a:lnTo>
                  <a:lnTo>
                    <a:pt x="304801" y="1771809"/>
                  </a:lnTo>
                  <a:lnTo>
                    <a:pt x="1927860" y="3394869"/>
                  </a:lnTo>
                  <a:lnTo>
                    <a:pt x="1771651" y="3551079"/>
                  </a:lnTo>
                  <a:lnTo>
                    <a:pt x="0" y="1779428"/>
                  </a:lnTo>
                  <a:close/>
                </a:path>
              </a:pathLst>
            </a:custGeom>
            <a:solidFill>
              <a:schemeClr val="accent1">
                <a:lumMod val="75000"/>
              </a:schemeClr>
            </a:solidFill>
            <a:ln w="9525"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400" kern="0">
                <a:solidFill>
                  <a:srgbClr val="FFFFFF"/>
                </a:solidFill>
                <a:latin typeface="Segoe UI"/>
                <a:ea typeface="Segoe UI" pitchFamily="34" charset="0"/>
                <a:cs typeface="Segoe UI" pitchFamily="34" charset="0"/>
              </a:endParaRPr>
            </a:p>
          </p:txBody>
        </p:sp>
        <p:sp>
          <p:nvSpPr>
            <p:cNvPr id="130" name="Rectangle 129"/>
            <p:cNvSpPr/>
            <p:nvPr/>
          </p:nvSpPr>
          <p:spPr bwMode="auto">
            <a:xfrm>
              <a:off x="288586" y="2857622"/>
              <a:ext cx="141627" cy="15216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400">
                <a:solidFill>
                  <a:srgbClr val="FFFFFF"/>
                </a:solidFill>
                <a:latin typeface="Segoe UI"/>
                <a:ea typeface="Segoe UI" pitchFamily="34" charset="0"/>
                <a:cs typeface="Segoe UI" pitchFamily="34" charset="0"/>
              </a:endParaRPr>
            </a:p>
          </p:txBody>
        </p:sp>
        <p:sp>
          <p:nvSpPr>
            <p:cNvPr id="131" name="Oval 130"/>
            <p:cNvSpPr/>
            <p:nvPr/>
          </p:nvSpPr>
          <p:spPr bwMode="auto">
            <a:xfrm>
              <a:off x="281953" y="2905559"/>
              <a:ext cx="55956" cy="58333"/>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400">
                <a:solidFill>
                  <a:srgbClr val="FFFFFF"/>
                </a:solidFill>
                <a:latin typeface="Segoe UI"/>
                <a:ea typeface="Segoe UI" pitchFamily="34" charset="0"/>
                <a:cs typeface="Segoe UI" pitchFamily="34" charset="0"/>
              </a:endParaRPr>
            </a:p>
          </p:txBody>
        </p:sp>
        <p:sp>
          <p:nvSpPr>
            <p:cNvPr id="132" name="Oval 131"/>
            <p:cNvSpPr/>
            <p:nvPr/>
          </p:nvSpPr>
          <p:spPr bwMode="auto">
            <a:xfrm>
              <a:off x="364717" y="2903538"/>
              <a:ext cx="55956" cy="58333"/>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400">
                <a:solidFill>
                  <a:srgbClr val="FFFFFF"/>
                </a:solidFill>
                <a:latin typeface="Segoe UI"/>
                <a:ea typeface="Segoe UI" pitchFamily="34" charset="0"/>
                <a:cs typeface="Segoe UI" pitchFamily="34" charset="0"/>
              </a:endParaRPr>
            </a:p>
          </p:txBody>
        </p:sp>
      </p:grpSp>
      <p:sp>
        <p:nvSpPr>
          <p:cNvPr id="53" name="Rectangle 52"/>
          <p:cNvSpPr/>
          <p:nvPr/>
        </p:nvSpPr>
        <p:spPr bwMode="auto">
          <a:xfrm>
            <a:off x="1919292" y="2463349"/>
            <a:ext cx="1955453" cy="448212"/>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defTabSz="861230">
              <a:defRPr/>
            </a:pPr>
            <a:r>
              <a:rPr lang="en-US" sz="1176" kern="0">
                <a:gradFill>
                  <a:gsLst>
                    <a:gs pos="0">
                      <a:srgbClr val="404040"/>
                    </a:gs>
                    <a:gs pos="100000">
                      <a:srgbClr val="404040"/>
                    </a:gs>
                  </a:gsLst>
                  <a:lin ang="5400000" scaled="0"/>
                </a:gradFill>
                <a:latin typeface="Segoe UI"/>
              </a:rPr>
              <a:t>Content Moderator</a:t>
            </a:r>
          </a:p>
        </p:txBody>
      </p:sp>
      <p:sp>
        <p:nvSpPr>
          <p:cNvPr id="54" name="Rectangle 53"/>
          <p:cNvSpPr/>
          <p:nvPr/>
        </p:nvSpPr>
        <p:spPr bwMode="auto">
          <a:xfrm>
            <a:off x="5990662" y="4594340"/>
            <a:ext cx="1955453" cy="448212"/>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defTabSz="861230">
              <a:lnSpc>
                <a:spcPct val="90000"/>
              </a:lnSpc>
              <a:spcAft>
                <a:spcPts val="588"/>
              </a:spcAft>
              <a:defRPr/>
            </a:pPr>
            <a:r>
              <a:rPr lang="en-US" sz="1176" kern="0">
                <a:gradFill>
                  <a:gsLst>
                    <a:gs pos="0">
                      <a:srgbClr val="404040"/>
                    </a:gs>
                    <a:gs pos="100000">
                      <a:srgbClr val="404040"/>
                    </a:gs>
                  </a:gsLst>
                  <a:lin ang="5400000" scaled="0"/>
                </a:gradFill>
                <a:latin typeface="Segoe UI"/>
              </a:rPr>
              <a:t>Translator</a:t>
            </a:r>
          </a:p>
        </p:txBody>
      </p:sp>
      <p:sp>
        <p:nvSpPr>
          <p:cNvPr id="55" name="Rectangle 54"/>
          <p:cNvSpPr/>
          <p:nvPr/>
        </p:nvSpPr>
        <p:spPr bwMode="auto">
          <a:xfrm>
            <a:off x="8037392" y="4066177"/>
            <a:ext cx="1917590" cy="448212"/>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defTabSz="861230">
              <a:defRPr/>
            </a:pPr>
            <a:r>
              <a:rPr lang="en-US" sz="1176" kern="0" err="1">
                <a:gradFill>
                  <a:gsLst>
                    <a:gs pos="0">
                      <a:srgbClr val="404040"/>
                    </a:gs>
                    <a:gs pos="100000">
                      <a:srgbClr val="404040"/>
                    </a:gs>
                  </a:gsLst>
                  <a:lin ang="5400000" scaled="0"/>
                </a:gradFill>
                <a:latin typeface="Segoe UI"/>
              </a:rPr>
              <a:t>QnA</a:t>
            </a:r>
            <a:r>
              <a:rPr lang="en-US" sz="1176" kern="0">
                <a:gradFill>
                  <a:gsLst>
                    <a:gs pos="0">
                      <a:srgbClr val="404040"/>
                    </a:gs>
                    <a:gs pos="100000">
                      <a:srgbClr val="404040"/>
                    </a:gs>
                  </a:gsLst>
                  <a:lin ang="5400000" scaled="0"/>
                </a:gradFill>
                <a:latin typeface="Segoe UI"/>
              </a:rPr>
              <a:t> Maker</a:t>
            </a:r>
          </a:p>
        </p:txBody>
      </p:sp>
    </p:spTree>
    <p:extLst>
      <p:ext uri="{BB962C8B-B14F-4D97-AF65-F5344CB8AC3E}">
        <p14:creationId xmlns:p14="http://schemas.microsoft.com/office/powerpoint/2010/main" val="677327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365125"/>
            <a:ext cx="10515600" cy="1325563"/>
          </a:xfrm>
        </p:spPr>
        <p:txBody>
          <a:bodyPr/>
          <a:lstStyle/>
          <a:p>
            <a:pPr defTabSz="896386">
              <a:spcBef>
                <a:spcPts val="0"/>
              </a:spcBef>
              <a:spcAft>
                <a:spcPts val="588"/>
              </a:spcAft>
              <a:defRPr/>
            </a:pPr>
            <a:r>
              <a:rPr lang="en-US" kern="0"/>
              <a:t>Your bots – wherever your users converse</a:t>
            </a:r>
          </a:p>
        </p:txBody>
      </p:sp>
      <p:sp>
        <p:nvSpPr>
          <p:cNvPr id="52" name="Rectangle 51"/>
          <p:cNvSpPr/>
          <p:nvPr/>
        </p:nvSpPr>
        <p:spPr bwMode="auto">
          <a:xfrm>
            <a:off x="1746" y="5133109"/>
            <a:ext cx="12191999" cy="1154829"/>
          </a:xfrm>
          <a:prstGeom prst="rect">
            <a:avLst/>
          </a:prstGeom>
          <a:solidFill>
            <a:schemeClr val="tx1">
              <a:lumMod val="9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a:gradFill>
                <a:gsLst>
                  <a:gs pos="0">
                    <a:srgbClr val="FFFFFF"/>
                  </a:gs>
                  <a:gs pos="100000">
                    <a:srgbClr val="FFFFFF"/>
                  </a:gs>
                </a:gsLst>
                <a:lin ang="5400000" scaled="0"/>
              </a:gradFill>
              <a:latin typeface="Segoe UI"/>
            </a:endParaRPr>
          </a:p>
        </p:txBody>
      </p:sp>
      <p:sp>
        <p:nvSpPr>
          <p:cNvPr id="54" name="TextBox 53"/>
          <p:cNvSpPr txBox="1"/>
          <p:nvPr/>
        </p:nvSpPr>
        <p:spPr>
          <a:xfrm>
            <a:off x="1552410" y="5230161"/>
            <a:ext cx="3968335" cy="1406045"/>
          </a:xfrm>
          <a:prstGeom prst="rect">
            <a:avLst/>
          </a:prstGeom>
          <a:noFill/>
        </p:spPr>
        <p:txBody>
          <a:bodyPr wrap="square" lIns="179285" tIns="143428" rIns="179285" bIns="143428" rtlCol="0">
            <a:spAutoFit/>
          </a:bodyPr>
          <a:lstStyle/>
          <a:p>
            <a:pPr marL="336145" indent="-336145" defTabSz="896386">
              <a:lnSpc>
                <a:spcPct val="90000"/>
              </a:lnSpc>
              <a:spcAft>
                <a:spcPts val="588"/>
              </a:spcAft>
              <a:buClr>
                <a:srgbClr val="0078D7"/>
              </a:buClr>
              <a:buFont typeface="Arial" panose="020B0604020202020204" pitchFamily="34" charset="0"/>
              <a:buChar char="•"/>
              <a:defRPr/>
            </a:pPr>
            <a:r>
              <a:rPr lang="en-US" sz="1176" kern="0">
                <a:solidFill>
                  <a:srgbClr val="505050"/>
                </a:solidFill>
                <a:latin typeface="Segoe UI"/>
              </a:rPr>
              <a:t>Start quickly with built-in templates</a:t>
            </a:r>
          </a:p>
          <a:p>
            <a:pPr marL="336145" indent="-336145" defTabSz="896386">
              <a:lnSpc>
                <a:spcPct val="90000"/>
              </a:lnSpc>
              <a:spcAft>
                <a:spcPts val="588"/>
              </a:spcAft>
              <a:buClr>
                <a:srgbClr val="0078D7"/>
              </a:buClr>
              <a:buFont typeface="Arial" panose="020B0604020202020204" pitchFamily="34" charset="0"/>
              <a:buChar char="•"/>
              <a:defRPr/>
            </a:pPr>
            <a:r>
              <a:rPr lang="en-US" sz="1176" kern="0">
                <a:solidFill>
                  <a:srgbClr val="505050"/>
                </a:solidFill>
                <a:latin typeface="Segoe UI"/>
              </a:rPr>
              <a:t>Reach your customers on multiple channels</a:t>
            </a:r>
          </a:p>
          <a:p>
            <a:pPr marL="336145" indent="-336145" defTabSz="896386">
              <a:lnSpc>
                <a:spcPct val="90000"/>
              </a:lnSpc>
              <a:spcAft>
                <a:spcPts val="588"/>
              </a:spcAft>
              <a:buClr>
                <a:srgbClr val="0078D7"/>
              </a:buClr>
              <a:buFont typeface="Arial" panose="020B0604020202020204" pitchFamily="34" charset="0"/>
              <a:buChar char="•"/>
              <a:defRPr/>
            </a:pPr>
            <a:r>
              <a:rPr lang="en-US" sz="1176" kern="0">
                <a:solidFill>
                  <a:srgbClr val="505050"/>
                </a:solidFill>
                <a:latin typeface="Segoe UI"/>
              </a:rPr>
              <a:t>Boost the power of bots with Azure services</a:t>
            </a:r>
          </a:p>
          <a:p>
            <a:pPr marL="336145" indent="-336145" defTabSz="896386">
              <a:lnSpc>
                <a:spcPct val="90000"/>
              </a:lnSpc>
              <a:spcAft>
                <a:spcPts val="588"/>
              </a:spcAft>
              <a:buClr>
                <a:srgbClr val="0078D7"/>
              </a:buClr>
              <a:buFont typeface="Arial" panose="020B0604020202020204" pitchFamily="34" charset="0"/>
              <a:buChar char="•"/>
              <a:defRPr/>
            </a:pPr>
            <a:endParaRPr lang="en-US" sz="1176" kern="0">
              <a:solidFill>
                <a:srgbClr val="505050"/>
              </a:solidFill>
              <a:latin typeface="Segoe UI"/>
            </a:endParaRPr>
          </a:p>
          <a:p>
            <a:pPr marL="336145" indent="-336145" defTabSz="896386">
              <a:lnSpc>
                <a:spcPct val="90000"/>
              </a:lnSpc>
              <a:spcAft>
                <a:spcPts val="588"/>
              </a:spcAft>
              <a:buClr>
                <a:srgbClr val="0078D7"/>
              </a:buClr>
              <a:buFont typeface="Arial" panose="020B0604020202020204" pitchFamily="34" charset="0"/>
              <a:buChar char="•"/>
              <a:defRPr/>
            </a:pPr>
            <a:endParaRPr lang="en-US" sz="1176" kern="0">
              <a:solidFill>
                <a:srgbClr val="505050"/>
              </a:solidFill>
              <a:latin typeface="Segoe UI"/>
            </a:endParaRPr>
          </a:p>
        </p:txBody>
      </p:sp>
      <p:sp>
        <p:nvSpPr>
          <p:cNvPr id="58" name="Rectangle 57"/>
          <p:cNvSpPr/>
          <p:nvPr/>
        </p:nvSpPr>
        <p:spPr bwMode="auto">
          <a:xfrm>
            <a:off x="-245" y="1277605"/>
            <a:ext cx="1703207" cy="2510399"/>
          </a:xfrm>
          <a:prstGeom prst="rect">
            <a:avLst/>
          </a:prstGeom>
          <a:solidFill>
            <a:srgbClr val="0078D7"/>
          </a:solidFill>
          <a:ln w="3175">
            <a:noFill/>
          </a:ln>
          <a:effectLst/>
        </p:spPr>
        <p:txBody>
          <a:bodyPr spcFirstLastPara="0" vert="horz" wrap="square" lIns="17922" tIns="89642" rIns="17922" bIns="89604" numCol="1" spcCol="1270" anchor="t" anchorCtr="0">
            <a:noAutofit/>
          </a:bodyPr>
          <a:lstStyle/>
          <a:p>
            <a:pPr algn="ctr" defTabSz="710729">
              <a:spcBef>
                <a:spcPct val="0"/>
              </a:spcBef>
              <a:spcAft>
                <a:spcPct val="35000"/>
              </a:spcAft>
              <a:defRPr/>
            </a:pPr>
            <a:r>
              <a:rPr lang="en-US" sz="1372" kern="0">
                <a:solidFill>
                  <a:srgbClr val="FFFFFF"/>
                </a:solidFill>
                <a:latin typeface="Segoe UI Semibold" panose="020B0702040204020203" pitchFamily="34" charset="0"/>
                <a:cs typeface="Segoe UI Semibold" panose="020B0702040204020203" pitchFamily="34" charset="0"/>
              </a:rPr>
              <a:t>Intelligence</a:t>
            </a:r>
          </a:p>
        </p:txBody>
      </p:sp>
      <p:sp>
        <p:nvSpPr>
          <p:cNvPr id="59" name="Rectangle 58"/>
          <p:cNvSpPr/>
          <p:nvPr/>
        </p:nvSpPr>
        <p:spPr>
          <a:xfrm>
            <a:off x="593892" y="3304551"/>
            <a:ext cx="1243927" cy="256467"/>
          </a:xfrm>
          <a:prstGeom prst="rect">
            <a:avLst/>
          </a:prstGeom>
        </p:spPr>
        <p:txBody>
          <a:bodyPr wrap="square">
            <a:spAutoFit/>
          </a:bodyPr>
          <a:lstStyle/>
          <a:p>
            <a:pPr defTabSz="896386">
              <a:defRPr/>
            </a:pPr>
            <a:r>
              <a:rPr lang="en-US" sz="1078">
                <a:solidFill>
                  <a:srgbClr val="0078D7">
                    <a:lumMod val="75000"/>
                  </a:srgbClr>
                </a:solidFill>
                <a:latin typeface="Segoe UI"/>
                <a:cs typeface="Segoe UI Semilight" panose="020B0402040204020203" pitchFamily="34" charset="0"/>
              </a:rPr>
              <a:t>Cortana</a:t>
            </a:r>
          </a:p>
        </p:txBody>
      </p:sp>
      <p:grpSp>
        <p:nvGrpSpPr>
          <p:cNvPr id="60" name="Group 59"/>
          <p:cNvGrpSpPr/>
          <p:nvPr/>
        </p:nvGrpSpPr>
        <p:grpSpPr>
          <a:xfrm>
            <a:off x="205699" y="3276193"/>
            <a:ext cx="309552" cy="309552"/>
            <a:chOff x="3236100" y="589298"/>
            <a:chExt cx="5641200" cy="5641200"/>
          </a:xfrm>
          <a:solidFill>
            <a:schemeClr val="accent1">
              <a:lumMod val="75000"/>
            </a:schemeClr>
          </a:solidFill>
        </p:grpSpPr>
        <p:sp>
          <p:nvSpPr>
            <p:cNvPr id="61" name="Freeform 413"/>
            <p:cNvSpPr/>
            <p:nvPr/>
          </p:nvSpPr>
          <p:spPr bwMode="auto">
            <a:xfrm>
              <a:off x="3236100" y="589298"/>
              <a:ext cx="5641200" cy="5641200"/>
            </a:xfrm>
            <a:custGeom>
              <a:avLst/>
              <a:gdLst>
                <a:gd name="connsiteX0" fmla="*/ 2820600 w 5641200"/>
                <a:gd name="connsiteY0" fmla="*/ 378999 h 5641200"/>
                <a:gd name="connsiteX1" fmla="*/ 378999 w 5641200"/>
                <a:gd name="connsiteY1" fmla="*/ 2820600 h 5641200"/>
                <a:gd name="connsiteX2" fmla="*/ 2820600 w 5641200"/>
                <a:gd name="connsiteY2" fmla="*/ 5262201 h 5641200"/>
                <a:gd name="connsiteX3" fmla="*/ 5262201 w 5641200"/>
                <a:gd name="connsiteY3" fmla="*/ 2820600 h 5641200"/>
                <a:gd name="connsiteX4" fmla="*/ 2820600 w 5641200"/>
                <a:gd name="connsiteY4" fmla="*/ 378999 h 5641200"/>
                <a:gd name="connsiteX5" fmla="*/ 2820600 w 5641200"/>
                <a:gd name="connsiteY5" fmla="*/ 0 h 5641200"/>
                <a:gd name="connsiteX6" fmla="*/ 5641200 w 5641200"/>
                <a:gd name="connsiteY6" fmla="*/ 2820600 h 5641200"/>
                <a:gd name="connsiteX7" fmla="*/ 2820600 w 5641200"/>
                <a:gd name="connsiteY7" fmla="*/ 5641200 h 5641200"/>
                <a:gd name="connsiteX8" fmla="*/ 0 w 5641200"/>
                <a:gd name="connsiteY8" fmla="*/ 2820600 h 5641200"/>
                <a:gd name="connsiteX9" fmla="*/ 2820600 w 5641200"/>
                <a:gd name="connsiteY9" fmla="*/ 0 h 564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41200" h="5641200">
                  <a:moveTo>
                    <a:pt x="2820600" y="378999"/>
                  </a:moveTo>
                  <a:cubicBezTo>
                    <a:pt x="1472141" y="378999"/>
                    <a:pt x="378999" y="1472141"/>
                    <a:pt x="378999" y="2820600"/>
                  </a:cubicBezTo>
                  <a:cubicBezTo>
                    <a:pt x="378999" y="4169059"/>
                    <a:pt x="1472141" y="5262201"/>
                    <a:pt x="2820600" y="5262201"/>
                  </a:cubicBezTo>
                  <a:cubicBezTo>
                    <a:pt x="4169059" y="5262201"/>
                    <a:pt x="5262201" y="4169059"/>
                    <a:pt x="5262201" y="2820600"/>
                  </a:cubicBezTo>
                  <a:cubicBezTo>
                    <a:pt x="5262201" y="1472141"/>
                    <a:pt x="4169059" y="378999"/>
                    <a:pt x="2820600" y="378999"/>
                  </a:cubicBezTo>
                  <a:close/>
                  <a:moveTo>
                    <a:pt x="2820600" y="0"/>
                  </a:moveTo>
                  <a:cubicBezTo>
                    <a:pt x="4378374" y="0"/>
                    <a:pt x="5641200" y="1262826"/>
                    <a:pt x="5641200" y="2820600"/>
                  </a:cubicBezTo>
                  <a:cubicBezTo>
                    <a:pt x="5641200" y="4378374"/>
                    <a:pt x="4378374" y="5641200"/>
                    <a:pt x="2820600" y="5641200"/>
                  </a:cubicBezTo>
                  <a:cubicBezTo>
                    <a:pt x="1262826" y="5641200"/>
                    <a:pt x="0" y="4378374"/>
                    <a:pt x="0" y="2820600"/>
                  </a:cubicBezTo>
                  <a:cubicBezTo>
                    <a:pt x="0" y="1262826"/>
                    <a:pt x="1262826" y="0"/>
                    <a:pt x="2820600" y="0"/>
                  </a:cubicBez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defRPr/>
              </a:pPr>
              <a:endParaRPr lang="en-US" sz="3529" kern="0">
                <a:solidFill>
                  <a:srgbClr val="FFFFFF"/>
                </a:solidFill>
                <a:latin typeface="Segoe UI"/>
                <a:ea typeface="Segoe UI" pitchFamily="34" charset="0"/>
                <a:cs typeface="Segoe UI" pitchFamily="34" charset="0"/>
              </a:endParaRPr>
            </a:p>
          </p:txBody>
        </p:sp>
        <p:sp>
          <p:nvSpPr>
            <p:cNvPr id="62" name="Freeform 414"/>
            <p:cNvSpPr/>
            <p:nvPr/>
          </p:nvSpPr>
          <p:spPr bwMode="auto">
            <a:xfrm>
              <a:off x="3615099" y="968297"/>
              <a:ext cx="4883202" cy="4883202"/>
            </a:xfrm>
            <a:custGeom>
              <a:avLst/>
              <a:gdLst>
                <a:gd name="connsiteX0" fmla="*/ 2441601 w 4883202"/>
                <a:gd name="connsiteY0" fmla="*/ 535401 h 4883202"/>
                <a:gd name="connsiteX1" fmla="*/ 535401 w 4883202"/>
                <a:gd name="connsiteY1" fmla="*/ 2441601 h 4883202"/>
                <a:gd name="connsiteX2" fmla="*/ 2441601 w 4883202"/>
                <a:gd name="connsiteY2" fmla="*/ 4347801 h 4883202"/>
                <a:gd name="connsiteX3" fmla="*/ 4347801 w 4883202"/>
                <a:gd name="connsiteY3" fmla="*/ 2441601 h 4883202"/>
                <a:gd name="connsiteX4" fmla="*/ 2441601 w 4883202"/>
                <a:gd name="connsiteY4" fmla="*/ 535401 h 4883202"/>
                <a:gd name="connsiteX5" fmla="*/ 2441601 w 4883202"/>
                <a:gd name="connsiteY5" fmla="*/ 0 h 4883202"/>
                <a:gd name="connsiteX6" fmla="*/ 4883202 w 4883202"/>
                <a:gd name="connsiteY6" fmla="*/ 2441601 h 4883202"/>
                <a:gd name="connsiteX7" fmla="*/ 2441601 w 4883202"/>
                <a:gd name="connsiteY7" fmla="*/ 4883202 h 4883202"/>
                <a:gd name="connsiteX8" fmla="*/ 0 w 4883202"/>
                <a:gd name="connsiteY8" fmla="*/ 2441601 h 4883202"/>
                <a:gd name="connsiteX9" fmla="*/ 2441601 w 4883202"/>
                <a:gd name="connsiteY9" fmla="*/ 0 h 4883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3202" h="4883202">
                  <a:moveTo>
                    <a:pt x="2441601" y="535401"/>
                  </a:moveTo>
                  <a:cubicBezTo>
                    <a:pt x="1388836" y="535401"/>
                    <a:pt x="535401" y="1388836"/>
                    <a:pt x="535401" y="2441601"/>
                  </a:cubicBezTo>
                  <a:cubicBezTo>
                    <a:pt x="535401" y="3494366"/>
                    <a:pt x="1388836" y="4347801"/>
                    <a:pt x="2441601" y="4347801"/>
                  </a:cubicBezTo>
                  <a:cubicBezTo>
                    <a:pt x="3494366" y="4347801"/>
                    <a:pt x="4347801" y="3494366"/>
                    <a:pt x="4347801" y="2441601"/>
                  </a:cubicBezTo>
                  <a:cubicBezTo>
                    <a:pt x="4347801" y="1388836"/>
                    <a:pt x="3494366" y="535401"/>
                    <a:pt x="2441601" y="535401"/>
                  </a:cubicBezTo>
                  <a:close/>
                  <a:moveTo>
                    <a:pt x="2441601" y="0"/>
                  </a:moveTo>
                  <a:cubicBezTo>
                    <a:pt x="3790060" y="0"/>
                    <a:pt x="4883202" y="1093142"/>
                    <a:pt x="4883202" y="2441601"/>
                  </a:cubicBezTo>
                  <a:cubicBezTo>
                    <a:pt x="4883202" y="3790060"/>
                    <a:pt x="3790060" y="4883202"/>
                    <a:pt x="2441601" y="4883202"/>
                  </a:cubicBezTo>
                  <a:cubicBezTo>
                    <a:pt x="1093142" y="4883202"/>
                    <a:pt x="0" y="3790060"/>
                    <a:pt x="0" y="2441601"/>
                  </a:cubicBezTo>
                  <a:cubicBezTo>
                    <a:pt x="0" y="1093142"/>
                    <a:pt x="1093142" y="0"/>
                    <a:pt x="2441601" y="0"/>
                  </a:cubicBez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defRPr/>
              </a:pPr>
              <a:endParaRPr lang="en-US" sz="3529" kern="0">
                <a:solidFill>
                  <a:srgbClr val="FFFFFF"/>
                </a:solidFill>
                <a:latin typeface="Segoe UI"/>
                <a:ea typeface="Segoe UI" pitchFamily="34" charset="0"/>
                <a:cs typeface="Segoe UI" pitchFamily="34" charset="0"/>
              </a:endParaRPr>
            </a:p>
          </p:txBody>
        </p:sp>
      </p:grpSp>
      <p:sp>
        <p:nvSpPr>
          <p:cNvPr id="63" name="Rectangle 62"/>
          <p:cNvSpPr/>
          <p:nvPr/>
        </p:nvSpPr>
        <p:spPr>
          <a:xfrm>
            <a:off x="593892" y="2648996"/>
            <a:ext cx="1243927" cy="422417"/>
          </a:xfrm>
          <a:prstGeom prst="rect">
            <a:avLst/>
          </a:prstGeom>
        </p:spPr>
        <p:txBody>
          <a:bodyPr wrap="square" anchor="ctr">
            <a:spAutoFit/>
          </a:bodyPr>
          <a:lstStyle/>
          <a:p>
            <a:pPr defTabSz="896386">
              <a:defRPr/>
            </a:pPr>
            <a:r>
              <a:rPr lang="en-US" sz="1078">
                <a:solidFill>
                  <a:srgbClr val="FFFFFF"/>
                </a:solidFill>
                <a:latin typeface="Segoe UI"/>
                <a:cs typeface="Segoe UI Semilight" panose="020B0402040204020203" pitchFamily="34" charset="0"/>
              </a:rPr>
              <a:t>Bot </a:t>
            </a:r>
            <a:br>
              <a:rPr lang="en-US" sz="1078">
                <a:solidFill>
                  <a:srgbClr val="FFFFFF"/>
                </a:solidFill>
                <a:latin typeface="Segoe UI"/>
                <a:cs typeface="Segoe UI Semilight" panose="020B0402040204020203" pitchFamily="34" charset="0"/>
              </a:rPr>
            </a:br>
            <a:r>
              <a:rPr lang="en-US" sz="1078">
                <a:solidFill>
                  <a:srgbClr val="FFFFFF"/>
                </a:solidFill>
                <a:latin typeface="Segoe UI"/>
                <a:cs typeface="Segoe UI Semilight" panose="020B0402040204020203" pitchFamily="34" charset="0"/>
              </a:rPr>
              <a:t>Service</a:t>
            </a:r>
          </a:p>
        </p:txBody>
      </p:sp>
      <p:sp>
        <p:nvSpPr>
          <p:cNvPr id="64" name="Rectangle 63"/>
          <p:cNvSpPr/>
          <p:nvPr/>
        </p:nvSpPr>
        <p:spPr>
          <a:xfrm>
            <a:off x="593892" y="2048683"/>
            <a:ext cx="1243927" cy="258212"/>
          </a:xfrm>
          <a:prstGeom prst="rect">
            <a:avLst/>
          </a:prstGeom>
        </p:spPr>
        <p:txBody>
          <a:bodyPr wrap="square">
            <a:spAutoFit/>
          </a:bodyPr>
          <a:lstStyle/>
          <a:p>
            <a:pPr defTabSz="896386">
              <a:defRPr/>
            </a:pPr>
            <a:r>
              <a:rPr lang="en-US" sz="1078">
                <a:solidFill>
                  <a:srgbClr val="0078D7">
                    <a:lumMod val="75000"/>
                  </a:srgbClr>
                </a:solidFill>
                <a:latin typeface="Segoe UI"/>
                <a:cs typeface="Segoe UI Semilight" panose="020B0402040204020203" pitchFamily="34" charset="0"/>
              </a:rPr>
              <a:t>Cognitive Services</a:t>
            </a:r>
          </a:p>
        </p:txBody>
      </p:sp>
      <p:grpSp>
        <p:nvGrpSpPr>
          <p:cNvPr id="65" name="Group 64"/>
          <p:cNvGrpSpPr/>
          <p:nvPr/>
        </p:nvGrpSpPr>
        <p:grpSpPr>
          <a:xfrm>
            <a:off x="150961" y="2125548"/>
            <a:ext cx="419029" cy="268689"/>
            <a:chOff x="7822816" y="2717080"/>
            <a:chExt cx="427431" cy="274077"/>
          </a:xfrm>
          <a:solidFill>
            <a:schemeClr val="accent1">
              <a:lumMod val="75000"/>
            </a:schemeClr>
          </a:solidFill>
        </p:grpSpPr>
        <p:sp>
          <p:nvSpPr>
            <p:cNvPr id="66" name="Freeform 409"/>
            <p:cNvSpPr>
              <a:spLocks/>
            </p:cNvSpPr>
            <p:nvPr/>
          </p:nvSpPr>
          <p:spPr bwMode="auto">
            <a:xfrm flipH="1">
              <a:off x="7822816" y="2717080"/>
              <a:ext cx="427431" cy="274077"/>
            </a:xfrm>
            <a:custGeom>
              <a:avLst/>
              <a:gdLst>
                <a:gd name="connsiteX0" fmla="*/ 1918425 w 3835400"/>
                <a:gd name="connsiteY0" fmla="*/ 122238 h 2295525"/>
                <a:gd name="connsiteX1" fmla="*/ 1304995 w 3835400"/>
                <a:gd name="connsiteY1" fmla="*/ 621307 h 2295525"/>
                <a:gd name="connsiteX2" fmla="*/ 1292848 w 3835400"/>
                <a:gd name="connsiteY2" fmla="*/ 752160 h 2295525"/>
                <a:gd name="connsiteX3" fmla="*/ 1226039 w 3835400"/>
                <a:gd name="connsiteY3" fmla="*/ 806936 h 2295525"/>
                <a:gd name="connsiteX4" fmla="*/ 1168340 w 3835400"/>
                <a:gd name="connsiteY4" fmla="*/ 800850 h 2295525"/>
                <a:gd name="connsiteX5" fmla="*/ 800889 w 3835400"/>
                <a:gd name="connsiteY5" fmla="*/ 953005 h 2295525"/>
                <a:gd name="connsiteX6" fmla="*/ 758374 w 3835400"/>
                <a:gd name="connsiteY6" fmla="*/ 1004737 h 2295525"/>
                <a:gd name="connsiteX7" fmla="*/ 706749 w 3835400"/>
                <a:gd name="connsiteY7" fmla="*/ 1026039 h 2295525"/>
                <a:gd name="connsiteX8" fmla="*/ 694602 w 3835400"/>
                <a:gd name="connsiteY8" fmla="*/ 1026039 h 2295525"/>
                <a:gd name="connsiteX9" fmla="*/ 120650 w 3835400"/>
                <a:gd name="connsiteY9" fmla="*/ 1598142 h 2295525"/>
                <a:gd name="connsiteX10" fmla="*/ 636903 w 3835400"/>
                <a:gd name="connsiteY10" fmla="*/ 2170245 h 2295525"/>
                <a:gd name="connsiteX11" fmla="*/ 679418 w 3835400"/>
                <a:gd name="connsiteY11" fmla="*/ 2173288 h 2295525"/>
                <a:gd name="connsiteX12" fmla="*/ 682455 w 3835400"/>
                <a:gd name="connsiteY12" fmla="*/ 2173288 h 2295525"/>
                <a:gd name="connsiteX13" fmla="*/ 688528 w 3835400"/>
                <a:gd name="connsiteY13" fmla="*/ 2173288 h 2295525"/>
                <a:gd name="connsiteX14" fmla="*/ 3151358 w 3835400"/>
                <a:gd name="connsiteY14" fmla="*/ 2173288 h 2295525"/>
                <a:gd name="connsiteX15" fmla="*/ 3160469 w 3835400"/>
                <a:gd name="connsiteY15" fmla="*/ 2173288 h 2295525"/>
                <a:gd name="connsiteX16" fmla="*/ 3169579 w 3835400"/>
                <a:gd name="connsiteY16" fmla="*/ 2173288 h 2295525"/>
                <a:gd name="connsiteX17" fmla="*/ 3193873 w 3835400"/>
                <a:gd name="connsiteY17" fmla="*/ 2173288 h 2295525"/>
                <a:gd name="connsiteX18" fmla="*/ 3713163 w 3835400"/>
                <a:gd name="connsiteY18" fmla="*/ 1655961 h 2295525"/>
                <a:gd name="connsiteX19" fmla="*/ 3488441 w 3835400"/>
                <a:gd name="connsiteY19" fmla="*/ 1226884 h 2295525"/>
                <a:gd name="connsiteX20" fmla="*/ 3442890 w 3835400"/>
                <a:gd name="connsiteY20" fmla="*/ 1202539 h 2295525"/>
                <a:gd name="connsiteX21" fmla="*/ 3409485 w 3835400"/>
                <a:gd name="connsiteY21" fmla="*/ 1144720 h 2295525"/>
                <a:gd name="connsiteX22" fmla="*/ 3415558 w 3835400"/>
                <a:gd name="connsiteY22" fmla="*/ 1059513 h 2295525"/>
                <a:gd name="connsiteX23" fmla="*/ 2789981 w 3835400"/>
                <a:gd name="connsiteY23" fmla="*/ 435678 h 2295525"/>
                <a:gd name="connsiteX24" fmla="*/ 2604738 w 3835400"/>
                <a:gd name="connsiteY24" fmla="*/ 463065 h 2295525"/>
                <a:gd name="connsiteX25" fmla="*/ 2547039 w 3835400"/>
                <a:gd name="connsiteY25" fmla="*/ 484367 h 2295525"/>
                <a:gd name="connsiteX26" fmla="*/ 2471119 w 3835400"/>
                <a:gd name="connsiteY26" fmla="*/ 456979 h 2295525"/>
                <a:gd name="connsiteX27" fmla="*/ 2437715 w 3835400"/>
                <a:gd name="connsiteY27" fmla="*/ 396117 h 2295525"/>
                <a:gd name="connsiteX28" fmla="*/ 1918425 w 3835400"/>
                <a:gd name="connsiteY28" fmla="*/ 122238 h 2295525"/>
                <a:gd name="connsiteX29" fmla="*/ 1919219 w 3835400"/>
                <a:gd name="connsiteY29" fmla="*/ 0 h 2295525"/>
                <a:gd name="connsiteX30" fmla="*/ 2541750 w 3835400"/>
                <a:gd name="connsiteY30" fmla="*/ 331847 h 2295525"/>
                <a:gd name="connsiteX31" fmla="*/ 2544787 w 3835400"/>
                <a:gd name="connsiteY31" fmla="*/ 334891 h 2295525"/>
                <a:gd name="connsiteX32" fmla="*/ 2553897 w 3835400"/>
                <a:gd name="connsiteY32" fmla="*/ 353158 h 2295525"/>
                <a:gd name="connsiteX33" fmla="*/ 2563007 w 3835400"/>
                <a:gd name="connsiteY33" fmla="*/ 350113 h 2295525"/>
                <a:gd name="connsiteX34" fmla="*/ 2566044 w 3835400"/>
                <a:gd name="connsiteY34" fmla="*/ 347069 h 2295525"/>
                <a:gd name="connsiteX35" fmla="*/ 2790762 w 3835400"/>
                <a:gd name="connsiteY35" fmla="*/ 313580 h 2295525"/>
                <a:gd name="connsiteX36" fmla="*/ 3537800 w 3835400"/>
                <a:gd name="connsiteY36" fmla="*/ 1062518 h 2295525"/>
                <a:gd name="connsiteX37" fmla="*/ 3537800 w 3835400"/>
                <a:gd name="connsiteY37" fmla="*/ 1065562 h 2295525"/>
                <a:gd name="connsiteX38" fmla="*/ 3534763 w 3835400"/>
                <a:gd name="connsiteY38" fmla="*/ 1114274 h 2295525"/>
                <a:gd name="connsiteX39" fmla="*/ 3546910 w 3835400"/>
                <a:gd name="connsiteY39" fmla="*/ 1120363 h 2295525"/>
                <a:gd name="connsiteX40" fmla="*/ 3552983 w 3835400"/>
                <a:gd name="connsiteY40" fmla="*/ 1123407 h 2295525"/>
                <a:gd name="connsiteX41" fmla="*/ 3835400 w 3835400"/>
                <a:gd name="connsiteY41" fmla="*/ 1656188 h 2295525"/>
                <a:gd name="connsiteX42" fmla="*/ 3194648 w 3835400"/>
                <a:gd name="connsiteY42" fmla="*/ 2295525 h 2295525"/>
                <a:gd name="connsiteX43" fmla="*/ 3191612 w 3835400"/>
                <a:gd name="connsiteY43" fmla="*/ 2295525 h 2295525"/>
                <a:gd name="connsiteX44" fmla="*/ 3170355 w 3835400"/>
                <a:gd name="connsiteY44" fmla="*/ 2295525 h 2295525"/>
                <a:gd name="connsiteX45" fmla="*/ 3161244 w 3835400"/>
                <a:gd name="connsiteY45" fmla="*/ 2295525 h 2295525"/>
                <a:gd name="connsiteX46" fmla="*/ 3155171 w 3835400"/>
                <a:gd name="connsiteY46" fmla="*/ 2295525 h 2295525"/>
                <a:gd name="connsiteX47" fmla="*/ 686303 w 3835400"/>
                <a:gd name="connsiteY47" fmla="*/ 2295525 h 2295525"/>
                <a:gd name="connsiteX48" fmla="*/ 680230 w 3835400"/>
                <a:gd name="connsiteY48" fmla="*/ 2295525 h 2295525"/>
                <a:gd name="connsiteX49" fmla="*/ 671119 w 3835400"/>
                <a:gd name="connsiteY49" fmla="*/ 2295525 h 2295525"/>
                <a:gd name="connsiteX50" fmla="*/ 628605 w 3835400"/>
                <a:gd name="connsiteY50" fmla="*/ 2292481 h 2295525"/>
                <a:gd name="connsiteX51" fmla="*/ 625568 w 3835400"/>
                <a:gd name="connsiteY51" fmla="*/ 2292481 h 2295525"/>
                <a:gd name="connsiteX52" fmla="*/ 0 w 3835400"/>
                <a:gd name="connsiteY52" fmla="*/ 1598343 h 2295525"/>
                <a:gd name="connsiteX53" fmla="*/ 683266 w 3835400"/>
                <a:gd name="connsiteY53" fmla="*/ 904206 h 2295525"/>
                <a:gd name="connsiteX54" fmla="*/ 710597 w 3835400"/>
                <a:gd name="connsiteY54" fmla="*/ 873761 h 2295525"/>
                <a:gd name="connsiteX55" fmla="*/ 713634 w 3835400"/>
                <a:gd name="connsiteY55" fmla="*/ 867672 h 2295525"/>
                <a:gd name="connsiteX56" fmla="*/ 1172181 w 3835400"/>
                <a:gd name="connsiteY56" fmla="*/ 678915 h 2295525"/>
                <a:gd name="connsiteX57" fmla="*/ 1178255 w 3835400"/>
                <a:gd name="connsiteY57" fmla="*/ 678915 h 2295525"/>
                <a:gd name="connsiteX58" fmla="*/ 1184328 w 3835400"/>
                <a:gd name="connsiteY58" fmla="*/ 605848 h 2295525"/>
                <a:gd name="connsiteX59" fmla="*/ 1187365 w 3835400"/>
                <a:gd name="connsiteY59" fmla="*/ 599759 h 2295525"/>
                <a:gd name="connsiteX60" fmla="*/ 1919219 w 3835400"/>
                <a:gd name="connsiteY60" fmla="*/ 0 h 229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835400" h="2295525">
                  <a:moveTo>
                    <a:pt x="1918425" y="122238"/>
                  </a:moveTo>
                  <a:cubicBezTo>
                    <a:pt x="1623857" y="122238"/>
                    <a:pt x="1365731" y="332212"/>
                    <a:pt x="1304995" y="621307"/>
                  </a:cubicBezTo>
                  <a:cubicBezTo>
                    <a:pt x="1292848" y="752160"/>
                    <a:pt x="1292848" y="752160"/>
                    <a:pt x="1292848" y="752160"/>
                  </a:cubicBezTo>
                  <a:cubicBezTo>
                    <a:pt x="1289811" y="785634"/>
                    <a:pt x="1259443" y="809979"/>
                    <a:pt x="1226039" y="806936"/>
                  </a:cubicBezTo>
                  <a:cubicBezTo>
                    <a:pt x="1168340" y="800850"/>
                    <a:pt x="1168340" y="800850"/>
                    <a:pt x="1168340" y="800850"/>
                  </a:cubicBezTo>
                  <a:cubicBezTo>
                    <a:pt x="1028648" y="800850"/>
                    <a:pt x="898066" y="855625"/>
                    <a:pt x="800889" y="953005"/>
                  </a:cubicBezTo>
                  <a:cubicBezTo>
                    <a:pt x="758374" y="1004737"/>
                    <a:pt x="758374" y="1004737"/>
                    <a:pt x="758374" y="1004737"/>
                  </a:cubicBezTo>
                  <a:cubicBezTo>
                    <a:pt x="746227" y="1019953"/>
                    <a:pt x="728007" y="1026039"/>
                    <a:pt x="706749" y="1026039"/>
                  </a:cubicBezTo>
                  <a:cubicBezTo>
                    <a:pt x="694602" y="1026039"/>
                    <a:pt x="694602" y="1026039"/>
                    <a:pt x="694602" y="1026039"/>
                  </a:cubicBezTo>
                  <a:cubicBezTo>
                    <a:pt x="378777" y="1026039"/>
                    <a:pt x="120650" y="1281660"/>
                    <a:pt x="120650" y="1598142"/>
                  </a:cubicBezTo>
                  <a:cubicBezTo>
                    <a:pt x="120650" y="1893323"/>
                    <a:pt x="342335" y="2139814"/>
                    <a:pt x="636903" y="2170245"/>
                  </a:cubicBezTo>
                  <a:cubicBezTo>
                    <a:pt x="679418" y="2173288"/>
                    <a:pt x="679418" y="2173288"/>
                    <a:pt x="679418" y="2173288"/>
                  </a:cubicBezTo>
                  <a:cubicBezTo>
                    <a:pt x="679418" y="2173288"/>
                    <a:pt x="679418" y="2173288"/>
                    <a:pt x="682455" y="2173288"/>
                  </a:cubicBezTo>
                  <a:lnTo>
                    <a:pt x="688528" y="2173288"/>
                  </a:lnTo>
                  <a:cubicBezTo>
                    <a:pt x="3151358" y="2173288"/>
                    <a:pt x="3151358" y="2173288"/>
                    <a:pt x="3151358" y="2173288"/>
                  </a:cubicBezTo>
                  <a:cubicBezTo>
                    <a:pt x="3160469" y="2173288"/>
                    <a:pt x="3160469" y="2173288"/>
                    <a:pt x="3160469" y="2173288"/>
                  </a:cubicBezTo>
                  <a:cubicBezTo>
                    <a:pt x="3163506" y="2173288"/>
                    <a:pt x="3166542" y="2173288"/>
                    <a:pt x="3169579" y="2173288"/>
                  </a:cubicBezTo>
                  <a:cubicBezTo>
                    <a:pt x="3193873" y="2173288"/>
                    <a:pt x="3193873" y="2173288"/>
                    <a:pt x="3193873" y="2173288"/>
                  </a:cubicBezTo>
                  <a:cubicBezTo>
                    <a:pt x="3482368" y="2173288"/>
                    <a:pt x="3713163" y="1938969"/>
                    <a:pt x="3713163" y="1655961"/>
                  </a:cubicBezTo>
                  <a:cubicBezTo>
                    <a:pt x="3713163" y="1482504"/>
                    <a:pt x="3628133" y="1324263"/>
                    <a:pt x="3488441" y="1226884"/>
                  </a:cubicBezTo>
                  <a:cubicBezTo>
                    <a:pt x="3442890" y="1202539"/>
                    <a:pt x="3442890" y="1202539"/>
                    <a:pt x="3442890" y="1202539"/>
                  </a:cubicBezTo>
                  <a:cubicBezTo>
                    <a:pt x="3421632" y="1190367"/>
                    <a:pt x="3409485" y="1169065"/>
                    <a:pt x="3409485" y="1144720"/>
                  </a:cubicBezTo>
                  <a:cubicBezTo>
                    <a:pt x="3415558" y="1059513"/>
                    <a:pt x="3415558" y="1059513"/>
                    <a:pt x="3415558" y="1059513"/>
                  </a:cubicBezTo>
                  <a:cubicBezTo>
                    <a:pt x="3415558" y="715643"/>
                    <a:pt x="3133138" y="435678"/>
                    <a:pt x="2789981" y="435678"/>
                  </a:cubicBezTo>
                  <a:cubicBezTo>
                    <a:pt x="2726209" y="435678"/>
                    <a:pt x="2662437" y="444807"/>
                    <a:pt x="2604738" y="463065"/>
                  </a:cubicBezTo>
                  <a:cubicBezTo>
                    <a:pt x="2547039" y="484367"/>
                    <a:pt x="2547039" y="484367"/>
                    <a:pt x="2547039" y="484367"/>
                  </a:cubicBezTo>
                  <a:cubicBezTo>
                    <a:pt x="2516671" y="496540"/>
                    <a:pt x="2486303" y="484367"/>
                    <a:pt x="2471119" y="456979"/>
                  </a:cubicBezTo>
                  <a:cubicBezTo>
                    <a:pt x="2437715" y="396117"/>
                    <a:pt x="2437715" y="396117"/>
                    <a:pt x="2437715" y="396117"/>
                  </a:cubicBezTo>
                  <a:cubicBezTo>
                    <a:pt x="2322317" y="225704"/>
                    <a:pt x="2127963" y="122238"/>
                    <a:pt x="1918425" y="122238"/>
                  </a:cubicBezTo>
                  <a:close/>
                  <a:moveTo>
                    <a:pt x="1919219" y="0"/>
                  </a:moveTo>
                  <a:cubicBezTo>
                    <a:pt x="2168231" y="0"/>
                    <a:pt x="2402060" y="124823"/>
                    <a:pt x="2541750" y="331847"/>
                  </a:cubicBezTo>
                  <a:cubicBezTo>
                    <a:pt x="2541750" y="331847"/>
                    <a:pt x="2544787" y="334891"/>
                    <a:pt x="2544787" y="334891"/>
                  </a:cubicBezTo>
                  <a:cubicBezTo>
                    <a:pt x="2553897" y="353158"/>
                    <a:pt x="2553897" y="353158"/>
                    <a:pt x="2553897" y="353158"/>
                  </a:cubicBezTo>
                  <a:cubicBezTo>
                    <a:pt x="2563007" y="350113"/>
                    <a:pt x="2563007" y="350113"/>
                    <a:pt x="2563007" y="350113"/>
                  </a:cubicBezTo>
                  <a:cubicBezTo>
                    <a:pt x="2566044" y="350113"/>
                    <a:pt x="2566044" y="347069"/>
                    <a:pt x="2566044" y="347069"/>
                  </a:cubicBezTo>
                  <a:cubicBezTo>
                    <a:pt x="2638925" y="325758"/>
                    <a:pt x="2714844" y="313580"/>
                    <a:pt x="2790762" y="313580"/>
                  </a:cubicBezTo>
                  <a:cubicBezTo>
                    <a:pt x="3203759" y="313580"/>
                    <a:pt x="3537800" y="648471"/>
                    <a:pt x="3537800" y="1062518"/>
                  </a:cubicBezTo>
                  <a:cubicBezTo>
                    <a:pt x="3537800" y="1062518"/>
                    <a:pt x="3537800" y="1065562"/>
                    <a:pt x="3537800" y="1065562"/>
                  </a:cubicBezTo>
                  <a:cubicBezTo>
                    <a:pt x="3534763" y="1114274"/>
                    <a:pt x="3534763" y="1114274"/>
                    <a:pt x="3534763" y="1114274"/>
                  </a:cubicBezTo>
                  <a:cubicBezTo>
                    <a:pt x="3546910" y="1120363"/>
                    <a:pt x="3546910" y="1120363"/>
                    <a:pt x="3546910" y="1120363"/>
                  </a:cubicBezTo>
                  <a:cubicBezTo>
                    <a:pt x="3549947" y="1123407"/>
                    <a:pt x="3552983" y="1123407"/>
                    <a:pt x="3552983" y="1123407"/>
                  </a:cubicBezTo>
                  <a:cubicBezTo>
                    <a:pt x="3729114" y="1245185"/>
                    <a:pt x="3835400" y="1443076"/>
                    <a:pt x="3835400" y="1656188"/>
                  </a:cubicBezTo>
                  <a:cubicBezTo>
                    <a:pt x="3835400" y="2009346"/>
                    <a:pt x="3546910" y="2295525"/>
                    <a:pt x="3194648" y="2295525"/>
                  </a:cubicBezTo>
                  <a:cubicBezTo>
                    <a:pt x="3194648" y="2295525"/>
                    <a:pt x="3191612" y="2295525"/>
                    <a:pt x="3191612" y="2295525"/>
                  </a:cubicBezTo>
                  <a:cubicBezTo>
                    <a:pt x="3170355" y="2295525"/>
                    <a:pt x="3170355" y="2295525"/>
                    <a:pt x="3170355" y="2295525"/>
                  </a:cubicBezTo>
                  <a:cubicBezTo>
                    <a:pt x="3161244" y="2295525"/>
                    <a:pt x="3161244" y="2295525"/>
                    <a:pt x="3161244" y="2295525"/>
                  </a:cubicBezTo>
                  <a:cubicBezTo>
                    <a:pt x="3158208" y="2295525"/>
                    <a:pt x="3158208" y="2295525"/>
                    <a:pt x="3155171" y="2295525"/>
                  </a:cubicBezTo>
                  <a:cubicBezTo>
                    <a:pt x="686303" y="2295525"/>
                    <a:pt x="686303" y="2295525"/>
                    <a:pt x="686303" y="2295525"/>
                  </a:cubicBezTo>
                  <a:cubicBezTo>
                    <a:pt x="686303" y="2295525"/>
                    <a:pt x="683266" y="2295525"/>
                    <a:pt x="680230" y="2295525"/>
                  </a:cubicBezTo>
                  <a:cubicBezTo>
                    <a:pt x="671119" y="2295525"/>
                    <a:pt x="671119" y="2295525"/>
                    <a:pt x="671119" y="2295525"/>
                  </a:cubicBezTo>
                  <a:cubicBezTo>
                    <a:pt x="628605" y="2292481"/>
                    <a:pt x="628605" y="2292481"/>
                    <a:pt x="628605" y="2292481"/>
                  </a:cubicBezTo>
                  <a:cubicBezTo>
                    <a:pt x="628605" y="2292481"/>
                    <a:pt x="628605" y="2292481"/>
                    <a:pt x="625568" y="2292481"/>
                  </a:cubicBezTo>
                  <a:cubicBezTo>
                    <a:pt x="270270" y="2255947"/>
                    <a:pt x="0" y="1957590"/>
                    <a:pt x="0" y="1598343"/>
                  </a:cubicBezTo>
                  <a:cubicBezTo>
                    <a:pt x="0" y="1220830"/>
                    <a:pt x="306711" y="910295"/>
                    <a:pt x="683266" y="904206"/>
                  </a:cubicBezTo>
                  <a:cubicBezTo>
                    <a:pt x="710597" y="873761"/>
                    <a:pt x="710597" y="873761"/>
                    <a:pt x="710597" y="873761"/>
                  </a:cubicBezTo>
                  <a:cubicBezTo>
                    <a:pt x="710597" y="870717"/>
                    <a:pt x="713634" y="870717"/>
                    <a:pt x="713634" y="867672"/>
                  </a:cubicBezTo>
                  <a:cubicBezTo>
                    <a:pt x="835103" y="745894"/>
                    <a:pt x="999087" y="678915"/>
                    <a:pt x="1172181" y="678915"/>
                  </a:cubicBezTo>
                  <a:cubicBezTo>
                    <a:pt x="1172181" y="678915"/>
                    <a:pt x="1175218" y="678915"/>
                    <a:pt x="1178255" y="678915"/>
                  </a:cubicBezTo>
                  <a:cubicBezTo>
                    <a:pt x="1184328" y="605848"/>
                    <a:pt x="1184328" y="605848"/>
                    <a:pt x="1184328" y="605848"/>
                  </a:cubicBezTo>
                  <a:cubicBezTo>
                    <a:pt x="1184328" y="602804"/>
                    <a:pt x="1184328" y="599759"/>
                    <a:pt x="1187365" y="599759"/>
                  </a:cubicBezTo>
                  <a:cubicBezTo>
                    <a:pt x="1257210" y="252691"/>
                    <a:pt x="1566957" y="0"/>
                    <a:pt x="1919219" y="0"/>
                  </a:cubicBezTo>
                  <a:close/>
                </a:path>
              </a:pathLst>
            </a:custGeom>
            <a:grpFill/>
            <a:ln>
              <a:noFill/>
            </a:ln>
          </p:spPr>
          <p:txBody>
            <a:bodyPr vert="horz" wrap="square" lIns="89642" tIns="44821" rIns="89642" bIns="44821" numCol="1" anchor="t" anchorCtr="0" compatLnSpc="1">
              <a:prstTxWarp prst="textNoShape">
                <a:avLst/>
              </a:prstTxWarp>
              <a:noAutofit/>
            </a:bodyPr>
            <a:lstStyle/>
            <a:p>
              <a:pPr defTabSz="896386">
                <a:defRPr/>
              </a:pPr>
              <a:endParaRPr lang="en-US" sz="1765" kern="0">
                <a:solidFill>
                  <a:srgbClr val="FFFFFF"/>
                </a:solidFill>
                <a:latin typeface="Segoe UI"/>
              </a:endParaRPr>
            </a:p>
          </p:txBody>
        </p:sp>
        <p:sp>
          <p:nvSpPr>
            <p:cNvPr id="67" name="Freeform 109"/>
            <p:cNvSpPr>
              <a:spLocks/>
            </p:cNvSpPr>
            <p:nvPr/>
          </p:nvSpPr>
          <p:spPr bwMode="auto">
            <a:xfrm>
              <a:off x="7936686" y="2796097"/>
              <a:ext cx="148270" cy="149376"/>
            </a:xfrm>
            <a:custGeom>
              <a:avLst/>
              <a:gdLst>
                <a:gd name="T0" fmla="*/ 680 w 701"/>
                <a:gd name="T1" fmla="*/ 640 h 704"/>
                <a:gd name="T2" fmla="*/ 568 w 701"/>
                <a:gd name="T3" fmla="*/ 571 h 704"/>
                <a:gd name="T4" fmla="*/ 531 w 701"/>
                <a:gd name="T5" fmla="*/ 573 h 704"/>
                <a:gd name="T6" fmla="*/ 351 w 701"/>
                <a:gd name="T7" fmla="*/ 637 h 704"/>
                <a:gd name="T8" fmla="*/ 64 w 701"/>
                <a:gd name="T9" fmla="*/ 350 h 704"/>
                <a:gd name="T10" fmla="*/ 351 w 701"/>
                <a:gd name="T11" fmla="*/ 64 h 704"/>
                <a:gd name="T12" fmla="*/ 631 w 701"/>
                <a:gd name="T13" fmla="*/ 294 h 704"/>
                <a:gd name="T14" fmla="*/ 474 w 701"/>
                <a:gd name="T15" fmla="*/ 294 h 704"/>
                <a:gd name="T16" fmla="*/ 445 w 701"/>
                <a:gd name="T17" fmla="*/ 312 h 704"/>
                <a:gd name="T18" fmla="*/ 432 w 701"/>
                <a:gd name="T19" fmla="*/ 338 h 704"/>
                <a:gd name="T20" fmla="*/ 320 w 701"/>
                <a:gd name="T21" fmla="*/ 203 h 704"/>
                <a:gd name="T22" fmla="*/ 284 w 701"/>
                <a:gd name="T23" fmla="*/ 193 h 704"/>
                <a:gd name="T24" fmla="*/ 263 w 701"/>
                <a:gd name="T25" fmla="*/ 223 h 704"/>
                <a:gd name="T26" fmla="*/ 263 w 701"/>
                <a:gd name="T27" fmla="*/ 327 h 704"/>
                <a:gd name="T28" fmla="*/ 192 w 701"/>
                <a:gd name="T29" fmla="*/ 327 h 704"/>
                <a:gd name="T30" fmla="*/ 160 w 701"/>
                <a:gd name="T31" fmla="*/ 359 h 704"/>
                <a:gd name="T32" fmla="*/ 192 w 701"/>
                <a:gd name="T33" fmla="*/ 391 h 704"/>
                <a:gd name="T34" fmla="*/ 295 w 701"/>
                <a:gd name="T35" fmla="*/ 391 h 704"/>
                <a:gd name="T36" fmla="*/ 327 w 701"/>
                <a:gd name="T37" fmla="*/ 359 h 704"/>
                <a:gd name="T38" fmla="*/ 327 w 701"/>
                <a:gd name="T39" fmla="*/ 311 h 704"/>
                <a:gd name="T40" fmla="*/ 414 w 701"/>
                <a:gd name="T41" fmla="*/ 416 h 704"/>
                <a:gd name="T42" fmla="*/ 439 w 701"/>
                <a:gd name="T43" fmla="*/ 428 h 704"/>
                <a:gd name="T44" fmla="*/ 443 w 701"/>
                <a:gd name="T45" fmla="*/ 428 h 704"/>
                <a:gd name="T46" fmla="*/ 468 w 701"/>
                <a:gd name="T47" fmla="*/ 410 h 704"/>
                <a:gd name="T48" fmla="*/ 494 w 701"/>
                <a:gd name="T49" fmla="*/ 358 h 704"/>
                <a:gd name="T50" fmla="*/ 661 w 701"/>
                <a:gd name="T51" fmla="*/ 358 h 704"/>
                <a:gd name="T52" fmla="*/ 665 w 701"/>
                <a:gd name="T53" fmla="*/ 358 h 704"/>
                <a:gd name="T54" fmla="*/ 670 w 701"/>
                <a:gd name="T55" fmla="*/ 358 h 704"/>
                <a:gd name="T56" fmla="*/ 700 w 701"/>
                <a:gd name="T57" fmla="*/ 324 h 704"/>
                <a:gd name="T58" fmla="*/ 589 w 701"/>
                <a:gd name="T59" fmla="*/ 94 h 704"/>
                <a:gd name="T60" fmla="*/ 351 w 701"/>
                <a:gd name="T61" fmla="*/ 0 h 704"/>
                <a:gd name="T62" fmla="*/ 0 w 701"/>
                <a:gd name="T63" fmla="*/ 350 h 704"/>
                <a:gd name="T64" fmla="*/ 351 w 701"/>
                <a:gd name="T65" fmla="*/ 701 h 704"/>
                <a:gd name="T66" fmla="*/ 553 w 701"/>
                <a:gd name="T67" fmla="*/ 637 h 704"/>
                <a:gd name="T68" fmla="*/ 646 w 701"/>
                <a:gd name="T69" fmla="*/ 694 h 704"/>
                <a:gd name="T70" fmla="*/ 690 w 701"/>
                <a:gd name="T71" fmla="*/ 684 h 704"/>
                <a:gd name="T72" fmla="*/ 680 w 701"/>
                <a:gd name="T73" fmla="*/ 640 h 7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1" h="704">
                  <a:moveTo>
                    <a:pt x="680" y="640"/>
                  </a:moveTo>
                  <a:cubicBezTo>
                    <a:pt x="568" y="571"/>
                    <a:pt x="568" y="571"/>
                    <a:pt x="568" y="571"/>
                  </a:cubicBezTo>
                  <a:cubicBezTo>
                    <a:pt x="556" y="564"/>
                    <a:pt x="541" y="564"/>
                    <a:pt x="531" y="573"/>
                  </a:cubicBezTo>
                  <a:cubicBezTo>
                    <a:pt x="479" y="615"/>
                    <a:pt x="417" y="637"/>
                    <a:pt x="351" y="637"/>
                  </a:cubicBezTo>
                  <a:cubicBezTo>
                    <a:pt x="193" y="637"/>
                    <a:pt x="64" y="508"/>
                    <a:pt x="64" y="350"/>
                  </a:cubicBezTo>
                  <a:cubicBezTo>
                    <a:pt x="64" y="193"/>
                    <a:pt x="193" y="64"/>
                    <a:pt x="351" y="64"/>
                  </a:cubicBezTo>
                  <a:cubicBezTo>
                    <a:pt x="488" y="64"/>
                    <a:pt x="605" y="163"/>
                    <a:pt x="631" y="294"/>
                  </a:cubicBezTo>
                  <a:cubicBezTo>
                    <a:pt x="474" y="294"/>
                    <a:pt x="474" y="294"/>
                    <a:pt x="474" y="294"/>
                  </a:cubicBezTo>
                  <a:cubicBezTo>
                    <a:pt x="462" y="294"/>
                    <a:pt x="451" y="301"/>
                    <a:pt x="445" y="312"/>
                  </a:cubicBezTo>
                  <a:cubicBezTo>
                    <a:pt x="432" y="338"/>
                    <a:pt x="432" y="338"/>
                    <a:pt x="432" y="338"/>
                  </a:cubicBezTo>
                  <a:cubicBezTo>
                    <a:pt x="320" y="203"/>
                    <a:pt x="320" y="203"/>
                    <a:pt x="320" y="203"/>
                  </a:cubicBezTo>
                  <a:cubicBezTo>
                    <a:pt x="311" y="192"/>
                    <a:pt x="297" y="188"/>
                    <a:pt x="284" y="193"/>
                  </a:cubicBezTo>
                  <a:cubicBezTo>
                    <a:pt x="271" y="197"/>
                    <a:pt x="263" y="210"/>
                    <a:pt x="263" y="223"/>
                  </a:cubicBezTo>
                  <a:cubicBezTo>
                    <a:pt x="263" y="327"/>
                    <a:pt x="263" y="327"/>
                    <a:pt x="263" y="327"/>
                  </a:cubicBezTo>
                  <a:cubicBezTo>
                    <a:pt x="192" y="327"/>
                    <a:pt x="192" y="327"/>
                    <a:pt x="192" y="327"/>
                  </a:cubicBezTo>
                  <a:cubicBezTo>
                    <a:pt x="174" y="327"/>
                    <a:pt x="160" y="341"/>
                    <a:pt x="160" y="359"/>
                  </a:cubicBezTo>
                  <a:cubicBezTo>
                    <a:pt x="160" y="377"/>
                    <a:pt x="174" y="391"/>
                    <a:pt x="192" y="391"/>
                  </a:cubicBezTo>
                  <a:cubicBezTo>
                    <a:pt x="295" y="391"/>
                    <a:pt x="295" y="391"/>
                    <a:pt x="295" y="391"/>
                  </a:cubicBezTo>
                  <a:cubicBezTo>
                    <a:pt x="313" y="391"/>
                    <a:pt x="327" y="377"/>
                    <a:pt x="327" y="359"/>
                  </a:cubicBezTo>
                  <a:cubicBezTo>
                    <a:pt x="327" y="311"/>
                    <a:pt x="327" y="311"/>
                    <a:pt x="327" y="311"/>
                  </a:cubicBezTo>
                  <a:cubicBezTo>
                    <a:pt x="414" y="416"/>
                    <a:pt x="414" y="416"/>
                    <a:pt x="414" y="416"/>
                  </a:cubicBezTo>
                  <a:cubicBezTo>
                    <a:pt x="421" y="424"/>
                    <a:pt x="430" y="428"/>
                    <a:pt x="439" y="428"/>
                  </a:cubicBezTo>
                  <a:cubicBezTo>
                    <a:pt x="440" y="428"/>
                    <a:pt x="441" y="428"/>
                    <a:pt x="443" y="428"/>
                  </a:cubicBezTo>
                  <a:cubicBezTo>
                    <a:pt x="453" y="427"/>
                    <a:pt x="463" y="420"/>
                    <a:pt x="468" y="410"/>
                  </a:cubicBezTo>
                  <a:cubicBezTo>
                    <a:pt x="494" y="358"/>
                    <a:pt x="494" y="358"/>
                    <a:pt x="494" y="358"/>
                  </a:cubicBezTo>
                  <a:cubicBezTo>
                    <a:pt x="661" y="358"/>
                    <a:pt x="661" y="358"/>
                    <a:pt x="661" y="358"/>
                  </a:cubicBezTo>
                  <a:cubicBezTo>
                    <a:pt x="662" y="358"/>
                    <a:pt x="663" y="358"/>
                    <a:pt x="665" y="358"/>
                  </a:cubicBezTo>
                  <a:cubicBezTo>
                    <a:pt x="666" y="358"/>
                    <a:pt x="668" y="358"/>
                    <a:pt x="670" y="358"/>
                  </a:cubicBezTo>
                  <a:cubicBezTo>
                    <a:pt x="688" y="357"/>
                    <a:pt x="701" y="341"/>
                    <a:pt x="700" y="324"/>
                  </a:cubicBezTo>
                  <a:cubicBezTo>
                    <a:pt x="693" y="236"/>
                    <a:pt x="654" y="154"/>
                    <a:pt x="589" y="94"/>
                  </a:cubicBezTo>
                  <a:cubicBezTo>
                    <a:pt x="524" y="33"/>
                    <a:pt x="439" y="0"/>
                    <a:pt x="351" y="0"/>
                  </a:cubicBezTo>
                  <a:cubicBezTo>
                    <a:pt x="157" y="0"/>
                    <a:pt x="0" y="157"/>
                    <a:pt x="0" y="350"/>
                  </a:cubicBezTo>
                  <a:cubicBezTo>
                    <a:pt x="0" y="544"/>
                    <a:pt x="157" y="701"/>
                    <a:pt x="351" y="701"/>
                  </a:cubicBezTo>
                  <a:cubicBezTo>
                    <a:pt x="423" y="701"/>
                    <a:pt x="494" y="678"/>
                    <a:pt x="553" y="637"/>
                  </a:cubicBezTo>
                  <a:cubicBezTo>
                    <a:pt x="646" y="694"/>
                    <a:pt x="646" y="694"/>
                    <a:pt x="646" y="694"/>
                  </a:cubicBezTo>
                  <a:cubicBezTo>
                    <a:pt x="661" y="704"/>
                    <a:pt x="681" y="699"/>
                    <a:pt x="690" y="684"/>
                  </a:cubicBezTo>
                  <a:cubicBezTo>
                    <a:pt x="700" y="669"/>
                    <a:pt x="695" y="649"/>
                    <a:pt x="680" y="640"/>
                  </a:cubicBezTo>
                  <a:close/>
                </a:path>
              </a:pathLst>
            </a:custGeom>
            <a:grpFill/>
            <a:ln>
              <a:noFill/>
            </a:ln>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FFFFFF"/>
                </a:solidFill>
                <a:latin typeface="Segoe UI"/>
              </a:endParaRPr>
            </a:p>
          </p:txBody>
        </p:sp>
      </p:grpSp>
      <p:grpSp>
        <p:nvGrpSpPr>
          <p:cNvPr id="68" name="Group 67"/>
          <p:cNvGrpSpPr/>
          <p:nvPr/>
        </p:nvGrpSpPr>
        <p:grpSpPr>
          <a:xfrm>
            <a:off x="233594" y="2681397"/>
            <a:ext cx="253760" cy="373305"/>
            <a:chOff x="228753" y="2734667"/>
            <a:chExt cx="258848" cy="380791"/>
          </a:xfrm>
          <a:solidFill>
            <a:schemeClr val="tx1"/>
          </a:solidFill>
        </p:grpSpPr>
        <p:sp>
          <p:nvSpPr>
            <p:cNvPr id="69" name="Freeform 230"/>
            <p:cNvSpPr/>
            <p:nvPr/>
          </p:nvSpPr>
          <p:spPr bwMode="auto">
            <a:xfrm rot="18899207">
              <a:off x="167781" y="2795639"/>
              <a:ext cx="380791" cy="258848"/>
            </a:xfrm>
            <a:custGeom>
              <a:avLst/>
              <a:gdLst>
                <a:gd name="connsiteX0" fmla="*/ 3322794 w 5223983"/>
                <a:gd name="connsiteY0" fmla="*/ 1406050 h 3551081"/>
                <a:gd name="connsiteX1" fmla="*/ 3699984 w 5223983"/>
                <a:gd name="connsiteY1" fmla="*/ 1783240 h 3551081"/>
                <a:gd name="connsiteX2" fmla="*/ 3322794 w 5223983"/>
                <a:gd name="connsiteY2" fmla="*/ 2160430 h 3551081"/>
                <a:gd name="connsiteX3" fmla="*/ 2945604 w 5223983"/>
                <a:gd name="connsiteY3" fmla="*/ 1783240 h 3551081"/>
                <a:gd name="connsiteX4" fmla="*/ 3322794 w 5223983"/>
                <a:gd name="connsiteY4" fmla="*/ 1406050 h 3551081"/>
                <a:gd name="connsiteX5" fmla="*/ 1901190 w 5223983"/>
                <a:gd name="connsiteY5" fmla="*/ 1406050 h 3551081"/>
                <a:gd name="connsiteX6" fmla="*/ 2278380 w 5223983"/>
                <a:gd name="connsiteY6" fmla="*/ 1783240 h 3551081"/>
                <a:gd name="connsiteX7" fmla="*/ 1901190 w 5223983"/>
                <a:gd name="connsiteY7" fmla="*/ 2160430 h 3551081"/>
                <a:gd name="connsiteX8" fmla="*/ 1524000 w 5223983"/>
                <a:gd name="connsiteY8" fmla="*/ 1783240 h 3551081"/>
                <a:gd name="connsiteX9" fmla="*/ 1901190 w 5223983"/>
                <a:gd name="connsiteY9" fmla="*/ 1406050 h 3551081"/>
                <a:gd name="connsiteX10" fmla="*/ 3444555 w 5223983"/>
                <a:gd name="connsiteY10" fmla="*/ 1 h 3551081"/>
                <a:gd name="connsiteX11" fmla="*/ 5223983 w 5223983"/>
                <a:gd name="connsiteY11" fmla="*/ 1779430 h 3551081"/>
                <a:gd name="connsiteX12" fmla="*/ 3452333 w 5223983"/>
                <a:gd name="connsiteY12" fmla="*/ 3551081 h 3551081"/>
                <a:gd name="connsiteX13" fmla="*/ 3296124 w 5223983"/>
                <a:gd name="connsiteY13" fmla="*/ 3394871 h 3551081"/>
                <a:gd name="connsiteX14" fmla="*/ 4919183 w 5223983"/>
                <a:gd name="connsiteY14" fmla="*/ 1771811 h 3551081"/>
                <a:gd name="connsiteX15" fmla="*/ 3295964 w 5223983"/>
                <a:gd name="connsiteY15" fmla="*/ 148592 h 3551081"/>
                <a:gd name="connsiteX16" fmla="*/ 1779429 w 5223983"/>
                <a:gd name="connsiteY16" fmla="*/ 0 h 3551081"/>
                <a:gd name="connsiteX17" fmla="*/ 1928020 w 5223983"/>
                <a:gd name="connsiteY17" fmla="*/ 148590 h 3551081"/>
                <a:gd name="connsiteX18" fmla="*/ 304801 w 5223983"/>
                <a:gd name="connsiteY18" fmla="*/ 1771809 h 3551081"/>
                <a:gd name="connsiteX19" fmla="*/ 1927860 w 5223983"/>
                <a:gd name="connsiteY19" fmla="*/ 3394869 h 3551081"/>
                <a:gd name="connsiteX20" fmla="*/ 1771651 w 5223983"/>
                <a:gd name="connsiteY20" fmla="*/ 3551079 h 3551081"/>
                <a:gd name="connsiteX21" fmla="*/ 0 w 5223983"/>
                <a:gd name="connsiteY21" fmla="*/ 1779428 h 3551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223983" h="3551081">
                  <a:moveTo>
                    <a:pt x="3322794" y="1406050"/>
                  </a:moveTo>
                  <a:cubicBezTo>
                    <a:pt x="3531110" y="1406050"/>
                    <a:pt x="3699984" y="1574924"/>
                    <a:pt x="3699984" y="1783240"/>
                  </a:cubicBezTo>
                  <a:cubicBezTo>
                    <a:pt x="3699984" y="1991556"/>
                    <a:pt x="3531110" y="2160430"/>
                    <a:pt x="3322794" y="2160430"/>
                  </a:cubicBezTo>
                  <a:cubicBezTo>
                    <a:pt x="3114478" y="2160430"/>
                    <a:pt x="2945604" y="1991556"/>
                    <a:pt x="2945604" y="1783240"/>
                  </a:cubicBezTo>
                  <a:cubicBezTo>
                    <a:pt x="2945604" y="1574924"/>
                    <a:pt x="3114478" y="1406050"/>
                    <a:pt x="3322794" y="1406050"/>
                  </a:cubicBezTo>
                  <a:close/>
                  <a:moveTo>
                    <a:pt x="1901190" y="1406050"/>
                  </a:moveTo>
                  <a:cubicBezTo>
                    <a:pt x="2109506" y="1406050"/>
                    <a:pt x="2278380" y="1574924"/>
                    <a:pt x="2278380" y="1783240"/>
                  </a:cubicBezTo>
                  <a:cubicBezTo>
                    <a:pt x="2278380" y="1991556"/>
                    <a:pt x="2109506" y="2160430"/>
                    <a:pt x="1901190" y="2160430"/>
                  </a:cubicBezTo>
                  <a:cubicBezTo>
                    <a:pt x="1692874" y="2160430"/>
                    <a:pt x="1524000" y="1991556"/>
                    <a:pt x="1524000" y="1783240"/>
                  </a:cubicBezTo>
                  <a:cubicBezTo>
                    <a:pt x="1524000" y="1574924"/>
                    <a:pt x="1692874" y="1406050"/>
                    <a:pt x="1901190" y="1406050"/>
                  </a:cubicBezTo>
                  <a:close/>
                  <a:moveTo>
                    <a:pt x="3444555" y="1"/>
                  </a:moveTo>
                  <a:lnTo>
                    <a:pt x="5223983" y="1779430"/>
                  </a:lnTo>
                  <a:lnTo>
                    <a:pt x="3452333" y="3551081"/>
                  </a:lnTo>
                  <a:lnTo>
                    <a:pt x="3296124" y="3394871"/>
                  </a:lnTo>
                  <a:lnTo>
                    <a:pt x="4919183" y="1771811"/>
                  </a:lnTo>
                  <a:lnTo>
                    <a:pt x="3295964" y="148592"/>
                  </a:lnTo>
                  <a:close/>
                  <a:moveTo>
                    <a:pt x="1779429" y="0"/>
                  </a:moveTo>
                  <a:lnTo>
                    <a:pt x="1928020" y="148590"/>
                  </a:lnTo>
                  <a:lnTo>
                    <a:pt x="304801" y="1771809"/>
                  </a:lnTo>
                  <a:lnTo>
                    <a:pt x="1927860" y="3394869"/>
                  </a:lnTo>
                  <a:lnTo>
                    <a:pt x="1771651" y="3551079"/>
                  </a:lnTo>
                  <a:lnTo>
                    <a:pt x="0" y="1779428"/>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400" kern="0">
                <a:solidFill>
                  <a:srgbClr val="FFFFFF"/>
                </a:solidFill>
                <a:latin typeface="Segoe UI"/>
                <a:ea typeface="Segoe UI" pitchFamily="34" charset="0"/>
                <a:cs typeface="Segoe UI" pitchFamily="34" charset="0"/>
              </a:endParaRPr>
            </a:p>
          </p:txBody>
        </p:sp>
        <p:sp>
          <p:nvSpPr>
            <p:cNvPr id="70" name="Rectangle 69"/>
            <p:cNvSpPr/>
            <p:nvPr/>
          </p:nvSpPr>
          <p:spPr bwMode="auto">
            <a:xfrm>
              <a:off x="288586" y="2857622"/>
              <a:ext cx="141627" cy="15216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400">
                <a:solidFill>
                  <a:srgbClr val="FFFFFF"/>
                </a:solidFill>
                <a:latin typeface="Segoe UI"/>
                <a:ea typeface="Segoe UI" pitchFamily="34" charset="0"/>
                <a:cs typeface="Segoe UI" pitchFamily="34" charset="0"/>
              </a:endParaRPr>
            </a:p>
          </p:txBody>
        </p:sp>
        <p:sp>
          <p:nvSpPr>
            <p:cNvPr id="71" name="Oval 70"/>
            <p:cNvSpPr/>
            <p:nvPr/>
          </p:nvSpPr>
          <p:spPr bwMode="auto">
            <a:xfrm>
              <a:off x="281953" y="2905559"/>
              <a:ext cx="55956" cy="5833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400">
                <a:solidFill>
                  <a:srgbClr val="FFFFFF"/>
                </a:solidFill>
                <a:latin typeface="Segoe UI"/>
                <a:ea typeface="Segoe UI" pitchFamily="34" charset="0"/>
                <a:cs typeface="Segoe UI" pitchFamily="34" charset="0"/>
              </a:endParaRPr>
            </a:p>
          </p:txBody>
        </p:sp>
        <p:sp>
          <p:nvSpPr>
            <p:cNvPr id="72" name="Oval 71"/>
            <p:cNvSpPr/>
            <p:nvPr/>
          </p:nvSpPr>
          <p:spPr bwMode="auto">
            <a:xfrm>
              <a:off x="364717" y="2903538"/>
              <a:ext cx="55956" cy="5833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400">
                <a:solidFill>
                  <a:srgbClr val="FFFFFF"/>
                </a:solidFill>
                <a:latin typeface="Segoe UI"/>
                <a:ea typeface="Segoe UI" pitchFamily="34" charset="0"/>
                <a:cs typeface="Segoe UI" pitchFamily="34" charset="0"/>
              </a:endParaRPr>
            </a:p>
          </p:txBody>
        </p:sp>
      </p:grpSp>
      <p:sp>
        <p:nvSpPr>
          <p:cNvPr id="83" name="TextBox 82"/>
          <p:cNvSpPr txBox="1"/>
          <p:nvPr/>
        </p:nvSpPr>
        <p:spPr>
          <a:xfrm>
            <a:off x="6199955" y="5230161"/>
            <a:ext cx="3968335" cy="1406045"/>
          </a:xfrm>
          <a:prstGeom prst="rect">
            <a:avLst/>
          </a:prstGeom>
          <a:noFill/>
        </p:spPr>
        <p:txBody>
          <a:bodyPr wrap="square" lIns="179285" tIns="143428" rIns="179285" bIns="143428" rtlCol="0">
            <a:spAutoFit/>
          </a:bodyPr>
          <a:lstStyle/>
          <a:p>
            <a:pPr marL="336145" indent="-336145" defTabSz="896386">
              <a:lnSpc>
                <a:spcPct val="90000"/>
              </a:lnSpc>
              <a:spcAft>
                <a:spcPts val="588"/>
              </a:spcAft>
              <a:buClr>
                <a:srgbClr val="0078D7"/>
              </a:buClr>
              <a:buFont typeface="Arial" panose="020B0604020202020204" pitchFamily="34" charset="0"/>
              <a:buChar char="•"/>
              <a:defRPr/>
            </a:pPr>
            <a:r>
              <a:rPr lang="en-US" sz="1176" kern="0">
                <a:solidFill>
                  <a:srgbClr val="505050"/>
                </a:solidFill>
                <a:latin typeface="Segoe UI"/>
              </a:rPr>
              <a:t>No server management or patching needed</a:t>
            </a:r>
          </a:p>
          <a:p>
            <a:pPr marL="336145" indent="-336145" defTabSz="896386">
              <a:lnSpc>
                <a:spcPct val="90000"/>
              </a:lnSpc>
              <a:spcAft>
                <a:spcPts val="588"/>
              </a:spcAft>
              <a:buClr>
                <a:srgbClr val="0078D7"/>
              </a:buClr>
              <a:buFont typeface="Arial" panose="020B0604020202020204" pitchFamily="34" charset="0"/>
              <a:buChar char="•"/>
              <a:defRPr/>
            </a:pPr>
            <a:r>
              <a:rPr lang="en-US" sz="1176" kern="0">
                <a:solidFill>
                  <a:srgbClr val="505050"/>
                </a:solidFill>
                <a:latin typeface="Segoe UI"/>
              </a:rPr>
              <a:t>Scale out automatically</a:t>
            </a:r>
          </a:p>
          <a:p>
            <a:pPr marL="336145" indent="-336145" defTabSz="896386">
              <a:lnSpc>
                <a:spcPct val="90000"/>
              </a:lnSpc>
              <a:spcAft>
                <a:spcPts val="588"/>
              </a:spcAft>
              <a:buClr>
                <a:srgbClr val="0078D7"/>
              </a:buClr>
              <a:buFont typeface="Arial" panose="020B0604020202020204" pitchFamily="34" charset="0"/>
              <a:buChar char="•"/>
              <a:defRPr/>
            </a:pPr>
            <a:r>
              <a:rPr lang="en-US" sz="1176" kern="0">
                <a:solidFill>
                  <a:srgbClr val="505050"/>
                </a:solidFill>
                <a:latin typeface="Segoe UI"/>
              </a:rPr>
              <a:t>Pay only for what you use</a:t>
            </a:r>
          </a:p>
          <a:p>
            <a:pPr marL="336145" indent="-336145" defTabSz="896386">
              <a:lnSpc>
                <a:spcPct val="90000"/>
              </a:lnSpc>
              <a:spcAft>
                <a:spcPts val="588"/>
              </a:spcAft>
              <a:buClr>
                <a:srgbClr val="0078D7"/>
              </a:buClr>
              <a:buFont typeface="Arial" panose="020B0604020202020204" pitchFamily="34" charset="0"/>
              <a:buChar char="•"/>
              <a:defRPr/>
            </a:pPr>
            <a:endParaRPr lang="en-US" sz="1176" kern="0">
              <a:solidFill>
                <a:srgbClr val="505050"/>
              </a:solidFill>
              <a:latin typeface="Segoe UI"/>
            </a:endParaRPr>
          </a:p>
          <a:p>
            <a:pPr marL="336145" indent="-336145" defTabSz="896386">
              <a:lnSpc>
                <a:spcPct val="90000"/>
              </a:lnSpc>
              <a:spcAft>
                <a:spcPts val="588"/>
              </a:spcAft>
              <a:buClr>
                <a:srgbClr val="0078D7"/>
              </a:buClr>
              <a:buFont typeface="Arial" panose="020B0604020202020204" pitchFamily="34" charset="0"/>
              <a:buChar char="•"/>
              <a:defRPr/>
            </a:pPr>
            <a:endParaRPr lang="en-US" sz="1176" kern="0">
              <a:solidFill>
                <a:srgbClr val="505050"/>
              </a:solidFill>
              <a:latin typeface="Segoe UI"/>
            </a:endParaRPr>
          </a:p>
        </p:txBody>
      </p:sp>
      <p:grpSp>
        <p:nvGrpSpPr>
          <p:cNvPr id="4" name="Group 3"/>
          <p:cNvGrpSpPr/>
          <p:nvPr/>
        </p:nvGrpSpPr>
        <p:grpSpPr>
          <a:xfrm>
            <a:off x="1919216" y="1277605"/>
            <a:ext cx="9597353" cy="3623338"/>
            <a:chOff x="1957700" y="1302727"/>
            <a:chExt cx="6285703" cy="3695993"/>
          </a:xfrm>
        </p:grpSpPr>
        <p:sp>
          <p:nvSpPr>
            <p:cNvPr id="80" name="Rectangle 79"/>
            <p:cNvSpPr/>
            <p:nvPr/>
          </p:nvSpPr>
          <p:spPr>
            <a:xfrm>
              <a:off x="1957700" y="1302727"/>
              <a:ext cx="1994663" cy="3695993"/>
            </a:xfrm>
            <a:prstGeom prst="rect">
              <a:avLst/>
            </a:prstGeom>
            <a:solidFill>
              <a:schemeClr val="accent1"/>
            </a:solidFill>
            <a:ln w="9525" cap="flat" cmpd="sng" algn="ctr">
              <a:noFill/>
              <a:prstDash val="solid"/>
            </a:ln>
            <a:effectLst/>
          </p:spPr>
          <p:txBody>
            <a:bodyPr lIns="114672" tIns="57334" rIns="114672" bIns="57334"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861230">
                <a:defRPr/>
              </a:pPr>
              <a:r>
                <a:rPr lang="en-US" sz="1568" kern="0">
                  <a:solidFill>
                    <a:srgbClr val="FFFFFF"/>
                  </a:solidFill>
                  <a:latin typeface="Segoe UI Semibold" panose="020B0702040204020203" pitchFamily="34" charset="0"/>
                </a:rPr>
                <a:t>Accelerate development cycles</a:t>
              </a:r>
            </a:p>
          </p:txBody>
        </p:sp>
        <p:sp>
          <p:nvSpPr>
            <p:cNvPr id="81" name="Rectangle 80"/>
            <p:cNvSpPr/>
            <p:nvPr/>
          </p:nvSpPr>
          <p:spPr>
            <a:xfrm>
              <a:off x="4038065" y="1302727"/>
              <a:ext cx="2124973" cy="3695993"/>
            </a:xfrm>
            <a:prstGeom prst="rect">
              <a:avLst/>
            </a:prstGeom>
            <a:solidFill>
              <a:srgbClr val="0072C6"/>
            </a:solidFill>
            <a:ln w="9525" cap="flat" cmpd="sng" algn="ctr">
              <a:noFill/>
              <a:prstDash val="solid"/>
            </a:ln>
            <a:effectLst/>
          </p:spPr>
          <p:txBody>
            <a:bodyPr lIns="114672" tIns="57334" rIns="114672" bIns="57334"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861230">
                <a:defRPr/>
              </a:pPr>
              <a:r>
                <a:rPr lang="en-US" sz="1568" kern="0">
                  <a:solidFill>
                    <a:srgbClr val="FFFFFF"/>
                  </a:solidFill>
                  <a:latin typeface="Segoe UI Semibold" panose="020B0702040204020203" pitchFamily="34" charset="0"/>
                </a:rPr>
                <a:t>Enrich your bots</a:t>
              </a:r>
            </a:p>
          </p:txBody>
        </p:sp>
        <p:sp>
          <p:nvSpPr>
            <p:cNvPr id="82" name="Rectangle 81"/>
            <p:cNvSpPr/>
            <p:nvPr/>
          </p:nvSpPr>
          <p:spPr>
            <a:xfrm>
              <a:off x="6248740" y="1302727"/>
              <a:ext cx="1994663" cy="3695993"/>
            </a:xfrm>
            <a:prstGeom prst="rect">
              <a:avLst/>
            </a:prstGeom>
            <a:solidFill>
              <a:schemeClr val="accent2">
                <a:lumMod val="75000"/>
              </a:schemeClr>
            </a:solidFill>
            <a:ln w="9525" cap="flat" cmpd="sng" algn="ctr">
              <a:noFill/>
              <a:prstDash val="solid"/>
            </a:ln>
            <a:effectLst/>
          </p:spPr>
          <p:txBody>
            <a:bodyPr lIns="114672" tIns="57334" rIns="114672" bIns="57334"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861230">
                <a:defRPr/>
              </a:pPr>
              <a:r>
                <a:rPr lang="en-US" sz="1568" kern="0">
                  <a:solidFill>
                    <a:srgbClr val="FFFFFF"/>
                  </a:solidFill>
                  <a:latin typeface="Segoe UI Semibold" panose="020B0702040204020203" pitchFamily="34" charset="0"/>
                </a:rPr>
                <a:t>Boost operational efficiencies</a:t>
              </a:r>
            </a:p>
          </p:txBody>
        </p:sp>
      </p:grpSp>
      <p:sp>
        <p:nvSpPr>
          <p:cNvPr id="85" name="Freeform 19"/>
          <p:cNvSpPr>
            <a:spLocks noChangeAspect="1" noEditPoints="1"/>
          </p:cNvSpPr>
          <p:nvPr/>
        </p:nvSpPr>
        <p:spPr bwMode="auto">
          <a:xfrm>
            <a:off x="3848740" y="1766009"/>
            <a:ext cx="800717" cy="659415"/>
          </a:xfrm>
          <a:custGeom>
            <a:avLst/>
            <a:gdLst>
              <a:gd name="T0" fmla="*/ 243 w 292"/>
              <a:gd name="T1" fmla="*/ 0 h 240"/>
              <a:gd name="T2" fmla="*/ 49 w 292"/>
              <a:gd name="T3" fmla="*/ 0 h 240"/>
              <a:gd name="T4" fmla="*/ 34 w 292"/>
              <a:gd name="T5" fmla="*/ 15 h 240"/>
              <a:gd name="T6" fmla="*/ 34 w 292"/>
              <a:gd name="T7" fmla="*/ 145 h 240"/>
              <a:gd name="T8" fmla="*/ 49 w 292"/>
              <a:gd name="T9" fmla="*/ 160 h 240"/>
              <a:gd name="T10" fmla="*/ 243 w 292"/>
              <a:gd name="T11" fmla="*/ 160 h 240"/>
              <a:gd name="T12" fmla="*/ 258 w 292"/>
              <a:gd name="T13" fmla="*/ 145 h 240"/>
              <a:gd name="T14" fmla="*/ 258 w 292"/>
              <a:gd name="T15" fmla="*/ 15 h 240"/>
              <a:gd name="T16" fmla="*/ 243 w 292"/>
              <a:gd name="T17" fmla="*/ 0 h 240"/>
              <a:gd name="T18" fmla="*/ 244 w 292"/>
              <a:gd name="T19" fmla="*/ 148 h 240"/>
              <a:gd name="T20" fmla="*/ 48 w 292"/>
              <a:gd name="T21" fmla="*/ 148 h 240"/>
              <a:gd name="T22" fmla="*/ 48 w 292"/>
              <a:gd name="T23" fmla="*/ 12 h 240"/>
              <a:gd name="T24" fmla="*/ 244 w 292"/>
              <a:gd name="T25" fmla="*/ 12 h 240"/>
              <a:gd name="T26" fmla="*/ 244 w 292"/>
              <a:gd name="T27" fmla="*/ 148 h 240"/>
              <a:gd name="T28" fmla="*/ 287 w 292"/>
              <a:gd name="T29" fmla="*/ 225 h 240"/>
              <a:gd name="T30" fmla="*/ 260 w 292"/>
              <a:gd name="T31" fmla="*/ 179 h 240"/>
              <a:gd name="T32" fmla="*/ 245 w 292"/>
              <a:gd name="T33" fmla="*/ 164 h 240"/>
              <a:gd name="T34" fmla="*/ 47 w 292"/>
              <a:gd name="T35" fmla="*/ 164 h 240"/>
              <a:gd name="T36" fmla="*/ 32 w 292"/>
              <a:gd name="T37" fmla="*/ 179 h 240"/>
              <a:gd name="T38" fmla="*/ 5 w 292"/>
              <a:gd name="T39" fmla="*/ 225 h 240"/>
              <a:gd name="T40" fmla="*/ 11 w 292"/>
              <a:gd name="T41" fmla="*/ 240 h 240"/>
              <a:gd name="T42" fmla="*/ 282 w 292"/>
              <a:gd name="T43" fmla="*/ 240 h 240"/>
              <a:gd name="T44" fmla="*/ 287 w 292"/>
              <a:gd name="T45" fmla="*/ 225 h 240"/>
              <a:gd name="T46" fmla="*/ 108 w 292"/>
              <a:gd name="T47" fmla="*/ 233 h 240"/>
              <a:gd name="T48" fmla="*/ 114 w 292"/>
              <a:gd name="T49" fmla="*/ 213 h 240"/>
              <a:gd name="T50" fmla="*/ 178 w 292"/>
              <a:gd name="T51" fmla="*/ 213 h 240"/>
              <a:gd name="T52" fmla="*/ 184 w 292"/>
              <a:gd name="T53" fmla="*/ 233 h 240"/>
              <a:gd name="T54" fmla="*/ 108 w 292"/>
              <a:gd name="T55" fmla="*/ 233 h 240"/>
              <a:gd name="T56" fmla="*/ 26 w 292"/>
              <a:gd name="T57" fmla="*/ 208 h 240"/>
              <a:gd name="T58" fmla="*/ 47 w 292"/>
              <a:gd name="T59" fmla="*/ 168 h 240"/>
              <a:gd name="T60" fmla="*/ 244 w 292"/>
              <a:gd name="T61" fmla="*/ 168 h 240"/>
              <a:gd name="T62" fmla="*/ 266 w 292"/>
              <a:gd name="T63" fmla="*/ 208 h 240"/>
              <a:gd name="T64" fmla="*/ 26 w 292"/>
              <a:gd name="T65" fmla="*/ 208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92" h="240">
                <a:moveTo>
                  <a:pt x="243" y="0"/>
                </a:moveTo>
                <a:cubicBezTo>
                  <a:pt x="243" y="0"/>
                  <a:pt x="243" y="0"/>
                  <a:pt x="49" y="0"/>
                </a:cubicBezTo>
                <a:cubicBezTo>
                  <a:pt x="40" y="0"/>
                  <a:pt x="34" y="7"/>
                  <a:pt x="34" y="15"/>
                </a:cubicBezTo>
                <a:cubicBezTo>
                  <a:pt x="34" y="15"/>
                  <a:pt x="34" y="15"/>
                  <a:pt x="34" y="145"/>
                </a:cubicBezTo>
                <a:cubicBezTo>
                  <a:pt x="34" y="153"/>
                  <a:pt x="40" y="160"/>
                  <a:pt x="49" y="160"/>
                </a:cubicBezTo>
                <a:cubicBezTo>
                  <a:pt x="49" y="160"/>
                  <a:pt x="49" y="160"/>
                  <a:pt x="243" y="160"/>
                </a:cubicBezTo>
                <a:cubicBezTo>
                  <a:pt x="251" y="160"/>
                  <a:pt x="258" y="153"/>
                  <a:pt x="258" y="145"/>
                </a:cubicBezTo>
                <a:cubicBezTo>
                  <a:pt x="258" y="15"/>
                  <a:pt x="258" y="15"/>
                  <a:pt x="258" y="15"/>
                </a:cubicBezTo>
                <a:cubicBezTo>
                  <a:pt x="258" y="7"/>
                  <a:pt x="251" y="0"/>
                  <a:pt x="243" y="0"/>
                </a:cubicBezTo>
                <a:close/>
                <a:moveTo>
                  <a:pt x="244" y="148"/>
                </a:moveTo>
                <a:cubicBezTo>
                  <a:pt x="48" y="148"/>
                  <a:pt x="48" y="148"/>
                  <a:pt x="48" y="148"/>
                </a:cubicBezTo>
                <a:cubicBezTo>
                  <a:pt x="48" y="12"/>
                  <a:pt x="48" y="12"/>
                  <a:pt x="48" y="12"/>
                </a:cubicBezTo>
                <a:cubicBezTo>
                  <a:pt x="244" y="12"/>
                  <a:pt x="244" y="12"/>
                  <a:pt x="244" y="12"/>
                </a:cubicBezTo>
                <a:lnTo>
                  <a:pt x="244" y="148"/>
                </a:lnTo>
                <a:close/>
                <a:moveTo>
                  <a:pt x="287" y="225"/>
                </a:moveTo>
                <a:cubicBezTo>
                  <a:pt x="260" y="179"/>
                  <a:pt x="260" y="179"/>
                  <a:pt x="260" y="179"/>
                </a:cubicBezTo>
                <a:cubicBezTo>
                  <a:pt x="257" y="173"/>
                  <a:pt x="254" y="164"/>
                  <a:pt x="245" y="164"/>
                </a:cubicBezTo>
                <a:cubicBezTo>
                  <a:pt x="245" y="164"/>
                  <a:pt x="245" y="164"/>
                  <a:pt x="47" y="164"/>
                </a:cubicBezTo>
                <a:cubicBezTo>
                  <a:pt x="38" y="164"/>
                  <a:pt x="36" y="174"/>
                  <a:pt x="32" y="179"/>
                </a:cubicBezTo>
                <a:cubicBezTo>
                  <a:pt x="32" y="179"/>
                  <a:pt x="32" y="179"/>
                  <a:pt x="5" y="225"/>
                </a:cubicBezTo>
                <a:cubicBezTo>
                  <a:pt x="0" y="232"/>
                  <a:pt x="2" y="240"/>
                  <a:pt x="11" y="240"/>
                </a:cubicBezTo>
                <a:cubicBezTo>
                  <a:pt x="11" y="240"/>
                  <a:pt x="11" y="240"/>
                  <a:pt x="282" y="240"/>
                </a:cubicBezTo>
                <a:cubicBezTo>
                  <a:pt x="290" y="240"/>
                  <a:pt x="292" y="231"/>
                  <a:pt x="287" y="225"/>
                </a:cubicBezTo>
                <a:close/>
                <a:moveTo>
                  <a:pt x="108" y="233"/>
                </a:moveTo>
                <a:cubicBezTo>
                  <a:pt x="114" y="213"/>
                  <a:pt x="114" y="213"/>
                  <a:pt x="114" y="213"/>
                </a:cubicBezTo>
                <a:cubicBezTo>
                  <a:pt x="178" y="213"/>
                  <a:pt x="178" y="213"/>
                  <a:pt x="178" y="213"/>
                </a:cubicBezTo>
                <a:cubicBezTo>
                  <a:pt x="184" y="233"/>
                  <a:pt x="184" y="233"/>
                  <a:pt x="184" y="233"/>
                </a:cubicBezTo>
                <a:lnTo>
                  <a:pt x="108" y="233"/>
                </a:lnTo>
                <a:close/>
                <a:moveTo>
                  <a:pt x="26" y="208"/>
                </a:moveTo>
                <a:cubicBezTo>
                  <a:pt x="47" y="168"/>
                  <a:pt x="47" y="168"/>
                  <a:pt x="47" y="168"/>
                </a:cubicBezTo>
                <a:cubicBezTo>
                  <a:pt x="244" y="168"/>
                  <a:pt x="244" y="168"/>
                  <a:pt x="244" y="168"/>
                </a:cubicBezTo>
                <a:cubicBezTo>
                  <a:pt x="266" y="208"/>
                  <a:pt x="266" y="208"/>
                  <a:pt x="266" y="208"/>
                </a:cubicBezTo>
                <a:lnTo>
                  <a:pt x="26" y="208"/>
                </a:lnTo>
                <a:close/>
              </a:path>
            </a:pathLst>
          </a:custGeom>
          <a:solidFill>
            <a:srgbClr val="FFFFFF"/>
          </a:solidFill>
          <a:ln>
            <a:noFill/>
          </a:ln>
        </p:spPr>
        <p:txBody>
          <a:bodyPr vert="horz" wrap="square" lIns="89630" tIns="89630" rIns="89630" bIns="44814" numCol="1" anchor="t" anchorCtr="0" compatLnSpc="1">
            <a:prstTxWarp prst="textNoShape">
              <a:avLst/>
            </a:prstTxWarp>
          </a:bodyPr>
          <a:lstStyle/>
          <a:p>
            <a:pPr algn="ctr" defTabSz="896214">
              <a:defRPr/>
            </a:pPr>
            <a:r>
              <a:rPr lang="en-US" sz="1568" b="1" kern="0">
                <a:gradFill>
                  <a:gsLst>
                    <a:gs pos="0">
                      <a:srgbClr val="FFFFFF"/>
                    </a:gs>
                    <a:gs pos="100000">
                      <a:srgbClr val="FFFFFF"/>
                    </a:gs>
                  </a:gsLst>
                  <a:lin ang="5400000" scaled="0"/>
                </a:gradFill>
                <a:latin typeface="Segoe UI"/>
              </a:rPr>
              <a:t>&lt;/&gt;</a:t>
            </a:r>
          </a:p>
        </p:txBody>
      </p:sp>
      <p:grpSp>
        <p:nvGrpSpPr>
          <p:cNvPr id="6" name="Group 5"/>
          <p:cNvGrpSpPr/>
          <p:nvPr/>
        </p:nvGrpSpPr>
        <p:grpSpPr>
          <a:xfrm>
            <a:off x="2125196" y="1815747"/>
            <a:ext cx="943711" cy="592091"/>
            <a:chOff x="2148073" y="1904047"/>
            <a:chExt cx="1002108" cy="628730"/>
          </a:xfrm>
        </p:grpSpPr>
        <p:pic>
          <p:nvPicPr>
            <p:cNvPr id="84" name="Picture 8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48073" y="1904047"/>
              <a:ext cx="1002108" cy="238770"/>
            </a:xfrm>
            <a:prstGeom prst="rect">
              <a:avLst/>
            </a:prstGeom>
          </p:spPr>
        </p:pic>
        <p:pic>
          <p:nvPicPr>
            <p:cNvPr id="86" name="Picture 85"/>
            <p:cNvPicPr>
              <a:picLocks noChangeAspect="1"/>
            </p:cNvPicPr>
            <p:nvPr/>
          </p:nvPicPr>
          <p:blipFill>
            <a:blip r:embed="rId4"/>
            <a:stretch>
              <a:fillRect/>
            </a:stretch>
          </p:blipFill>
          <p:spPr>
            <a:xfrm>
              <a:off x="2413598" y="2262411"/>
              <a:ext cx="386752" cy="270366"/>
            </a:xfrm>
            <a:prstGeom prst="rect">
              <a:avLst/>
            </a:prstGeom>
          </p:spPr>
        </p:pic>
      </p:grpSp>
      <p:sp>
        <p:nvSpPr>
          <p:cNvPr id="87" name="TextBox 86"/>
          <p:cNvSpPr txBox="1"/>
          <p:nvPr/>
        </p:nvSpPr>
        <p:spPr>
          <a:xfrm>
            <a:off x="2142841" y="2575213"/>
            <a:ext cx="880324" cy="422417"/>
          </a:xfrm>
          <a:prstGeom prst="rect">
            <a:avLst/>
          </a:prstGeom>
          <a:noFill/>
        </p:spPr>
        <p:txBody>
          <a:bodyPr wrap="square" lIns="0" tIns="0" rIns="0" bIns="0" rtlCol="0">
            <a:spAutoFit/>
          </a:bodyPr>
          <a:lstStyle/>
          <a:p>
            <a:pPr algn="ctr" defTabSz="896214">
              <a:defRPr/>
            </a:pPr>
            <a:r>
              <a:rPr lang="en-US" sz="1372" kern="0">
                <a:solidFill>
                  <a:srgbClr val="FFFFFF"/>
                </a:solidFill>
                <a:latin typeface="Segoe UI"/>
                <a:cs typeface="Segoe UI Semilight" panose="020B0402040204020203" pitchFamily="34" charset="0"/>
              </a:rPr>
              <a:t>Develop </a:t>
            </a:r>
            <a:br>
              <a:rPr lang="en-US" sz="1372" kern="0">
                <a:solidFill>
                  <a:srgbClr val="FFFFFF"/>
                </a:solidFill>
                <a:latin typeface="Segoe UI"/>
                <a:cs typeface="Segoe UI Semilight" panose="020B0402040204020203" pitchFamily="34" charset="0"/>
              </a:rPr>
            </a:br>
            <a:r>
              <a:rPr lang="en-US" sz="1372" kern="0">
                <a:solidFill>
                  <a:srgbClr val="FFFFFF"/>
                </a:solidFill>
                <a:latin typeface="Segoe UI"/>
                <a:cs typeface="Segoe UI Semilight" panose="020B0402040204020203" pitchFamily="34" charset="0"/>
              </a:rPr>
              <a:t>your way</a:t>
            </a:r>
          </a:p>
        </p:txBody>
      </p:sp>
      <p:sp>
        <p:nvSpPr>
          <p:cNvPr id="88" name="TextBox 87"/>
          <p:cNvSpPr txBox="1"/>
          <p:nvPr/>
        </p:nvSpPr>
        <p:spPr>
          <a:xfrm>
            <a:off x="3676541" y="2575213"/>
            <a:ext cx="1075188" cy="422417"/>
          </a:xfrm>
          <a:prstGeom prst="rect">
            <a:avLst/>
          </a:prstGeom>
          <a:noFill/>
        </p:spPr>
        <p:txBody>
          <a:bodyPr wrap="square" lIns="0" tIns="0" rIns="0" bIns="0" rtlCol="0">
            <a:spAutoFit/>
          </a:bodyPr>
          <a:lstStyle>
            <a:defPPr>
              <a:defRPr lang="en-US"/>
            </a:defPPr>
            <a:lvl1pPr algn="ctr">
              <a:lnSpc>
                <a:spcPct val="90000"/>
              </a:lnSpc>
              <a:defRPr sz="200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defRPr>
            </a:lvl1pPr>
          </a:lstStyle>
          <a:p>
            <a:pPr defTabSz="896214">
              <a:lnSpc>
                <a:spcPct val="100000"/>
              </a:lnSpc>
              <a:defRPr/>
            </a:pPr>
            <a:r>
              <a:rPr lang="en-US" sz="1372" kern="0">
                <a:solidFill>
                  <a:srgbClr val="FFFFFF"/>
                </a:solidFill>
                <a:latin typeface="Segoe UI"/>
              </a:rPr>
              <a:t>Built in</a:t>
            </a:r>
            <a:br>
              <a:rPr lang="en-US" sz="1372" kern="0">
                <a:solidFill>
                  <a:srgbClr val="FFFFFF"/>
                </a:solidFill>
                <a:latin typeface="Segoe UI"/>
              </a:rPr>
            </a:br>
            <a:r>
              <a:rPr lang="en-US" sz="1372" kern="0">
                <a:solidFill>
                  <a:srgbClr val="FFFFFF"/>
                </a:solidFill>
                <a:latin typeface="Segoe UI"/>
              </a:rPr>
              <a:t>code editor</a:t>
            </a:r>
          </a:p>
        </p:txBody>
      </p:sp>
      <p:grpSp>
        <p:nvGrpSpPr>
          <p:cNvPr id="90" name="Group 89"/>
          <p:cNvGrpSpPr/>
          <p:nvPr/>
        </p:nvGrpSpPr>
        <p:grpSpPr>
          <a:xfrm>
            <a:off x="2237663" y="3451807"/>
            <a:ext cx="817223" cy="797310"/>
            <a:chOff x="2659599" y="9485193"/>
            <a:chExt cx="884148" cy="862604"/>
          </a:xfrm>
          <a:solidFill>
            <a:schemeClr val="tx1"/>
          </a:solidFill>
        </p:grpSpPr>
        <p:sp>
          <p:nvSpPr>
            <p:cNvPr id="91" name="Rectangle: Single Corner Snipped 90"/>
            <p:cNvSpPr/>
            <p:nvPr/>
          </p:nvSpPr>
          <p:spPr bwMode="auto">
            <a:xfrm>
              <a:off x="2659599" y="9485193"/>
              <a:ext cx="463358" cy="559244"/>
            </a:xfrm>
            <a:prstGeom prst="snip1Rect">
              <a:avLst/>
            </a:prstGeom>
            <a:grpFill/>
            <a:ln w="28575" cap="flat" cmpd="sng" algn="ctr">
              <a:solidFill>
                <a:schemeClr val="accent1"/>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b="1" kern="0">
                <a:solidFill>
                  <a:srgbClr val="FFFFFF"/>
                </a:solidFill>
                <a:latin typeface="Segoe UI Light"/>
                <a:ea typeface="Segoe UI" pitchFamily="34" charset="0"/>
                <a:cs typeface="Segoe UI" pitchFamily="34" charset="0"/>
              </a:endParaRPr>
            </a:p>
          </p:txBody>
        </p:sp>
        <p:sp>
          <p:nvSpPr>
            <p:cNvPr id="92" name="Rectangle: Single Corner Snipped 91"/>
            <p:cNvSpPr/>
            <p:nvPr/>
          </p:nvSpPr>
          <p:spPr bwMode="auto">
            <a:xfrm>
              <a:off x="2869994" y="9636873"/>
              <a:ext cx="463358" cy="559244"/>
            </a:xfrm>
            <a:prstGeom prst="snip1Rect">
              <a:avLst/>
            </a:prstGeom>
            <a:grpFill/>
            <a:ln w="28575" cap="flat" cmpd="sng" algn="ctr">
              <a:solidFill>
                <a:schemeClr val="accent1"/>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b="1" kern="0">
                <a:solidFill>
                  <a:srgbClr val="FFFFFF"/>
                </a:solidFill>
                <a:latin typeface="Segoe UI Light"/>
                <a:ea typeface="Segoe UI" pitchFamily="34" charset="0"/>
                <a:cs typeface="Segoe UI" pitchFamily="34" charset="0"/>
              </a:endParaRPr>
            </a:p>
          </p:txBody>
        </p:sp>
        <p:sp>
          <p:nvSpPr>
            <p:cNvPr id="93" name="Rectangle: Single Corner Snipped 92"/>
            <p:cNvSpPr/>
            <p:nvPr/>
          </p:nvSpPr>
          <p:spPr bwMode="auto">
            <a:xfrm>
              <a:off x="3080389" y="9788553"/>
              <a:ext cx="463358" cy="559244"/>
            </a:xfrm>
            <a:prstGeom prst="snip1Rect">
              <a:avLst/>
            </a:prstGeom>
            <a:grpFill/>
            <a:ln w="28575" cap="flat" cmpd="sng" algn="ctr">
              <a:solidFill>
                <a:schemeClr val="accent1"/>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b="1" kern="0">
                <a:solidFill>
                  <a:srgbClr val="FFFFFF"/>
                </a:solidFill>
                <a:latin typeface="Segoe UI Light"/>
                <a:ea typeface="Segoe UI" pitchFamily="34" charset="0"/>
                <a:cs typeface="Segoe UI" pitchFamily="34" charset="0"/>
              </a:endParaRPr>
            </a:p>
          </p:txBody>
        </p:sp>
      </p:grpSp>
      <p:sp>
        <p:nvSpPr>
          <p:cNvPr id="95" name="TextBox 94"/>
          <p:cNvSpPr txBox="1"/>
          <p:nvPr/>
        </p:nvSpPr>
        <p:spPr>
          <a:xfrm>
            <a:off x="2142841" y="4323241"/>
            <a:ext cx="880324" cy="422417"/>
          </a:xfrm>
          <a:prstGeom prst="rect">
            <a:avLst/>
          </a:prstGeom>
          <a:noFill/>
        </p:spPr>
        <p:txBody>
          <a:bodyPr wrap="square" lIns="0" tIns="0" rIns="0" bIns="0" rtlCol="0">
            <a:spAutoFit/>
          </a:bodyPr>
          <a:lstStyle/>
          <a:p>
            <a:pPr algn="ctr" defTabSz="896214">
              <a:defRPr/>
            </a:pPr>
            <a:r>
              <a:rPr lang="en-US" sz="1372" kern="0">
                <a:solidFill>
                  <a:srgbClr val="FFFFFF"/>
                </a:solidFill>
                <a:latin typeface="Segoe UI"/>
                <a:cs typeface="Segoe UI Semilight" panose="020B0402040204020203" pitchFamily="34" charset="0"/>
              </a:rPr>
              <a:t>Quick start </a:t>
            </a:r>
            <a:br>
              <a:rPr lang="en-US" sz="1372" kern="0">
                <a:solidFill>
                  <a:srgbClr val="FFFFFF"/>
                </a:solidFill>
                <a:latin typeface="Segoe UI"/>
                <a:cs typeface="Segoe UI Semilight" panose="020B0402040204020203" pitchFamily="34" charset="0"/>
              </a:rPr>
            </a:br>
            <a:r>
              <a:rPr lang="en-US" sz="1372" kern="0">
                <a:solidFill>
                  <a:srgbClr val="FFFFFF"/>
                </a:solidFill>
                <a:latin typeface="Segoe UI"/>
                <a:cs typeface="Segoe UI Semilight" panose="020B0402040204020203" pitchFamily="34" charset="0"/>
              </a:rPr>
              <a:t>templates</a:t>
            </a:r>
          </a:p>
        </p:txBody>
      </p:sp>
      <p:sp>
        <p:nvSpPr>
          <p:cNvPr id="96" name="TextBox 95"/>
          <p:cNvSpPr txBox="1"/>
          <p:nvPr/>
        </p:nvSpPr>
        <p:spPr>
          <a:xfrm>
            <a:off x="3676541" y="4323241"/>
            <a:ext cx="1075188" cy="422417"/>
          </a:xfrm>
          <a:prstGeom prst="rect">
            <a:avLst/>
          </a:prstGeom>
          <a:noFill/>
        </p:spPr>
        <p:txBody>
          <a:bodyPr wrap="square" lIns="0" tIns="0" rIns="0" bIns="0" rtlCol="0">
            <a:spAutoFit/>
          </a:bodyPr>
          <a:lstStyle>
            <a:defPPr>
              <a:defRPr lang="en-US"/>
            </a:defPPr>
            <a:lvl1pPr algn="ctr">
              <a:lnSpc>
                <a:spcPct val="90000"/>
              </a:lnSpc>
              <a:defRPr sz="200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defRPr>
            </a:lvl1pPr>
          </a:lstStyle>
          <a:p>
            <a:pPr defTabSz="896214">
              <a:lnSpc>
                <a:spcPct val="100000"/>
              </a:lnSpc>
              <a:defRPr/>
            </a:pPr>
            <a:r>
              <a:rPr lang="en-US" sz="1372" kern="0">
                <a:solidFill>
                  <a:srgbClr val="FFFFFF"/>
                </a:solidFill>
                <a:latin typeface="Segoe UI"/>
              </a:rPr>
              <a:t>Integrated </a:t>
            </a:r>
            <a:br>
              <a:rPr lang="en-US" sz="1372" kern="0">
                <a:solidFill>
                  <a:srgbClr val="FFFFFF"/>
                </a:solidFill>
                <a:latin typeface="Segoe UI"/>
              </a:rPr>
            </a:br>
            <a:r>
              <a:rPr lang="en-US" sz="1372" kern="0">
                <a:solidFill>
                  <a:srgbClr val="FFFFFF"/>
                </a:solidFill>
                <a:latin typeface="Segoe UI"/>
              </a:rPr>
              <a:t>chat window</a:t>
            </a:r>
          </a:p>
        </p:txBody>
      </p:sp>
      <p:grpSp>
        <p:nvGrpSpPr>
          <p:cNvPr id="7" name="Group 6"/>
          <p:cNvGrpSpPr/>
          <p:nvPr/>
        </p:nvGrpSpPr>
        <p:grpSpPr>
          <a:xfrm>
            <a:off x="3775605" y="3481033"/>
            <a:ext cx="920284" cy="708746"/>
            <a:chOff x="4005737" y="3159036"/>
            <a:chExt cx="1320170" cy="1016714"/>
          </a:xfrm>
          <a:solidFill>
            <a:schemeClr val="tx1"/>
          </a:solidFill>
        </p:grpSpPr>
        <p:grpSp>
          <p:nvGrpSpPr>
            <p:cNvPr id="97" name="Group 96"/>
            <p:cNvGrpSpPr/>
            <p:nvPr/>
          </p:nvGrpSpPr>
          <p:grpSpPr>
            <a:xfrm>
              <a:off x="4253581" y="3303017"/>
              <a:ext cx="799413" cy="394693"/>
              <a:chOff x="711990" y="585634"/>
              <a:chExt cx="1228180" cy="606388"/>
            </a:xfrm>
            <a:grpFill/>
          </p:grpSpPr>
          <p:grpSp>
            <p:nvGrpSpPr>
              <p:cNvPr id="98" name="Group 97"/>
              <p:cNvGrpSpPr/>
              <p:nvPr/>
            </p:nvGrpSpPr>
            <p:grpSpPr>
              <a:xfrm>
                <a:off x="1532962" y="596785"/>
                <a:ext cx="407208" cy="595237"/>
                <a:chOff x="1102148" y="2839661"/>
                <a:chExt cx="503994" cy="704711"/>
              </a:xfrm>
              <a:grpFill/>
            </p:grpSpPr>
            <p:sp>
              <p:nvSpPr>
                <p:cNvPr id="100" name="Rounded Rectangular Callout 97"/>
                <p:cNvSpPr/>
                <p:nvPr/>
              </p:nvSpPr>
              <p:spPr>
                <a:xfrm>
                  <a:off x="1102148" y="2839661"/>
                  <a:ext cx="456184" cy="148605"/>
                </a:xfrm>
                <a:prstGeom prst="wedgeRoundRectCallout">
                  <a:avLst>
                    <a:gd name="adj1" fmla="val -66971"/>
                    <a:gd name="adj2" fmla="val 6277"/>
                    <a:gd name="adj3" fmla="val 1666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367">
                    <a:defRPr/>
                  </a:pPr>
                  <a:endParaRPr lang="en-US" sz="1176" b="1">
                    <a:solidFill>
                      <a:srgbClr val="FFFFFF"/>
                    </a:solidFill>
                    <a:latin typeface="Segoe UI"/>
                  </a:endParaRPr>
                </a:p>
              </p:txBody>
            </p:sp>
            <p:sp>
              <p:nvSpPr>
                <p:cNvPr id="109" name="Rounded Rectangular Callout 98"/>
                <p:cNvSpPr/>
                <p:nvPr/>
              </p:nvSpPr>
              <p:spPr>
                <a:xfrm>
                  <a:off x="1149958" y="3026312"/>
                  <a:ext cx="456184" cy="100680"/>
                </a:xfrm>
                <a:prstGeom prst="wedgeRoundRectCallout">
                  <a:avLst>
                    <a:gd name="adj1" fmla="val 60883"/>
                    <a:gd name="adj2" fmla="val 7714"/>
                    <a:gd name="adj3" fmla="val 1666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367">
                    <a:defRPr/>
                  </a:pPr>
                  <a:endParaRPr lang="en-US" sz="1176" b="1">
                    <a:solidFill>
                      <a:srgbClr val="FFFFFF"/>
                    </a:solidFill>
                    <a:latin typeface="Segoe UI"/>
                  </a:endParaRPr>
                </a:p>
              </p:txBody>
            </p:sp>
            <p:sp>
              <p:nvSpPr>
                <p:cNvPr id="110" name="Rounded Rectangular Callout 99"/>
                <p:cNvSpPr/>
                <p:nvPr/>
              </p:nvSpPr>
              <p:spPr>
                <a:xfrm>
                  <a:off x="1102148" y="3158296"/>
                  <a:ext cx="456184" cy="113189"/>
                </a:xfrm>
                <a:prstGeom prst="wedgeRoundRectCallout">
                  <a:avLst>
                    <a:gd name="adj1" fmla="val -66971"/>
                    <a:gd name="adj2" fmla="val 6277"/>
                    <a:gd name="adj3" fmla="val 1666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367">
                    <a:defRPr/>
                  </a:pPr>
                  <a:endParaRPr lang="en-US" sz="1176" b="1">
                    <a:solidFill>
                      <a:srgbClr val="FFFFFF"/>
                    </a:solidFill>
                    <a:latin typeface="Segoe UI"/>
                  </a:endParaRPr>
                </a:p>
              </p:txBody>
            </p:sp>
            <p:sp>
              <p:nvSpPr>
                <p:cNvPr id="111" name="Rounded Rectangular Callout 100"/>
                <p:cNvSpPr/>
                <p:nvPr/>
              </p:nvSpPr>
              <p:spPr>
                <a:xfrm>
                  <a:off x="1149958" y="3302323"/>
                  <a:ext cx="456184" cy="242049"/>
                </a:xfrm>
                <a:prstGeom prst="wedgeRoundRectCallout">
                  <a:avLst>
                    <a:gd name="adj1" fmla="val 60883"/>
                    <a:gd name="adj2" fmla="val 7714"/>
                    <a:gd name="adj3" fmla="val 1666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367">
                    <a:defRPr/>
                  </a:pPr>
                  <a:endParaRPr lang="en-US" sz="1176" b="1">
                    <a:solidFill>
                      <a:srgbClr val="FFFFFF"/>
                    </a:solidFill>
                    <a:latin typeface="Segoe UI"/>
                  </a:endParaRPr>
                </a:p>
              </p:txBody>
            </p:sp>
          </p:grpSp>
          <p:sp>
            <p:nvSpPr>
              <p:cNvPr id="99" name="Rectangle 98"/>
              <p:cNvSpPr/>
              <p:nvPr/>
            </p:nvSpPr>
            <p:spPr>
              <a:xfrm>
                <a:off x="711990" y="585634"/>
                <a:ext cx="718903" cy="601746"/>
              </a:xfrm>
              <a:prstGeom prst="rect">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367">
                  <a:defRPr/>
                </a:pPr>
                <a:endParaRPr lang="en-US" sz="1176" b="1">
                  <a:solidFill>
                    <a:srgbClr val="FFFFFF"/>
                  </a:solidFill>
                  <a:latin typeface="Segoe UI"/>
                </a:endParaRPr>
              </a:p>
            </p:txBody>
          </p:sp>
        </p:grpSp>
        <p:sp>
          <p:nvSpPr>
            <p:cNvPr id="112" name="Freeform 19"/>
            <p:cNvSpPr>
              <a:spLocks noChangeAspect="1" noEditPoints="1"/>
            </p:cNvSpPr>
            <p:nvPr/>
          </p:nvSpPr>
          <p:spPr bwMode="auto">
            <a:xfrm>
              <a:off x="4005737" y="3159036"/>
              <a:ext cx="1320170" cy="1016714"/>
            </a:xfrm>
            <a:custGeom>
              <a:avLst/>
              <a:gdLst>
                <a:gd name="T0" fmla="*/ 243 w 292"/>
                <a:gd name="T1" fmla="*/ 0 h 240"/>
                <a:gd name="T2" fmla="*/ 49 w 292"/>
                <a:gd name="T3" fmla="*/ 0 h 240"/>
                <a:gd name="T4" fmla="*/ 34 w 292"/>
                <a:gd name="T5" fmla="*/ 15 h 240"/>
                <a:gd name="T6" fmla="*/ 34 w 292"/>
                <a:gd name="T7" fmla="*/ 145 h 240"/>
                <a:gd name="T8" fmla="*/ 49 w 292"/>
                <a:gd name="T9" fmla="*/ 160 h 240"/>
                <a:gd name="T10" fmla="*/ 243 w 292"/>
                <a:gd name="T11" fmla="*/ 160 h 240"/>
                <a:gd name="T12" fmla="*/ 258 w 292"/>
                <a:gd name="T13" fmla="*/ 145 h 240"/>
                <a:gd name="T14" fmla="*/ 258 w 292"/>
                <a:gd name="T15" fmla="*/ 15 h 240"/>
                <a:gd name="T16" fmla="*/ 243 w 292"/>
                <a:gd name="T17" fmla="*/ 0 h 240"/>
                <a:gd name="T18" fmla="*/ 244 w 292"/>
                <a:gd name="T19" fmla="*/ 148 h 240"/>
                <a:gd name="T20" fmla="*/ 48 w 292"/>
                <a:gd name="T21" fmla="*/ 148 h 240"/>
                <a:gd name="T22" fmla="*/ 48 w 292"/>
                <a:gd name="T23" fmla="*/ 12 h 240"/>
                <a:gd name="T24" fmla="*/ 244 w 292"/>
                <a:gd name="T25" fmla="*/ 12 h 240"/>
                <a:gd name="T26" fmla="*/ 244 w 292"/>
                <a:gd name="T27" fmla="*/ 148 h 240"/>
                <a:gd name="T28" fmla="*/ 287 w 292"/>
                <a:gd name="T29" fmla="*/ 225 h 240"/>
                <a:gd name="T30" fmla="*/ 260 w 292"/>
                <a:gd name="T31" fmla="*/ 179 h 240"/>
                <a:gd name="T32" fmla="*/ 245 w 292"/>
                <a:gd name="T33" fmla="*/ 164 h 240"/>
                <a:gd name="T34" fmla="*/ 47 w 292"/>
                <a:gd name="T35" fmla="*/ 164 h 240"/>
                <a:gd name="T36" fmla="*/ 32 w 292"/>
                <a:gd name="T37" fmla="*/ 179 h 240"/>
                <a:gd name="T38" fmla="*/ 5 w 292"/>
                <a:gd name="T39" fmla="*/ 225 h 240"/>
                <a:gd name="T40" fmla="*/ 11 w 292"/>
                <a:gd name="T41" fmla="*/ 240 h 240"/>
                <a:gd name="T42" fmla="*/ 282 w 292"/>
                <a:gd name="T43" fmla="*/ 240 h 240"/>
                <a:gd name="T44" fmla="*/ 287 w 292"/>
                <a:gd name="T45" fmla="*/ 225 h 240"/>
                <a:gd name="T46" fmla="*/ 108 w 292"/>
                <a:gd name="T47" fmla="*/ 233 h 240"/>
                <a:gd name="T48" fmla="*/ 114 w 292"/>
                <a:gd name="T49" fmla="*/ 213 h 240"/>
                <a:gd name="T50" fmla="*/ 178 w 292"/>
                <a:gd name="T51" fmla="*/ 213 h 240"/>
                <a:gd name="T52" fmla="*/ 184 w 292"/>
                <a:gd name="T53" fmla="*/ 233 h 240"/>
                <a:gd name="T54" fmla="*/ 108 w 292"/>
                <a:gd name="T55" fmla="*/ 233 h 240"/>
                <a:gd name="T56" fmla="*/ 26 w 292"/>
                <a:gd name="T57" fmla="*/ 208 h 240"/>
                <a:gd name="T58" fmla="*/ 47 w 292"/>
                <a:gd name="T59" fmla="*/ 168 h 240"/>
                <a:gd name="T60" fmla="*/ 244 w 292"/>
                <a:gd name="T61" fmla="*/ 168 h 240"/>
                <a:gd name="T62" fmla="*/ 266 w 292"/>
                <a:gd name="T63" fmla="*/ 208 h 240"/>
                <a:gd name="T64" fmla="*/ 26 w 292"/>
                <a:gd name="T65" fmla="*/ 208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92" h="240">
                  <a:moveTo>
                    <a:pt x="243" y="0"/>
                  </a:moveTo>
                  <a:cubicBezTo>
                    <a:pt x="243" y="0"/>
                    <a:pt x="243" y="0"/>
                    <a:pt x="49" y="0"/>
                  </a:cubicBezTo>
                  <a:cubicBezTo>
                    <a:pt x="40" y="0"/>
                    <a:pt x="34" y="7"/>
                    <a:pt x="34" y="15"/>
                  </a:cubicBezTo>
                  <a:cubicBezTo>
                    <a:pt x="34" y="15"/>
                    <a:pt x="34" y="15"/>
                    <a:pt x="34" y="145"/>
                  </a:cubicBezTo>
                  <a:cubicBezTo>
                    <a:pt x="34" y="153"/>
                    <a:pt x="40" y="160"/>
                    <a:pt x="49" y="160"/>
                  </a:cubicBezTo>
                  <a:cubicBezTo>
                    <a:pt x="49" y="160"/>
                    <a:pt x="49" y="160"/>
                    <a:pt x="243" y="160"/>
                  </a:cubicBezTo>
                  <a:cubicBezTo>
                    <a:pt x="251" y="160"/>
                    <a:pt x="258" y="153"/>
                    <a:pt x="258" y="145"/>
                  </a:cubicBezTo>
                  <a:cubicBezTo>
                    <a:pt x="258" y="15"/>
                    <a:pt x="258" y="15"/>
                    <a:pt x="258" y="15"/>
                  </a:cubicBezTo>
                  <a:cubicBezTo>
                    <a:pt x="258" y="7"/>
                    <a:pt x="251" y="0"/>
                    <a:pt x="243" y="0"/>
                  </a:cubicBezTo>
                  <a:close/>
                  <a:moveTo>
                    <a:pt x="244" y="148"/>
                  </a:moveTo>
                  <a:cubicBezTo>
                    <a:pt x="48" y="148"/>
                    <a:pt x="48" y="148"/>
                    <a:pt x="48" y="148"/>
                  </a:cubicBezTo>
                  <a:cubicBezTo>
                    <a:pt x="48" y="12"/>
                    <a:pt x="48" y="12"/>
                    <a:pt x="48" y="12"/>
                  </a:cubicBezTo>
                  <a:cubicBezTo>
                    <a:pt x="244" y="12"/>
                    <a:pt x="244" y="12"/>
                    <a:pt x="244" y="12"/>
                  </a:cubicBezTo>
                  <a:lnTo>
                    <a:pt x="244" y="148"/>
                  </a:lnTo>
                  <a:close/>
                  <a:moveTo>
                    <a:pt x="287" y="225"/>
                  </a:moveTo>
                  <a:cubicBezTo>
                    <a:pt x="260" y="179"/>
                    <a:pt x="260" y="179"/>
                    <a:pt x="260" y="179"/>
                  </a:cubicBezTo>
                  <a:cubicBezTo>
                    <a:pt x="257" y="173"/>
                    <a:pt x="254" y="164"/>
                    <a:pt x="245" y="164"/>
                  </a:cubicBezTo>
                  <a:cubicBezTo>
                    <a:pt x="245" y="164"/>
                    <a:pt x="245" y="164"/>
                    <a:pt x="47" y="164"/>
                  </a:cubicBezTo>
                  <a:cubicBezTo>
                    <a:pt x="38" y="164"/>
                    <a:pt x="36" y="174"/>
                    <a:pt x="32" y="179"/>
                  </a:cubicBezTo>
                  <a:cubicBezTo>
                    <a:pt x="32" y="179"/>
                    <a:pt x="32" y="179"/>
                    <a:pt x="5" y="225"/>
                  </a:cubicBezTo>
                  <a:cubicBezTo>
                    <a:pt x="0" y="232"/>
                    <a:pt x="2" y="240"/>
                    <a:pt x="11" y="240"/>
                  </a:cubicBezTo>
                  <a:cubicBezTo>
                    <a:pt x="11" y="240"/>
                    <a:pt x="11" y="240"/>
                    <a:pt x="282" y="240"/>
                  </a:cubicBezTo>
                  <a:cubicBezTo>
                    <a:pt x="290" y="240"/>
                    <a:pt x="292" y="231"/>
                    <a:pt x="287" y="225"/>
                  </a:cubicBezTo>
                  <a:close/>
                  <a:moveTo>
                    <a:pt x="108" y="233"/>
                  </a:moveTo>
                  <a:cubicBezTo>
                    <a:pt x="114" y="213"/>
                    <a:pt x="114" y="213"/>
                    <a:pt x="114" y="213"/>
                  </a:cubicBezTo>
                  <a:cubicBezTo>
                    <a:pt x="178" y="213"/>
                    <a:pt x="178" y="213"/>
                    <a:pt x="178" y="213"/>
                  </a:cubicBezTo>
                  <a:cubicBezTo>
                    <a:pt x="184" y="233"/>
                    <a:pt x="184" y="233"/>
                    <a:pt x="184" y="233"/>
                  </a:cubicBezTo>
                  <a:lnTo>
                    <a:pt x="108" y="233"/>
                  </a:lnTo>
                  <a:close/>
                  <a:moveTo>
                    <a:pt x="26" y="208"/>
                  </a:moveTo>
                  <a:cubicBezTo>
                    <a:pt x="47" y="168"/>
                    <a:pt x="47" y="168"/>
                    <a:pt x="47" y="168"/>
                  </a:cubicBezTo>
                  <a:cubicBezTo>
                    <a:pt x="244" y="168"/>
                    <a:pt x="244" y="168"/>
                    <a:pt x="244" y="168"/>
                  </a:cubicBezTo>
                  <a:cubicBezTo>
                    <a:pt x="266" y="208"/>
                    <a:pt x="266" y="208"/>
                    <a:pt x="266" y="208"/>
                  </a:cubicBezTo>
                  <a:lnTo>
                    <a:pt x="26" y="208"/>
                  </a:lnTo>
                  <a:close/>
                </a:path>
              </a:pathLst>
            </a:custGeom>
            <a:grpFill/>
            <a:ln>
              <a:noFill/>
            </a:ln>
          </p:spPr>
          <p:txBody>
            <a:bodyPr vert="horz" wrap="square" lIns="89630" tIns="89630" rIns="89630" bIns="44814" numCol="1" anchor="t" anchorCtr="0" compatLnSpc="1">
              <a:prstTxWarp prst="textNoShape">
                <a:avLst/>
              </a:prstTxWarp>
            </a:bodyPr>
            <a:lstStyle/>
            <a:p>
              <a:pPr algn="ctr" defTabSz="896214">
                <a:defRPr/>
              </a:pPr>
              <a:endParaRPr lang="en-US" sz="1568" b="1" kern="0">
                <a:gradFill>
                  <a:gsLst>
                    <a:gs pos="0">
                      <a:srgbClr val="FFFFFF"/>
                    </a:gs>
                    <a:gs pos="100000">
                      <a:srgbClr val="FFFFFF"/>
                    </a:gs>
                  </a:gsLst>
                  <a:lin ang="5400000" scaled="0"/>
                </a:gradFill>
                <a:latin typeface="Segoe UI"/>
              </a:endParaRPr>
            </a:p>
          </p:txBody>
        </p:sp>
      </p:grpSp>
      <p:sp>
        <p:nvSpPr>
          <p:cNvPr id="159" name="TextBox 158"/>
          <p:cNvSpPr txBox="1"/>
          <p:nvPr/>
        </p:nvSpPr>
        <p:spPr>
          <a:xfrm>
            <a:off x="5376778" y="2575213"/>
            <a:ext cx="880324" cy="422417"/>
          </a:xfrm>
          <a:prstGeom prst="rect">
            <a:avLst/>
          </a:prstGeom>
          <a:noFill/>
        </p:spPr>
        <p:txBody>
          <a:bodyPr wrap="square" lIns="0" tIns="0" rIns="0" bIns="0" rtlCol="0">
            <a:spAutoFit/>
          </a:bodyPr>
          <a:lstStyle/>
          <a:p>
            <a:pPr algn="ctr" defTabSz="896214">
              <a:defRPr/>
            </a:pPr>
            <a:r>
              <a:rPr lang="en-US" sz="1372" kern="0">
                <a:solidFill>
                  <a:srgbClr val="FFFFFF"/>
                </a:solidFill>
                <a:latin typeface="Segoe UI"/>
                <a:cs typeface="Segoe UI Semilight" panose="020B0402040204020203" pitchFamily="34" charset="0"/>
              </a:rPr>
              <a:t>Channel </a:t>
            </a:r>
            <a:br>
              <a:rPr lang="en-US" sz="1372" kern="0">
                <a:solidFill>
                  <a:srgbClr val="FFFFFF"/>
                </a:solidFill>
                <a:latin typeface="Segoe UI"/>
                <a:cs typeface="Segoe UI Semilight" panose="020B0402040204020203" pitchFamily="34" charset="0"/>
              </a:rPr>
            </a:br>
            <a:r>
              <a:rPr lang="en-US" sz="1372" kern="0">
                <a:solidFill>
                  <a:srgbClr val="FFFFFF"/>
                </a:solidFill>
                <a:latin typeface="Segoe UI"/>
                <a:cs typeface="Segoe UI Semilight" panose="020B0402040204020203" pitchFamily="34" charset="0"/>
              </a:rPr>
              <a:t>support</a:t>
            </a:r>
          </a:p>
        </p:txBody>
      </p:sp>
      <p:sp>
        <p:nvSpPr>
          <p:cNvPr id="160" name="TextBox 159"/>
          <p:cNvSpPr txBox="1"/>
          <p:nvPr/>
        </p:nvSpPr>
        <p:spPr>
          <a:xfrm>
            <a:off x="7000121" y="2575213"/>
            <a:ext cx="1075188" cy="422417"/>
          </a:xfrm>
          <a:prstGeom prst="rect">
            <a:avLst/>
          </a:prstGeom>
          <a:noFill/>
        </p:spPr>
        <p:txBody>
          <a:bodyPr wrap="square" lIns="0" tIns="0" rIns="0" bIns="0" rtlCol="0">
            <a:spAutoFit/>
          </a:bodyPr>
          <a:lstStyle>
            <a:defPPr>
              <a:defRPr lang="en-US"/>
            </a:defPPr>
            <a:lvl1pPr algn="ctr">
              <a:lnSpc>
                <a:spcPct val="90000"/>
              </a:lnSpc>
              <a:defRPr sz="200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defRPr>
            </a:lvl1pPr>
          </a:lstStyle>
          <a:p>
            <a:pPr defTabSz="896214">
              <a:lnSpc>
                <a:spcPct val="100000"/>
              </a:lnSpc>
              <a:defRPr/>
            </a:pPr>
            <a:r>
              <a:rPr lang="en-US" sz="1372" kern="0">
                <a:solidFill>
                  <a:srgbClr val="FFFFFF"/>
                </a:solidFill>
                <a:latin typeface="Segoe UI"/>
              </a:rPr>
              <a:t>Cognitive </a:t>
            </a:r>
            <a:br>
              <a:rPr lang="en-US" sz="1372" kern="0">
                <a:solidFill>
                  <a:srgbClr val="FFFFFF"/>
                </a:solidFill>
                <a:latin typeface="Segoe UI"/>
              </a:rPr>
            </a:br>
            <a:r>
              <a:rPr lang="en-US" sz="1372" kern="0">
                <a:solidFill>
                  <a:srgbClr val="FFFFFF"/>
                </a:solidFill>
                <a:latin typeface="Segoe UI"/>
              </a:rPr>
              <a:t>Services </a:t>
            </a:r>
          </a:p>
        </p:txBody>
      </p:sp>
      <p:sp>
        <p:nvSpPr>
          <p:cNvPr id="161" name="TextBox 160"/>
          <p:cNvSpPr txBox="1"/>
          <p:nvPr/>
        </p:nvSpPr>
        <p:spPr>
          <a:xfrm>
            <a:off x="5282467" y="4323241"/>
            <a:ext cx="1068945" cy="422417"/>
          </a:xfrm>
          <a:prstGeom prst="rect">
            <a:avLst/>
          </a:prstGeom>
          <a:noFill/>
        </p:spPr>
        <p:txBody>
          <a:bodyPr wrap="square" lIns="0" tIns="0" rIns="0" bIns="0" rtlCol="0">
            <a:spAutoFit/>
          </a:bodyPr>
          <a:lstStyle/>
          <a:p>
            <a:pPr algn="ctr" defTabSz="896214">
              <a:defRPr/>
            </a:pPr>
            <a:r>
              <a:rPr lang="en-US" sz="1372" kern="0">
                <a:solidFill>
                  <a:srgbClr val="FFFFFF"/>
                </a:solidFill>
                <a:latin typeface="Segoe UI"/>
                <a:cs typeface="Segoe UI Semilight" panose="020B0402040204020203" pitchFamily="34" charset="0"/>
              </a:rPr>
              <a:t>Direct </a:t>
            </a:r>
            <a:br>
              <a:rPr lang="en-US" sz="1372" kern="0">
                <a:solidFill>
                  <a:srgbClr val="FFFFFF"/>
                </a:solidFill>
                <a:latin typeface="Segoe UI"/>
                <a:cs typeface="Segoe UI Semilight" panose="020B0402040204020203" pitchFamily="34" charset="0"/>
              </a:rPr>
            </a:br>
            <a:r>
              <a:rPr lang="en-US" sz="1372" kern="0">
                <a:solidFill>
                  <a:srgbClr val="FFFFFF"/>
                </a:solidFill>
                <a:latin typeface="Segoe UI"/>
                <a:cs typeface="Segoe UI Semilight" panose="020B0402040204020203" pitchFamily="34" charset="0"/>
              </a:rPr>
              <a:t>Line support</a:t>
            </a:r>
          </a:p>
        </p:txBody>
      </p:sp>
      <p:sp>
        <p:nvSpPr>
          <p:cNvPr id="162" name="TextBox 161"/>
          <p:cNvSpPr txBox="1"/>
          <p:nvPr/>
        </p:nvSpPr>
        <p:spPr>
          <a:xfrm>
            <a:off x="7000121" y="4323241"/>
            <a:ext cx="1075188" cy="422417"/>
          </a:xfrm>
          <a:prstGeom prst="rect">
            <a:avLst/>
          </a:prstGeom>
          <a:noFill/>
        </p:spPr>
        <p:txBody>
          <a:bodyPr wrap="square" lIns="0" tIns="0" rIns="0" bIns="0" rtlCol="0">
            <a:spAutoFit/>
          </a:bodyPr>
          <a:lstStyle>
            <a:defPPr>
              <a:defRPr lang="en-US"/>
            </a:defPPr>
            <a:lvl1pPr algn="ctr">
              <a:lnSpc>
                <a:spcPct val="90000"/>
              </a:lnSpc>
              <a:defRPr sz="200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defRPr>
            </a:lvl1pPr>
          </a:lstStyle>
          <a:p>
            <a:pPr defTabSz="896214">
              <a:lnSpc>
                <a:spcPct val="100000"/>
              </a:lnSpc>
              <a:defRPr/>
            </a:pPr>
            <a:r>
              <a:rPr lang="en-US" sz="1372" kern="0">
                <a:solidFill>
                  <a:srgbClr val="FFFFFF"/>
                </a:solidFill>
                <a:latin typeface="Segoe UI"/>
              </a:rPr>
              <a:t>Embedded </a:t>
            </a:r>
            <a:br>
              <a:rPr lang="en-US" sz="1372" kern="0">
                <a:solidFill>
                  <a:srgbClr val="FFFFFF"/>
                </a:solidFill>
                <a:latin typeface="Segoe UI"/>
              </a:rPr>
            </a:br>
            <a:r>
              <a:rPr lang="en-US" sz="1372" kern="0">
                <a:solidFill>
                  <a:srgbClr val="FFFFFF"/>
                </a:solidFill>
                <a:latin typeface="Segoe UI"/>
              </a:rPr>
              <a:t>web chat</a:t>
            </a:r>
          </a:p>
        </p:txBody>
      </p:sp>
      <p:grpSp>
        <p:nvGrpSpPr>
          <p:cNvPr id="163" name="Group 162"/>
          <p:cNvGrpSpPr/>
          <p:nvPr/>
        </p:nvGrpSpPr>
        <p:grpSpPr>
          <a:xfrm>
            <a:off x="5481853" y="1730002"/>
            <a:ext cx="713439" cy="723248"/>
            <a:chOff x="5825454" y="7804314"/>
            <a:chExt cx="1007759" cy="1021615"/>
          </a:xfrm>
        </p:grpSpPr>
        <p:pic>
          <p:nvPicPr>
            <p:cNvPr id="168" name="Picture 167"/>
            <p:cNvPicPr>
              <a:picLocks noChangeAspect="1"/>
            </p:cNvPicPr>
            <p:nvPr/>
          </p:nvPicPr>
          <p:blipFill>
            <a:blip r:embed="rId5"/>
            <a:stretch>
              <a:fillRect/>
            </a:stretch>
          </p:blipFill>
          <p:spPr>
            <a:xfrm>
              <a:off x="5827225" y="8166819"/>
              <a:ext cx="312052" cy="312052"/>
            </a:xfrm>
            <a:prstGeom prst="rect">
              <a:avLst/>
            </a:prstGeom>
          </p:spPr>
        </p:pic>
        <p:pic>
          <p:nvPicPr>
            <p:cNvPr id="169" name="Picture 168"/>
            <p:cNvPicPr>
              <a:picLocks noChangeAspect="1"/>
            </p:cNvPicPr>
            <p:nvPr/>
          </p:nvPicPr>
          <p:blipFill>
            <a:blip r:embed="rId6"/>
            <a:stretch>
              <a:fillRect/>
            </a:stretch>
          </p:blipFill>
          <p:spPr>
            <a:xfrm>
              <a:off x="5825454" y="8513877"/>
              <a:ext cx="312052" cy="312052"/>
            </a:xfrm>
            <a:prstGeom prst="rect">
              <a:avLst/>
            </a:prstGeom>
          </p:spPr>
        </p:pic>
        <p:pic>
          <p:nvPicPr>
            <p:cNvPr id="170" name="Picture 169"/>
            <p:cNvPicPr>
              <a:picLocks noChangeAspect="1"/>
            </p:cNvPicPr>
            <p:nvPr/>
          </p:nvPicPr>
          <p:blipFill>
            <a:blip r:embed="rId7"/>
            <a:stretch>
              <a:fillRect/>
            </a:stretch>
          </p:blipFill>
          <p:spPr>
            <a:xfrm>
              <a:off x="6168251" y="8513877"/>
              <a:ext cx="312052" cy="312052"/>
            </a:xfrm>
            <a:prstGeom prst="rect">
              <a:avLst/>
            </a:prstGeom>
          </p:spPr>
        </p:pic>
        <p:pic>
          <p:nvPicPr>
            <p:cNvPr id="171" name="Picture 170"/>
            <p:cNvPicPr>
              <a:picLocks noChangeAspect="1"/>
            </p:cNvPicPr>
            <p:nvPr/>
          </p:nvPicPr>
          <p:blipFill>
            <a:blip r:embed="rId8"/>
            <a:stretch>
              <a:fillRect/>
            </a:stretch>
          </p:blipFill>
          <p:spPr>
            <a:xfrm>
              <a:off x="6519978" y="8513877"/>
              <a:ext cx="312052" cy="312052"/>
            </a:xfrm>
            <a:prstGeom prst="rect">
              <a:avLst/>
            </a:prstGeom>
          </p:spPr>
        </p:pic>
        <p:pic>
          <p:nvPicPr>
            <p:cNvPr id="172" name="Picture 171"/>
            <p:cNvPicPr>
              <a:picLocks noChangeAspect="1"/>
            </p:cNvPicPr>
            <p:nvPr/>
          </p:nvPicPr>
          <p:blipFill>
            <a:blip r:embed="rId9"/>
            <a:stretch>
              <a:fillRect/>
            </a:stretch>
          </p:blipFill>
          <p:spPr>
            <a:xfrm>
              <a:off x="6517239" y="8157797"/>
              <a:ext cx="312052" cy="312052"/>
            </a:xfrm>
            <a:prstGeom prst="rect">
              <a:avLst/>
            </a:prstGeom>
          </p:spPr>
        </p:pic>
        <p:pic>
          <p:nvPicPr>
            <p:cNvPr id="173" name="Picture 172"/>
            <p:cNvPicPr>
              <a:picLocks noChangeAspect="1"/>
            </p:cNvPicPr>
            <p:nvPr/>
          </p:nvPicPr>
          <p:blipFill>
            <a:blip r:embed="rId10"/>
            <a:stretch>
              <a:fillRect/>
            </a:stretch>
          </p:blipFill>
          <p:spPr>
            <a:xfrm>
              <a:off x="6173943" y="8157908"/>
              <a:ext cx="312052" cy="312052"/>
            </a:xfrm>
            <a:prstGeom prst="rect">
              <a:avLst/>
            </a:prstGeom>
          </p:spPr>
        </p:pic>
        <p:pic>
          <p:nvPicPr>
            <p:cNvPr id="174" name="Picture 173"/>
            <p:cNvPicPr>
              <a:picLocks noChangeAspect="1"/>
            </p:cNvPicPr>
            <p:nvPr/>
          </p:nvPicPr>
          <p:blipFill>
            <a:blip r:embed="rId11"/>
            <a:stretch>
              <a:fillRect/>
            </a:stretch>
          </p:blipFill>
          <p:spPr>
            <a:xfrm>
              <a:off x="6172171" y="7804314"/>
              <a:ext cx="312052" cy="312052"/>
            </a:xfrm>
            <a:prstGeom prst="rect">
              <a:avLst/>
            </a:prstGeom>
          </p:spPr>
        </p:pic>
        <p:pic>
          <p:nvPicPr>
            <p:cNvPr id="175" name="Picture 174"/>
            <p:cNvPicPr>
              <a:picLocks noChangeAspect="1"/>
            </p:cNvPicPr>
            <p:nvPr/>
          </p:nvPicPr>
          <p:blipFill>
            <a:blip r:embed="rId12"/>
            <a:stretch>
              <a:fillRect/>
            </a:stretch>
          </p:blipFill>
          <p:spPr>
            <a:xfrm>
              <a:off x="5825454" y="7804314"/>
              <a:ext cx="312052" cy="312052"/>
            </a:xfrm>
            <a:prstGeom prst="rect">
              <a:avLst/>
            </a:prstGeom>
          </p:spPr>
        </p:pic>
        <p:pic>
          <p:nvPicPr>
            <p:cNvPr id="176" name="Picture 175"/>
            <p:cNvPicPr>
              <a:picLocks noChangeAspect="1"/>
            </p:cNvPicPr>
            <p:nvPr/>
          </p:nvPicPr>
          <p:blipFill>
            <a:blip r:embed="rId13">
              <a:biLevel thresh="25000"/>
            </a:blip>
            <a:stretch>
              <a:fillRect/>
            </a:stretch>
          </p:blipFill>
          <p:spPr>
            <a:xfrm>
              <a:off x="6534139" y="7828615"/>
              <a:ext cx="299074" cy="295713"/>
            </a:xfrm>
            <a:prstGeom prst="rect">
              <a:avLst/>
            </a:prstGeom>
          </p:spPr>
        </p:pic>
      </p:grpSp>
      <p:grpSp>
        <p:nvGrpSpPr>
          <p:cNvPr id="188" name="Group 187"/>
          <p:cNvGrpSpPr/>
          <p:nvPr/>
        </p:nvGrpSpPr>
        <p:grpSpPr>
          <a:xfrm>
            <a:off x="6992114" y="1800496"/>
            <a:ext cx="1100610" cy="642023"/>
            <a:chOff x="3036888" y="1643063"/>
            <a:chExt cx="6362700" cy="3711575"/>
          </a:xfrm>
          <a:solidFill>
            <a:schemeClr val="tx1"/>
          </a:solidFill>
        </p:grpSpPr>
        <p:sp>
          <p:nvSpPr>
            <p:cNvPr id="189" name="Freeform: Shape 188"/>
            <p:cNvSpPr>
              <a:spLocks/>
            </p:cNvSpPr>
            <p:nvPr/>
          </p:nvSpPr>
          <p:spPr bwMode="auto">
            <a:xfrm>
              <a:off x="3036888" y="1643063"/>
              <a:ext cx="6362700" cy="3711575"/>
            </a:xfrm>
            <a:custGeom>
              <a:avLst/>
              <a:gdLst>
                <a:gd name="connsiteX0" fmla="*/ 3689954 w 6362700"/>
                <a:gd name="connsiteY0" fmla="*/ 300038 h 3711575"/>
                <a:gd name="connsiteX1" fmla="*/ 3342615 w 6362700"/>
                <a:gd name="connsiteY1" fmla="*/ 367142 h 3711575"/>
                <a:gd name="connsiteX2" fmla="*/ 3335526 w 6362700"/>
                <a:gd name="connsiteY2" fmla="*/ 367142 h 3711575"/>
                <a:gd name="connsiteX3" fmla="*/ 3222109 w 6362700"/>
                <a:gd name="connsiteY3" fmla="*/ 374205 h 3711575"/>
                <a:gd name="connsiteX4" fmla="*/ 3161857 w 6362700"/>
                <a:gd name="connsiteY4" fmla="*/ 353015 h 3711575"/>
                <a:gd name="connsiteX5" fmla="*/ 2896036 w 6362700"/>
                <a:gd name="connsiteY5" fmla="*/ 314165 h 3711575"/>
                <a:gd name="connsiteX6" fmla="*/ 2325407 w 6362700"/>
                <a:gd name="connsiteY6" fmla="*/ 508413 h 3711575"/>
                <a:gd name="connsiteX7" fmla="*/ 2293509 w 6362700"/>
                <a:gd name="connsiteY7" fmla="*/ 536668 h 3711575"/>
                <a:gd name="connsiteX8" fmla="*/ 2173003 w 6362700"/>
                <a:gd name="connsiteY8" fmla="*/ 571985 h 3711575"/>
                <a:gd name="connsiteX9" fmla="*/ 2155282 w 6362700"/>
                <a:gd name="connsiteY9" fmla="*/ 571985 h 3711575"/>
                <a:gd name="connsiteX10" fmla="*/ 2063131 w 6362700"/>
                <a:gd name="connsiteY10" fmla="*/ 568454 h 3711575"/>
                <a:gd name="connsiteX11" fmla="*/ 1208960 w 6362700"/>
                <a:gd name="connsiteY11" fmla="*/ 1161793 h 3711575"/>
                <a:gd name="connsiteX12" fmla="*/ 1191239 w 6362700"/>
                <a:gd name="connsiteY12" fmla="*/ 1221833 h 3711575"/>
                <a:gd name="connsiteX13" fmla="*/ 1067189 w 6362700"/>
                <a:gd name="connsiteY13" fmla="*/ 1334850 h 3711575"/>
                <a:gd name="connsiteX14" fmla="*/ 1014025 w 6362700"/>
                <a:gd name="connsiteY14" fmla="*/ 1341914 h 3711575"/>
                <a:gd name="connsiteX15" fmla="*/ 301625 w 6362700"/>
                <a:gd name="connsiteY15" fmla="*/ 2171883 h 3711575"/>
                <a:gd name="connsiteX16" fmla="*/ 1198327 w 6362700"/>
                <a:gd name="connsiteY16" fmla="*/ 3023042 h 3711575"/>
                <a:gd name="connsiteX17" fmla="*/ 1379085 w 6362700"/>
                <a:gd name="connsiteY17" fmla="*/ 3005383 h 3711575"/>
                <a:gd name="connsiteX18" fmla="*/ 1460604 w 6362700"/>
                <a:gd name="connsiteY18" fmla="*/ 2984192 h 3711575"/>
                <a:gd name="connsiteX19" fmla="*/ 1584653 w 6362700"/>
                <a:gd name="connsiteY19" fmla="*/ 3008915 h 3711575"/>
                <a:gd name="connsiteX20" fmla="*/ 1659083 w 6362700"/>
                <a:gd name="connsiteY20" fmla="*/ 3058360 h 3711575"/>
                <a:gd name="connsiteX21" fmla="*/ 2158826 w 6362700"/>
                <a:gd name="connsiteY21" fmla="*/ 3203163 h 3711575"/>
                <a:gd name="connsiteX22" fmla="*/ 2424647 w 6362700"/>
                <a:gd name="connsiteY22" fmla="*/ 3167845 h 3711575"/>
                <a:gd name="connsiteX23" fmla="*/ 2438824 w 6362700"/>
                <a:gd name="connsiteY23" fmla="*/ 3160782 h 3711575"/>
                <a:gd name="connsiteX24" fmla="*/ 2591228 w 6362700"/>
                <a:gd name="connsiteY24" fmla="*/ 3189036 h 3711575"/>
                <a:gd name="connsiteX25" fmla="*/ 2623127 w 6362700"/>
                <a:gd name="connsiteY25" fmla="*/ 3217290 h 3711575"/>
                <a:gd name="connsiteX26" fmla="*/ 3193755 w 6362700"/>
                <a:gd name="connsiteY26" fmla="*/ 3411538 h 3711575"/>
                <a:gd name="connsiteX27" fmla="*/ 3693498 w 6362700"/>
                <a:gd name="connsiteY27" fmla="*/ 3266735 h 3711575"/>
                <a:gd name="connsiteX28" fmla="*/ 3743118 w 6362700"/>
                <a:gd name="connsiteY28" fmla="*/ 3231417 h 3711575"/>
                <a:gd name="connsiteX29" fmla="*/ 3884889 w 6362700"/>
                <a:gd name="connsiteY29" fmla="*/ 3213758 h 3711575"/>
                <a:gd name="connsiteX30" fmla="*/ 3923876 w 6362700"/>
                <a:gd name="connsiteY30" fmla="*/ 3227885 h 3711575"/>
                <a:gd name="connsiteX31" fmla="*/ 4186153 w 6362700"/>
                <a:gd name="connsiteY31" fmla="*/ 3266735 h 3711575"/>
                <a:gd name="connsiteX32" fmla="*/ 4756781 w 6362700"/>
                <a:gd name="connsiteY32" fmla="*/ 3072487 h 3711575"/>
                <a:gd name="connsiteX33" fmla="*/ 4792224 w 6362700"/>
                <a:gd name="connsiteY33" fmla="*/ 3040701 h 3711575"/>
                <a:gd name="connsiteX34" fmla="*/ 4923362 w 6362700"/>
                <a:gd name="connsiteY34" fmla="*/ 3005383 h 3711575"/>
                <a:gd name="connsiteX35" fmla="*/ 5004881 w 6362700"/>
                <a:gd name="connsiteY35" fmla="*/ 3023042 h 3711575"/>
                <a:gd name="connsiteX36" fmla="*/ 5164373 w 6362700"/>
                <a:gd name="connsiteY36" fmla="*/ 3037169 h 3711575"/>
                <a:gd name="connsiteX37" fmla="*/ 6061075 w 6362700"/>
                <a:gd name="connsiteY37" fmla="*/ 2186010 h 3711575"/>
                <a:gd name="connsiteX38" fmla="*/ 5518800 w 6362700"/>
                <a:gd name="connsiteY38" fmla="*/ 1405486 h 3711575"/>
                <a:gd name="connsiteX39" fmla="*/ 5447915 w 6362700"/>
                <a:gd name="connsiteY39" fmla="*/ 1380763 h 3711575"/>
                <a:gd name="connsiteX40" fmla="*/ 5348676 w 6362700"/>
                <a:gd name="connsiteY40" fmla="*/ 1264215 h 3711575"/>
                <a:gd name="connsiteX41" fmla="*/ 5338043 w 6362700"/>
                <a:gd name="connsiteY41" fmla="*/ 1197111 h 3711575"/>
                <a:gd name="connsiteX42" fmla="*/ 4462606 w 6362700"/>
                <a:gd name="connsiteY42" fmla="*/ 522540 h 3711575"/>
                <a:gd name="connsiteX43" fmla="*/ 4359822 w 6362700"/>
                <a:gd name="connsiteY43" fmla="*/ 526072 h 3711575"/>
                <a:gd name="connsiteX44" fmla="*/ 4267671 w 6362700"/>
                <a:gd name="connsiteY44" fmla="*/ 497818 h 3711575"/>
                <a:gd name="connsiteX45" fmla="*/ 4189697 w 6362700"/>
                <a:gd name="connsiteY45" fmla="*/ 444841 h 3711575"/>
                <a:gd name="connsiteX46" fmla="*/ 3689954 w 6362700"/>
                <a:gd name="connsiteY46" fmla="*/ 300038 h 3711575"/>
                <a:gd name="connsiteX47" fmla="*/ 3690012 w 6362700"/>
                <a:gd name="connsiteY47" fmla="*/ 0 h 3711575"/>
                <a:gd name="connsiteX48" fmla="*/ 4359956 w 6362700"/>
                <a:gd name="connsiteY48" fmla="*/ 194231 h 3711575"/>
                <a:gd name="connsiteX49" fmla="*/ 4363501 w 6362700"/>
                <a:gd name="connsiteY49" fmla="*/ 197762 h 3711575"/>
                <a:gd name="connsiteX50" fmla="*/ 4398948 w 6362700"/>
                <a:gd name="connsiteY50" fmla="*/ 222483 h 3711575"/>
                <a:gd name="connsiteX51" fmla="*/ 4452118 w 6362700"/>
                <a:gd name="connsiteY51" fmla="*/ 218951 h 3711575"/>
                <a:gd name="connsiteX52" fmla="*/ 4459207 w 6362700"/>
                <a:gd name="connsiteY52" fmla="*/ 218951 h 3711575"/>
                <a:gd name="connsiteX53" fmla="*/ 5632496 w 6362700"/>
                <a:gd name="connsiteY53" fmla="*/ 1126539 h 3711575"/>
                <a:gd name="connsiteX54" fmla="*/ 6362700 w 6362700"/>
                <a:gd name="connsiteY54" fmla="*/ 2185980 h 3711575"/>
                <a:gd name="connsiteX55" fmla="*/ 5164599 w 6362700"/>
                <a:gd name="connsiteY55" fmla="*/ 3337239 h 3711575"/>
                <a:gd name="connsiteX56" fmla="*/ 4951918 w 6362700"/>
                <a:gd name="connsiteY56" fmla="*/ 3319582 h 3711575"/>
                <a:gd name="connsiteX57" fmla="*/ 4944828 w 6362700"/>
                <a:gd name="connsiteY57" fmla="*/ 3319582 h 3711575"/>
                <a:gd name="connsiteX58" fmla="*/ 4934194 w 6362700"/>
                <a:gd name="connsiteY58" fmla="*/ 3316050 h 3711575"/>
                <a:gd name="connsiteX59" fmla="*/ 4186267 w 6362700"/>
                <a:gd name="connsiteY59" fmla="*/ 3566785 h 3711575"/>
                <a:gd name="connsiteX60" fmla="*/ 3853067 w 6362700"/>
                <a:gd name="connsiteY60" fmla="*/ 3520876 h 3711575"/>
                <a:gd name="connsiteX61" fmla="*/ 3193757 w 6362700"/>
                <a:gd name="connsiteY61" fmla="*/ 3711575 h 3711575"/>
                <a:gd name="connsiteX62" fmla="*/ 2456463 w 6362700"/>
                <a:gd name="connsiteY62" fmla="*/ 3471435 h 3711575"/>
                <a:gd name="connsiteX63" fmla="*/ 2158710 w 6362700"/>
                <a:gd name="connsiteY63" fmla="*/ 3506750 h 3711575"/>
                <a:gd name="connsiteX64" fmla="*/ 1492310 w 6362700"/>
                <a:gd name="connsiteY64" fmla="*/ 3312519 h 3711575"/>
                <a:gd name="connsiteX65" fmla="*/ 1485221 w 6362700"/>
                <a:gd name="connsiteY65" fmla="*/ 3305456 h 3711575"/>
                <a:gd name="connsiteX66" fmla="*/ 1467498 w 6362700"/>
                <a:gd name="connsiteY66" fmla="*/ 3294862 h 3711575"/>
                <a:gd name="connsiteX67" fmla="*/ 1446229 w 6362700"/>
                <a:gd name="connsiteY67" fmla="*/ 3298393 h 3711575"/>
                <a:gd name="connsiteX68" fmla="*/ 1439140 w 6362700"/>
                <a:gd name="connsiteY68" fmla="*/ 3298393 h 3711575"/>
                <a:gd name="connsiteX69" fmla="*/ 1198102 w 6362700"/>
                <a:gd name="connsiteY69" fmla="*/ 3323113 h 3711575"/>
                <a:gd name="connsiteX70" fmla="*/ 0 w 6362700"/>
                <a:gd name="connsiteY70" fmla="*/ 2171854 h 3711575"/>
                <a:gd name="connsiteX71" fmla="*/ 925162 w 6362700"/>
                <a:gd name="connsiteY71" fmla="*/ 1052378 h 3711575"/>
                <a:gd name="connsiteX72" fmla="*/ 2063004 w 6362700"/>
                <a:gd name="connsiteY72" fmla="*/ 264860 h 3711575"/>
                <a:gd name="connsiteX73" fmla="*/ 2144531 w 6362700"/>
                <a:gd name="connsiteY73" fmla="*/ 268392 h 3711575"/>
                <a:gd name="connsiteX74" fmla="*/ 2896003 w 6362700"/>
                <a:gd name="connsiteY74" fmla="*/ 14126 h 3711575"/>
                <a:gd name="connsiteX75" fmla="*/ 3250471 w 6362700"/>
                <a:gd name="connsiteY75" fmla="*/ 63567 h 3711575"/>
                <a:gd name="connsiteX76" fmla="*/ 3257561 w 6362700"/>
                <a:gd name="connsiteY76" fmla="*/ 67098 h 3711575"/>
                <a:gd name="connsiteX77" fmla="*/ 3268195 w 6362700"/>
                <a:gd name="connsiteY77" fmla="*/ 70630 h 3711575"/>
                <a:gd name="connsiteX78" fmla="*/ 3690012 w 6362700"/>
                <a:gd name="connsiteY78" fmla="*/ 0 h 3711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6362700" h="3711575">
                  <a:moveTo>
                    <a:pt x="3689954" y="300038"/>
                  </a:moveTo>
                  <a:cubicBezTo>
                    <a:pt x="3569448" y="300038"/>
                    <a:pt x="3452487" y="321229"/>
                    <a:pt x="3342615" y="367142"/>
                  </a:cubicBezTo>
                  <a:cubicBezTo>
                    <a:pt x="3335526" y="367142"/>
                    <a:pt x="3335526" y="367142"/>
                    <a:pt x="3335526" y="367142"/>
                  </a:cubicBezTo>
                  <a:cubicBezTo>
                    <a:pt x="3300083" y="384801"/>
                    <a:pt x="3261096" y="388333"/>
                    <a:pt x="3222109" y="374205"/>
                  </a:cubicBezTo>
                  <a:cubicBezTo>
                    <a:pt x="3161857" y="353015"/>
                    <a:pt x="3161857" y="353015"/>
                    <a:pt x="3161857" y="353015"/>
                  </a:cubicBezTo>
                  <a:cubicBezTo>
                    <a:pt x="3076794" y="328292"/>
                    <a:pt x="2988187" y="314165"/>
                    <a:pt x="2896036" y="314165"/>
                  </a:cubicBezTo>
                  <a:cubicBezTo>
                    <a:pt x="2690468" y="314165"/>
                    <a:pt x="2484900" y="384801"/>
                    <a:pt x="2325407" y="508413"/>
                  </a:cubicBezTo>
                  <a:cubicBezTo>
                    <a:pt x="2293509" y="536668"/>
                    <a:pt x="2293509" y="536668"/>
                    <a:pt x="2293509" y="536668"/>
                  </a:cubicBezTo>
                  <a:cubicBezTo>
                    <a:pt x="2258066" y="568454"/>
                    <a:pt x="2215535" y="579049"/>
                    <a:pt x="2173003" y="571985"/>
                  </a:cubicBezTo>
                  <a:cubicBezTo>
                    <a:pt x="2155282" y="571985"/>
                    <a:pt x="2155282" y="571985"/>
                    <a:pt x="2155282" y="571985"/>
                  </a:cubicBezTo>
                  <a:cubicBezTo>
                    <a:pt x="2123384" y="568454"/>
                    <a:pt x="2095029" y="568454"/>
                    <a:pt x="2063131" y="568454"/>
                  </a:cubicBezTo>
                  <a:cubicBezTo>
                    <a:pt x="1669716" y="568454"/>
                    <a:pt x="1325921" y="805083"/>
                    <a:pt x="1208960" y="1161793"/>
                  </a:cubicBezTo>
                  <a:cubicBezTo>
                    <a:pt x="1191239" y="1221833"/>
                    <a:pt x="1191239" y="1221833"/>
                    <a:pt x="1191239" y="1221833"/>
                  </a:cubicBezTo>
                  <a:cubicBezTo>
                    <a:pt x="1177062" y="1281874"/>
                    <a:pt x="1127442" y="1324255"/>
                    <a:pt x="1067189" y="1334850"/>
                  </a:cubicBezTo>
                  <a:cubicBezTo>
                    <a:pt x="1014025" y="1341914"/>
                    <a:pt x="1014025" y="1341914"/>
                    <a:pt x="1014025" y="1341914"/>
                  </a:cubicBezTo>
                  <a:cubicBezTo>
                    <a:pt x="602889" y="1423145"/>
                    <a:pt x="301625" y="1772791"/>
                    <a:pt x="301625" y="2171883"/>
                  </a:cubicBezTo>
                  <a:cubicBezTo>
                    <a:pt x="301625" y="2641610"/>
                    <a:pt x="705673" y="3023042"/>
                    <a:pt x="1198327" y="3023042"/>
                  </a:cubicBezTo>
                  <a:cubicBezTo>
                    <a:pt x="1258580" y="3023042"/>
                    <a:pt x="1318833" y="3015979"/>
                    <a:pt x="1379085" y="3005383"/>
                  </a:cubicBezTo>
                  <a:cubicBezTo>
                    <a:pt x="1460604" y="2984192"/>
                    <a:pt x="1460604" y="2984192"/>
                    <a:pt x="1460604" y="2984192"/>
                  </a:cubicBezTo>
                  <a:cubicBezTo>
                    <a:pt x="1506679" y="2973597"/>
                    <a:pt x="1549211" y="2980661"/>
                    <a:pt x="1584653" y="3008915"/>
                  </a:cubicBezTo>
                  <a:cubicBezTo>
                    <a:pt x="1659083" y="3058360"/>
                    <a:pt x="1659083" y="3058360"/>
                    <a:pt x="1659083" y="3058360"/>
                  </a:cubicBezTo>
                  <a:cubicBezTo>
                    <a:pt x="1807943" y="3153718"/>
                    <a:pt x="1981612" y="3203163"/>
                    <a:pt x="2158826" y="3203163"/>
                  </a:cubicBezTo>
                  <a:cubicBezTo>
                    <a:pt x="2250977" y="3203163"/>
                    <a:pt x="2339584" y="3192568"/>
                    <a:pt x="2424647" y="3167845"/>
                  </a:cubicBezTo>
                  <a:cubicBezTo>
                    <a:pt x="2438824" y="3160782"/>
                    <a:pt x="2438824" y="3160782"/>
                    <a:pt x="2438824" y="3160782"/>
                  </a:cubicBezTo>
                  <a:cubicBezTo>
                    <a:pt x="2491988" y="3143123"/>
                    <a:pt x="2548697" y="3153718"/>
                    <a:pt x="2591228" y="3189036"/>
                  </a:cubicBezTo>
                  <a:lnTo>
                    <a:pt x="2623127" y="3217290"/>
                  </a:lnTo>
                  <a:cubicBezTo>
                    <a:pt x="2782619" y="3340902"/>
                    <a:pt x="2984643" y="3411538"/>
                    <a:pt x="3193755" y="3411538"/>
                  </a:cubicBezTo>
                  <a:cubicBezTo>
                    <a:pt x="3374513" y="3411538"/>
                    <a:pt x="3544639" y="3362093"/>
                    <a:pt x="3693498" y="3266735"/>
                  </a:cubicBezTo>
                  <a:cubicBezTo>
                    <a:pt x="3743118" y="3231417"/>
                    <a:pt x="3743118" y="3231417"/>
                    <a:pt x="3743118" y="3231417"/>
                  </a:cubicBezTo>
                  <a:cubicBezTo>
                    <a:pt x="3782105" y="3203163"/>
                    <a:pt x="3835269" y="3196099"/>
                    <a:pt x="3884889" y="3213758"/>
                  </a:cubicBezTo>
                  <a:cubicBezTo>
                    <a:pt x="3923876" y="3227885"/>
                    <a:pt x="3923876" y="3227885"/>
                    <a:pt x="3923876" y="3227885"/>
                  </a:cubicBezTo>
                  <a:cubicBezTo>
                    <a:pt x="4008939" y="3252608"/>
                    <a:pt x="4097546" y="3266735"/>
                    <a:pt x="4186153" y="3266735"/>
                  </a:cubicBezTo>
                  <a:cubicBezTo>
                    <a:pt x="4395265" y="3266735"/>
                    <a:pt x="4597289" y="3196099"/>
                    <a:pt x="4756781" y="3072487"/>
                  </a:cubicBezTo>
                  <a:cubicBezTo>
                    <a:pt x="4792224" y="3040701"/>
                    <a:pt x="4792224" y="3040701"/>
                    <a:pt x="4792224" y="3040701"/>
                  </a:cubicBezTo>
                  <a:cubicBezTo>
                    <a:pt x="4827667" y="3008915"/>
                    <a:pt x="4877287" y="2994788"/>
                    <a:pt x="4923362" y="3005383"/>
                  </a:cubicBezTo>
                  <a:cubicBezTo>
                    <a:pt x="5004881" y="3023042"/>
                    <a:pt x="5004881" y="3023042"/>
                    <a:pt x="5004881" y="3023042"/>
                  </a:cubicBezTo>
                  <a:cubicBezTo>
                    <a:pt x="5058045" y="3033637"/>
                    <a:pt x="5111209" y="3037169"/>
                    <a:pt x="5164373" y="3037169"/>
                  </a:cubicBezTo>
                  <a:cubicBezTo>
                    <a:pt x="5657028" y="3037169"/>
                    <a:pt x="6061075" y="2655737"/>
                    <a:pt x="6061075" y="2186010"/>
                  </a:cubicBezTo>
                  <a:cubicBezTo>
                    <a:pt x="6061075" y="1846959"/>
                    <a:pt x="5848418" y="1539694"/>
                    <a:pt x="5518800" y="1405486"/>
                  </a:cubicBezTo>
                  <a:cubicBezTo>
                    <a:pt x="5447915" y="1380763"/>
                    <a:pt x="5447915" y="1380763"/>
                    <a:pt x="5447915" y="1380763"/>
                  </a:cubicBezTo>
                  <a:cubicBezTo>
                    <a:pt x="5394751" y="1363105"/>
                    <a:pt x="5355764" y="1317191"/>
                    <a:pt x="5348676" y="1264215"/>
                  </a:cubicBezTo>
                  <a:cubicBezTo>
                    <a:pt x="5338043" y="1197111"/>
                    <a:pt x="5338043" y="1197111"/>
                    <a:pt x="5338043" y="1197111"/>
                  </a:cubicBezTo>
                  <a:cubicBezTo>
                    <a:pt x="5249436" y="805083"/>
                    <a:pt x="4884375" y="522540"/>
                    <a:pt x="4462606" y="522540"/>
                  </a:cubicBezTo>
                  <a:cubicBezTo>
                    <a:pt x="4359822" y="526072"/>
                    <a:pt x="4359822" y="526072"/>
                    <a:pt x="4359822" y="526072"/>
                  </a:cubicBezTo>
                  <a:cubicBezTo>
                    <a:pt x="4327924" y="526072"/>
                    <a:pt x="4292481" y="519009"/>
                    <a:pt x="4267671" y="497818"/>
                  </a:cubicBezTo>
                  <a:cubicBezTo>
                    <a:pt x="4189697" y="444841"/>
                    <a:pt x="4189697" y="444841"/>
                    <a:pt x="4189697" y="444841"/>
                  </a:cubicBezTo>
                  <a:cubicBezTo>
                    <a:pt x="4044382" y="349483"/>
                    <a:pt x="3870712" y="300038"/>
                    <a:pt x="3689954" y="300038"/>
                  </a:cubicBezTo>
                  <a:close/>
                  <a:moveTo>
                    <a:pt x="3690012" y="0"/>
                  </a:moveTo>
                  <a:cubicBezTo>
                    <a:pt x="3927505" y="0"/>
                    <a:pt x="4161454" y="67098"/>
                    <a:pt x="4359956" y="194231"/>
                  </a:cubicBezTo>
                  <a:cubicBezTo>
                    <a:pt x="4359956" y="194231"/>
                    <a:pt x="4363501" y="194231"/>
                    <a:pt x="4363501" y="197762"/>
                  </a:cubicBezTo>
                  <a:cubicBezTo>
                    <a:pt x="4398948" y="222483"/>
                    <a:pt x="4398948" y="222483"/>
                    <a:pt x="4398948" y="222483"/>
                  </a:cubicBezTo>
                  <a:cubicBezTo>
                    <a:pt x="4452118" y="218951"/>
                    <a:pt x="4452118" y="218951"/>
                    <a:pt x="4452118" y="218951"/>
                  </a:cubicBezTo>
                  <a:cubicBezTo>
                    <a:pt x="4452118" y="218951"/>
                    <a:pt x="4455663" y="218951"/>
                    <a:pt x="4459207" y="218951"/>
                  </a:cubicBezTo>
                  <a:cubicBezTo>
                    <a:pt x="5022811" y="218951"/>
                    <a:pt x="5511977" y="600350"/>
                    <a:pt x="5632496" y="1126539"/>
                  </a:cubicBezTo>
                  <a:cubicBezTo>
                    <a:pt x="6075581" y="1310176"/>
                    <a:pt x="6362700" y="1723358"/>
                    <a:pt x="6362700" y="2185980"/>
                  </a:cubicBezTo>
                  <a:cubicBezTo>
                    <a:pt x="6362700" y="2821645"/>
                    <a:pt x="5823908" y="3337239"/>
                    <a:pt x="5164599" y="3337239"/>
                  </a:cubicBezTo>
                  <a:cubicBezTo>
                    <a:pt x="5093705" y="3337239"/>
                    <a:pt x="5019267" y="3333708"/>
                    <a:pt x="4951918" y="3319582"/>
                  </a:cubicBezTo>
                  <a:cubicBezTo>
                    <a:pt x="4948373" y="3319582"/>
                    <a:pt x="4948373" y="3319582"/>
                    <a:pt x="4944828" y="3319582"/>
                  </a:cubicBezTo>
                  <a:cubicBezTo>
                    <a:pt x="4934194" y="3316050"/>
                    <a:pt x="4934194" y="3316050"/>
                    <a:pt x="4934194" y="3316050"/>
                  </a:cubicBezTo>
                  <a:cubicBezTo>
                    <a:pt x="4721514" y="3478498"/>
                    <a:pt x="4455663" y="3566785"/>
                    <a:pt x="4186267" y="3566785"/>
                  </a:cubicBezTo>
                  <a:cubicBezTo>
                    <a:pt x="4072837" y="3566785"/>
                    <a:pt x="3962952" y="3552659"/>
                    <a:pt x="3853067" y="3520876"/>
                  </a:cubicBezTo>
                  <a:cubicBezTo>
                    <a:pt x="3658110" y="3648009"/>
                    <a:pt x="3427705" y="3711575"/>
                    <a:pt x="3193757" y="3711575"/>
                  </a:cubicBezTo>
                  <a:cubicBezTo>
                    <a:pt x="2927906" y="3711575"/>
                    <a:pt x="2665599" y="3626820"/>
                    <a:pt x="2456463" y="3471435"/>
                  </a:cubicBezTo>
                  <a:cubicBezTo>
                    <a:pt x="2360757" y="3492624"/>
                    <a:pt x="2261506" y="3506750"/>
                    <a:pt x="2158710" y="3506750"/>
                  </a:cubicBezTo>
                  <a:cubicBezTo>
                    <a:pt x="1921217" y="3506750"/>
                    <a:pt x="1690812" y="3439652"/>
                    <a:pt x="1492310" y="3312519"/>
                  </a:cubicBezTo>
                  <a:cubicBezTo>
                    <a:pt x="1488766" y="3308988"/>
                    <a:pt x="1488766" y="3308988"/>
                    <a:pt x="1485221" y="3305456"/>
                  </a:cubicBezTo>
                  <a:cubicBezTo>
                    <a:pt x="1467498" y="3294862"/>
                    <a:pt x="1467498" y="3294862"/>
                    <a:pt x="1467498" y="3294862"/>
                  </a:cubicBezTo>
                  <a:cubicBezTo>
                    <a:pt x="1446229" y="3298393"/>
                    <a:pt x="1446229" y="3298393"/>
                    <a:pt x="1446229" y="3298393"/>
                  </a:cubicBezTo>
                  <a:cubicBezTo>
                    <a:pt x="1446229" y="3298393"/>
                    <a:pt x="1442685" y="3298393"/>
                    <a:pt x="1439140" y="3298393"/>
                  </a:cubicBezTo>
                  <a:cubicBezTo>
                    <a:pt x="1361157" y="3316050"/>
                    <a:pt x="1279630" y="3323113"/>
                    <a:pt x="1198102" y="3323113"/>
                  </a:cubicBezTo>
                  <a:cubicBezTo>
                    <a:pt x="538792" y="3323113"/>
                    <a:pt x="0" y="2807519"/>
                    <a:pt x="0" y="2171854"/>
                  </a:cubicBezTo>
                  <a:cubicBezTo>
                    <a:pt x="0" y="1638602"/>
                    <a:pt x="386370" y="1172448"/>
                    <a:pt x="925162" y="1052378"/>
                  </a:cubicBezTo>
                  <a:cubicBezTo>
                    <a:pt x="1088217" y="579161"/>
                    <a:pt x="1545481" y="264860"/>
                    <a:pt x="2063004" y="264860"/>
                  </a:cubicBezTo>
                  <a:cubicBezTo>
                    <a:pt x="2091361" y="264860"/>
                    <a:pt x="2116174" y="264860"/>
                    <a:pt x="2144531" y="268392"/>
                  </a:cubicBezTo>
                  <a:cubicBezTo>
                    <a:pt x="2357212" y="102413"/>
                    <a:pt x="2623063" y="14126"/>
                    <a:pt x="2896003" y="14126"/>
                  </a:cubicBezTo>
                  <a:cubicBezTo>
                    <a:pt x="3016523" y="14126"/>
                    <a:pt x="3137042" y="31783"/>
                    <a:pt x="3250471" y="63567"/>
                  </a:cubicBezTo>
                  <a:cubicBezTo>
                    <a:pt x="3254016" y="67098"/>
                    <a:pt x="3257561" y="67098"/>
                    <a:pt x="3257561" y="67098"/>
                  </a:cubicBezTo>
                  <a:cubicBezTo>
                    <a:pt x="3268195" y="70630"/>
                    <a:pt x="3268195" y="70630"/>
                    <a:pt x="3268195" y="70630"/>
                  </a:cubicBezTo>
                  <a:cubicBezTo>
                    <a:pt x="3402893" y="21189"/>
                    <a:pt x="3544680" y="0"/>
                    <a:pt x="369001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noAutofit/>
            </a:bodyPr>
            <a:lstStyle/>
            <a:p>
              <a:pPr defTabSz="914367">
                <a:defRPr/>
              </a:pPr>
              <a:endParaRPr lang="en-US" sz="1765">
                <a:solidFill>
                  <a:srgbClr val="FFFFFF"/>
                </a:solidFill>
                <a:latin typeface="Segoe UI"/>
              </a:endParaRPr>
            </a:p>
          </p:txBody>
        </p:sp>
        <p:sp>
          <p:nvSpPr>
            <p:cNvPr id="190" name="Freeform: Shape 189"/>
            <p:cNvSpPr>
              <a:spLocks noChangeArrowheads="1"/>
            </p:cNvSpPr>
            <p:nvPr/>
          </p:nvSpPr>
          <p:spPr bwMode="auto">
            <a:xfrm>
              <a:off x="3695701" y="3500438"/>
              <a:ext cx="808038" cy="801688"/>
            </a:xfrm>
            <a:custGeom>
              <a:avLst/>
              <a:gdLst>
                <a:gd name="connsiteX0" fmla="*/ 404813 w 808038"/>
                <a:gd name="connsiteY0" fmla="*/ 180975 h 801688"/>
                <a:gd name="connsiteX1" fmla="*/ 180975 w 808038"/>
                <a:gd name="connsiteY1" fmla="*/ 401638 h 801688"/>
                <a:gd name="connsiteX2" fmla="*/ 404813 w 808038"/>
                <a:gd name="connsiteY2" fmla="*/ 622301 h 801688"/>
                <a:gd name="connsiteX3" fmla="*/ 628651 w 808038"/>
                <a:gd name="connsiteY3" fmla="*/ 401638 h 801688"/>
                <a:gd name="connsiteX4" fmla="*/ 404813 w 808038"/>
                <a:gd name="connsiteY4" fmla="*/ 180975 h 801688"/>
                <a:gd name="connsiteX5" fmla="*/ 404019 w 808038"/>
                <a:gd name="connsiteY5" fmla="*/ 0 h 801688"/>
                <a:gd name="connsiteX6" fmla="*/ 808038 w 808038"/>
                <a:gd name="connsiteY6" fmla="*/ 400844 h 801688"/>
                <a:gd name="connsiteX7" fmla="*/ 404019 w 808038"/>
                <a:gd name="connsiteY7" fmla="*/ 801688 h 801688"/>
                <a:gd name="connsiteX8" fmla="*/ 0 w 808038"/>
                <a:gd name="connsiteY8" fmla="*/ 400844 h 801688"/>
                <a:gd name="connsiteX9" fmla="*/ 404019 w 808038"/>
                <a:gd name="connsiteY9" fmla="*/ 0 h 80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8038" h="801688">
                  <a:moveTo>
                    <a:pt x="404813" y="180975"/>
                  </a:moveTo>
                  <a:cubicBezTo>
                    <a:pt x="281191" y="180975"/>
                    <a:pt x="180975" y="279769"/>
                    <a:pt x="180975" y="401638"/>
                  </a:cubicBezTo>
                  <a:cubicBezTo>
                    <a:pt x="180975" y="523507"/>
                    <a:pt x="281191" y="622301"/>
                    <a:pt x="404813" y="622301"/>
                  </a:cubicBezTo>
                  <a:cubicBezTo>
                    <a:pt x="528435" y="622301"/>
                    <a:pt x="628651" y="523507"/>
                    <a:pt x="628651" y="401638"/>
                  </a:cubicBezTo>
                  <a:cubicBezTo>
                    <a:pt x="628651" y="279769"/>
                    <a:pt x="528435" y="180975"/>
                    <a:pt x="404813" y="180975"/>
                  </a:cubicBezTo>
                  <a:close/>
                  <a:moveTo>
                    <a:pt x="404019" y="0"/>
                  </a:moveTo>
                  <a:cubicBezTo>
                    <a:pt x="627153" y="0"/>
                    <a:pt x="808038" y="179464"/>
                    <a:pt x="808038" y="400844"/>
                  </a:cubicBezTo>
                  <a:cubicBezTo>
                    <a:pt x="808038" y="622224"/>
                    <a:pt x="627153" y="801688"/>
                    <a:pt x="404019" y="801688"/>
                  </a:cubicBezTo>
                  <a:cubicBezTo>
                    <a:pt x="180885" y="801688"/>
                    <a:pt x="0" y="622224"/>
                    <a:pt x="0" y="400844"/>
                  </a:cubicBezTo>
                  <a:cubicBezTo>
                    <a:pt x="0" y="179464"/>
                    <a:pt x="180885" y="0"/>
                    <a:pt x="4040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noAutofit/>
            </a:bodyPr>
            <a:lstStyle/>
            <a:p>
              <a:pPr defTabSz="914367">
                <a:defRPr/>
              </a:pPr>
              <a:endParaRPr lang="en-US" sz="1765">
                <a:solidFill>
                  <a:srgbClr val="FFFFFF"/>
                </a:solidFill>
                <a:latin typeface="Segoe UI"/>
              </a:endParaRPr>
            </a:p>
          </p:txBody>
        </p:sp>
        <p:sp>
          <p:nvSpPr>
            <p:cNvPr id="191" name="Freeform: Shape 190"/>
            <p:cNvSpPr>
              <a:spLocks noChangeArrowheads="1"/>
            </p:cNvSpPr>
            <p:nvPr/>
          </p:nvSpPr>
          <p:spPr bwMode="auto">
            <a:xfrm>
              <a:off x="5630862" y="3878263"/>
              <a:ext cx="804864" cy="801688"/>
            </a:xfrm>
            <a:custGeom>
              <a:avLst/>
              <a:gdLst>
                <a:gd name="connsiteX0" fmla="*/ 403225 w 804864"/>
                <a:gd name="connsiteY0" fmla="*/ 180975 h 801688"/>
                <a:gd name="connsiteX1" fmla="*/ 177800 w 804864"/>
                <a:gd name="connsiteY1" fmla="*/ 403225 h 801688"/>
                <a:gd name="connsiteX2" fmla="*/ 403225 w 804864"/>
                <a:gd name="connsiteY2" fmla="*/ 625475 h 801688"/>
                <a:gd name="connsiteX3" fmla="*/ 628650 w 804864"/>
                <a:gd name="connsiteY3" fmla="*/ 403225 h 801688"/>
                <a:gd name="connsiteX4" fmla="*/ 403225 w 804864"/>
                <a:gd name="connsiteY4" fmla="*/ 180975 h 801688"/>
                <a:gd name="connsiteX5" fmla="*/ 402432 w 804864"/>
                <a:gd name="connsiteY5" fmla="*/ 0 h 801688"/>
                <a:gd name="connsiteX6" fmla="*/ 804864 w 804864"/>
                <a:gd name="connsiteY6" fmla="*/ 400844 h 801688"/>
                <a:gd name="connsiteX7" fmla="*/ 402432 w 804864"/>
                <a:gd name="connsiteY7" fmla="*/ 801688 h 801688"/>
                <a:gd name="connsiteX8" fmla="*/ 0 w 804864"/>
                <a:gd name="connsiteY8" fmla="*/ 400844 h 801688"/>
                <a:gd name="connsiteX9" fmla="*/ 402432 w 804864"/>
                <a:gd name="connsiteY9" fmla="*/ 0 h 80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4864" h="801688">
                  <a:moveTo>
                    <a:pt x="403225" y="180975"/>
                  </a:moveTo>
                  <a:cubicBezTo>
                    <a:pt x="278726" y="180975"/>
                    <a:pt x="177800" y="280480"/>
                    <a:pt x="177800" y="403225"/>
                  </a:cubicBezTo>
                  <a:cubicBezTo>
                    <a:pt x="177800" y="525970"/>
                    <a:pt x="278726" y="625475"/>
                    <a:pt x="403225" y="625475"/>
                  </a:cubicBezTo>
                  <a:cubicBezTo>
                    <a:pt x="527724" y="625475"/>
                    <a:pt x="628650" y="525970"/>
                    <a:pt x="628650" y="403225"/>
                  </a:cubicBezTo>
                  <a:cubicBezTo>
                    <a:pt x="628650" y="280480"/>
                    <a:pt x="527724" y="180975"/>
                    <a:pt x="403225" y="180975"/>
                  </a:cubicBezTo>
                  <a:close/>
                  <a:moveTo>
                    <a:pt x="402432" y="0"/>
                  </a:moveTo>
                  <a:cubicBezTo>
                    <a:pt x="624689" y="0"/>
                    <a:pt x="804864" y="179464"/>
                    <a:pt x="804864" y="400844"/>
                  </a:cubicBezTo>
                  <a:cubicBezTo>
                    <a:pt x="804864" y="622224"/>
                    <a:pt x="624689" y="801688"/>
                    <a:pt x="402432" y="801688"/>
                  </a:cubicBezTo>
                  <a:cubicBezTo>
                    <a:pt x="180175" y="801688"/>
                    <a:pt x="0" y="622224"/>
                    <a:pt x="0" y="400844"/>
                  </a:cubicBezTo>
                  <a:cubicBezTo>
                    <a:pt x="0" y="179464"/>
                    <a:pt x="180175" y="0"/>
                    <a:pt x="40243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noAutofit/>
            </a:bodyPr>
            <a:lstStyle/>
            <a:p>
              <a:pPr defTabSz="914367">
                <a:defRPr/>
              </a:pPr>
              <a:endParaRPr lang="en-US" sz="1765">
                <a:solidFill>
                  <a:srgbClr val="FFFFFF"/>
                </a:solidFill>
                <a:latin typeface="Segoe UI"/>
              </a:endParaRPr>
            </a:p>
          </p:txBody>
        </p:sp>
        <p:sp>
          <p:nvSpPr>
            <p:cNvPr id="192" name="Freeform: Shape 191"/>
            <p:cNvSpPr>
              <a:spLocks noChangeArrowheads="1"/>
            </p:cNvSpPr>
            <p:nvPr/>
          </p:nvSpPr>
          <p:spPr bwMode="auto">
            <a:xfrm>
              <a:off x="5837238" y="2165351"/>
              <a:ext cx="808038" cy="806450"/>
            </a:xfrm>
            <a:custGeom>
              <a:avLst/>
              <a:gdLst>
                <a:gd name="connsiteX0" fmla="*/ 404019 w 808038"/>
                <a:gd name="connsiteY0" fmla="*/ 180975 h 806450"/>
                <a:gd name="connsiteX1" fmla="*/ 180975 w 808038"/>
                <a:gd name="connsiteY1" fmla="*/ 403225 h 806450"/>
                <a:gd name="connsiteX2" fmla="*/ 404019 w 808038"/>
                <a:gd name="connsiteY2" fmla="*/ 625475 h 806450"/>
                <a:gd name="connsiteX3" fmla="*/ 627063 w 808038"/>
                <a:gd name="connsiteY3" fmla="*/ 403225 h 806450"/>
                <a:gd name="connsiteX4" fmla="*/ 404019 w 808038"/>
                <a:gd name="connsiteY4" fmla="*/ 180975 h 806450"/>
                <a:gd name="connsiteX5" fmla="*/ 404019 w 808038"/>
                <a:gd name="connsiteY5" fmla="*/ 0 h 806450"/>
                <a:gd name="connsiteX6" fmla="*/ 808038 w 808038"/>
                <a:gd name="connsiteY6" fmla="*/ 403225 h 806450"/>
                <a:gd name="connsiteX7" fmla="*/ 404019 w 808038"/>
                <a:gd name="connsiteY7" fmla="*/ 806450 h 806450"/>
                <a:gd name="connsiteX8" fmla="*/ 0 w 808038"/>
                <a:gd name="connsiteY8" fmla="*/ 403225 h 806450"/>
                <a:gd name="connsiteX9" fmla="*/ 404019 w 808038"/>
                <a:gd name="connsiteY9" fmla="*/ 0 h 806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8038" h="806450">
                  <a:moveTo>
                    <a:pt x="404019" y="180975"/>
                  </a:moveTo>
                  <a:cubicBezTo>
                    <a:pt x="280835" y="180975"/>
                    <a:pt x="180975" y="280480"/>
                    <a:pt x="180975" y="403225"/>
                  </a:cubicBezTo>
                  <a:cubicBezTo>
                    <a:pt x="180975" y="525970"/>
                    <a:pt x="280835" y="625475"/>
                    <a:pt x="404019" y="625475"/>
                  </a:cubicBezTo>
                  <a:cubicBezTo>
                    <a:pt x="527203" y="625475"/>
                    <a:pt x="627063" y="525970"/>
                    <a:pt x="627063" y="403225"/>
                  </a:cubicBezTo>
                  <a:cubicBezTo>
                    <a:pt x="627063" y="280480"/>
                    <a:pt x="527203" y="180975"/>
                    <a:pt x="404019" y="180975"/>
                  </a:cubicBezTo>
                  <a:close/>
                  <a:moveTo>
                    <a:pt x="404019" y="0"/>
                  </a:moveTo>
                  <a:cubicBezTo>
                    <a:pt x="627153" y="0"/>
                    <a:pt x="808038" y="180530"/>
                    <a:pt x="808038" y="403225"/>
                  </a:cubicBezTo>
                  <a:cubicBezTo>
                    <a:pt x="808038" y="625920"/>
                    <a:pt x="627153" y="806450"/>
                    <a:pt x="404019" y="806450"/>
                  </a:cubicBezTo>
                  <a:cubicBezTo>
                    <a:pt x="180885" y="806450"/>
                    <a:pt x="0" y="625920"/>
                    <a:pt x="0" y="403225"/>
                  </a:cubicBezTo>
                  <a:cubicBezTo>
                    <a:pt x="0" y="180530"/>
                    <a:pt x="180885" y="0"/>
                    <a:pt x="4040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noAutofit/>
            </a:bodyPr>
            <a:lstStyle/>
            <a:p>
              <a:pPr defTabSz="914367">
                <a:defRPr/>
              </a:pPr>
              <a:endParaRPr lang="en-US" sz="1765">
                <a:solidFill>
                  <a:srgbClr val="FFFFFF"/>
                </a:solidFill>
                <a:latin typeface="Segoe UI"/>
              </a:endParaRPr>
            </a:p>
          </p:txBody>
        </p:sp>
        <p:sp>
          <p:nvSpPr>
            <p:cNvPr id="193" name="Freeform: Shape 192"/>
            <p:cNvSpPr>
              <a:spLocks noChangeArrowheads="1"/>
            </p:cNvSpPr>
            <p:nvPr/>
          </p:nvSpPr>
          <p:spPr bwMode="auto">
            <a:xfrm>
              <a:off x="7772400" y="3105151"/>
              <a:ext cx="804864" cy="801688"/>
            </a:xfrm>
            <a:custGeom>
              <a:avLst/>
              <a:gdLst>
                <a:gd name="connsiteX0" fmla="*/ 402432 w 804864"/>
                <a:gd name="connsiteY0" fmla="*/ 180975 h 801688"/>
                <a:gd name="connsiteX1" fmla="*/ 177800 w 804864"/>
                <a:gd name="connsiteY1" fmla="*/ 401638 h 801688"/>
                <a:gd name="connsiteX2" fmla="*/ 402432 w 804864"/>
                <a:gd name="connsiteY2" fmla="*/ 622301 h 801688"/>
                <a:gd name="connsiteX3" fmla="*/ 627064 w 804864"/>
                <a:gd name="connsiteY3" fmla="*/ 401638 h 801688"/>
                <a:gd name="connsiteX4" fmla="*/ 402432 w 804864"/>
                <a:gd name="connsiteY4" fmla="*/ 180975 h 801688"/>
                <a:gd name="connsiteX5" fmla="*/ 402432 w 804864"/>
                <a:gd name="connsiteY5" fmla="*/ 0 h 801688"/>
                <a:gd name="connsiteX6" fmla="*/ 804864 w 804864"/>
                <a:gd name="connsiteY6" fmla="*/ 400844 h 801688"/>
                <a:gd name="connsiteX7" fmla="*/ 402432 w 804864"/>
                <a:gd name="connsiteY7" fmla="*/ 801688 h 801688"/>
                <a:gd name="connsiteX8" fmla="*/ 0 w 804864"/>
                <a:gd name="connsiteY8" fmla="*/ 400844 h 801688"/>
                <a:gd name="connsiteX9" fmla="*/ 402432 w 804864"/>
                <a:gd name="connsiteY9" fmla="*/ 0 h 80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4864" h="801688">
                  <a:moveTo>
                    <a:pt x="402432" y="180975"/>
                  </a:moveTo>
                  <a:cubicBezTo>
                    <a:pt x="278371" y="180975"/>
                    <a:pt x="177800" y="279769"/>
                    <a:pt x="177800" y="401638"/>
                  </a:cubicBezTo>
                  <a:cubicBezTo>
                    <a:pt x="177800" y="523507"/>
                    <a:pt x="278371" y="622301"/>
                    <a:pt x="402432" y="622301"/>
                  </a:cubicBezTo>
                  <a:cubicBezTo>
                    <a:pt x="526493" y="622301"/>
                    <a:pt x="627064" y="523507"/>
                    <a:pt x="627064" y="401638"/>
                  </a:cubicBezTo>
                  <a:cubicBezTo>
                    <a:pt x="627064" y="279769"/>
                    <a:pt x="526493" y="180975"/>
                    <a:pt x="402432" y="180975"/>
                  </a:cubicBezTo>
                  <a:close/>
                  <a:moveTo>
                    <a:pt x="402432" y="0"/>
                  </a:moveTo>
                  <a:cubicBezTo>
                    <a:pt x="624689" y="0"/>
                    <a:pt x="804864" y="179464"/>
                    <a:pt x="804864" y="400844"/>
                  </a:cubicBezTo>
                  <a:cubicBezTo>
                    <a:pt x="804864" y="622224"/>
                    <a:pt x="624689" y="801688"/>
                    <a:pt x="402432" y="801688"/>
                  </a:cubicBezTo>
                  <a:cubicBezTo>
                    <a:pt x="180175" y="801688"/>
                    <a:pt x="0" y="622224"/>
                    <a:pt x="0" y="400844"/>
                  </a:cubicBezTo>
                  <a:cubicBezTo>
                    <a:pt x="0" y="179464"/>
                    <a:pt x="180175" y="0"/>
                    <a:pt x="40243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noAutofit/>
            </a:bodyPr>
            <a:lstStyle/>
            <a:p>
              <a:pPr defTabSz="914367">
                <a:defRPr/>
              </a:pPr>
              <a:endParaRPr lang="en-US" sz="1765">
                <a:solidFill>
                  <a:srgbClr val="FFFFFF"/>
                </a:solidFill>
                <a:latin typeface="Segoe UI"/>
              </a:endParaRPr>
            </a:p>
          </p:txBody>
        </p:sp>
        <p:sp>
          <p:nvSpPr>
            <p:cNvPr id="194" name="Freeform 15"/>
            <p:cNvSpPr>
              <a:spLocks/>
            </p:cNvSpPr>
            <p:nvPr/>
          </p:nvSpPr>
          <p:spPr bwMode="auto">
            <a:xfrm>
              <a:off x="5060951" y="2147888"/>
              <a:ext cx="1073150" cy="1822450"/>
            </a:xfrm>
            <a:custGeom>
              <a:avLst/>
              <a:gdLst>
                <a:gd name="T0" fmla="*/ 303 w 303"/>
                <a:gd name="T1" fmla="*/ 516 h 516"/>
                <a:gd name="T2" fmla="*/ 252 w 303"/>
                <a:gd name="T3" fmla="*/ 516 h 516"/>
                <a:gd name="T4" fmla="*/ 252 w 303"/>
                <a:gd name="T5" fmla="*/ 425 h 516"/>
                <a:gd name="T6" fmla="*/ 240 w 303"/>
                <a:gd name="T7" fmla="*/ 386 h 516"/>
                <a:gd name="T8" fmla="*/ 203 w 303"/>
                <a:gd name="T9" fmla="*/ 376 h 516"/>
                <a:gd name="T10" fmla="*/ 98 w 303"/>
                <a:gd name="T11" fmla="*/ 376 h 516"/>
                <a:gd name="T12" fmla="*/ 96 w 303"/>
                <a:gd name="T13" fmla="*/ 376 h 516"/>
                <a:gd name="T14" fmla="*/ 0 w 303"/>
                <a:gd name="T15" fmla="*/ 280 h 516"/>
                <a:gd name="T16" fmla="*/ 0 w 303"/>
                <a:gd name="T17" fmla="*/ 279 h 516"/>
                <a:gd name="T18" fmla="*/ 0 w 303"/>
                <a:gd name="T19" fmla="*/ 0 h 516"/>
                <a:gd name="T20" fmla="*/ 51 w 303"/>
                <a:gd name="T21" fmla="*/ 0 h 516"/>
                <a:gd name="T22" fmla="*/ 51 w 303"/>
                <a:gd name="T23" fmla="*/ 278 h 516"/>
                <a:gd name="T24" fmla="*/ 97 w 303"/>
                <a:gd name="T25" fmla="*/ 325 h 516"/>
                <a:gd name="T26" fmla="*/ 97 w 303"/>
                <a:gd name="T27" fmla="*/ 325 h 516"/>
                <a:gd name="T28" fmla="*/ 202 w 303"/>
                <a:gd name="T29" fmla="*/ 325 h 516"/>
                <a:gd name="T30" fmla="*/ 275 w 303"/>
                <a:gd name="T31" fmla="*/ 350 h 516"/>
                <a:gd name="T32" fmla="*/ 303 w 303"/>
                <a:gd name="T33" fmla="*/ 425 h 516"/>
                <a:gd name="T34" fmla="*/ 303 w 303"/>
                <a:gd name="T35" fmla="*/ 516 h 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3" h="516">
                  <a:moveTo>
                    <a:pt x="303" y="516"/>
                  </a:moveTo>
                  <a:cubicBezTo>
                    <a:pt x="252" y="516"/>
                    <a:pt x="252" y="516"/>
                    <a:pt x="252" y="516"/>
                  </a:cubicBezTo>
                  <a:cubicBezTo>
                    <a:pt x="252" y="425"/>
                    <a:pt x="252" y="425"/>
                    <a:pt x="252" y="425"/>
                  </a:cubicBezTo>
                  <a:cubicBezTo>
                    <a:pt x="252" y="407"/>
                    <a:pt x="248" y="394"/>
                    <a:pt x="240" y="386"/>
                  </a:cubicBezTo>
                  <a:cubicBezTo>
                    <a:pt x="233" y="379"/>
                    <a:pt x="220" y="376"/>
                    <a:pt x="203" y="376"/>
                  </a:cubicBezTo>
                  <a:cubicBezTo>
                    <a:pt x="98" y="376"/>
                    <a:pt x="98" y="376"/>
                    <a:pt x="98" y="376"/>
                  </a:cubicBezTo>
                  <a:cubicBezTo>
                    <a:pt x="97" y="376"/>
                    <a:pt x="96" y="376"/>
                    <a:pt x="96" y="376"/>
                  </a:cubicBezTo>
                  <a:cubicBezTo>
                    <a:pt x="44" y="376"/>
                    <a:pt x="2" y="334"/>
                    <a:pt x="0" y="280"/>
                  </a:cubicBezTo>
                  <a:cubicBezTo>
                    <a:pt x="0" y="279"/>
                    <a:pt x="0" y="279"/>
                    <a:pt x="0" y="279"/>
                  </a:cubicBezTo>
                  <a:cubicBezTo>
                    <a:pt x="0" y="0"/>
                    <a:pt x="0" y="0"/>
                    <a:pt x="0" y="0"/>
                  </a:cubicBezTo>
                  <a:cubicBezTo>
                    <a:pt x="51" y="0"/>
                    <a:pt x="51" y="0"/>
                    <a:pt x="51" y="0"/>
                  </a:cubicBezTo>
                  <a:cubicBezTo>
                    <a:pt x="51" y="278"/>
                    <a:pt x="51" y="278"/>
                    <a:pt x="51" y="278"/>
                  </a:cubicBezTo>
                  <a:cubicBezTo>
                    <a:pt x="52" y="301"/>
                    <a:pt x="68" y="326"/>
                    <a:pt x="97" y="325"/>
                  </a:cubicBezTo>
                  <a:cubicBezTo>
                    <a:pt x="97" y="325"/>
                    <a:pt x="97" y="325"/>
                    <a:pt x="97" y="325"/>
                  </a:cubicBezTo>
                  <a:cubicBezTo>
                    <a:pt x="202" y="325"/>
                    <a:pt x="202" y="325"/>
                    <a:pt x="202" y="325"/>
                  </a:cubicBezTo>
                  <a:cubicBezTo>
                    <a:pt x="233" y="325"/>
                    <a:pt x="258" y="333"/>
                    <a:pt x="275" y="350"/>
                  </a:cubicBezTo>
                  <a:cubicBezTo>
                    <a:pt x="293" y="367"/>
                    <a:pt x="302" y="392"/>
                    <a:pt x="303" y="425"/>
                  </a:cubicBezTo>
                  <a:lnTo>
                    <a:pt x="303" y="5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195" name="Freeform 16"/>
            <p:cNvSpPr>
              <a:spLocks/>
            </p:cNvSpPr>
            <p:nvPr/>
          </p:nvSpPr>
          <p:spPr bwMode="auto">
            <a:xfrm>
              <a:off x="6624638" y="2501901"/>
              <a:ext cx="673100" cy="2451100"/>
            </a:xfrm>
            <a:custGeom>
              <a:avLst/>
              <a:gdLst>
                <a:gd name="T0" fmla="*/ 190 w 190"/>
                <a:gd name="T1" fmla="*/ 694 h 694"/>
                <a:gd name="T2" fmla="*/ 139 w 190"/>
                <a:gd name="T3" fmla="*/ 694 h 694"/>
                <a:gd name="T4" fmla="*/ 139 w 190"/>
                <a:gd name="T5" fmla="*/ 83 h 694"/>
                <a:gd name="T6" fmla="*/ 105 w 190"/>
                <a:gd name="T7" fmla="*/ 51 h 694"/>
                <a:gd name="T8" fmla="*/ 0 w 190"/>
                <a:gd name="T9" fmla="*/ 51 h 694"/>
                <a:gd name="T10" fmla="*/ 0 w 190"/>
                <a:gd name="T11" fmla="*/ 0 h 694"/>
                <a:gd name="T12" fmla="*/ 107 w 190"/>
                <a:gd name="T13" fmla="*/ 0 h 694"/>
                <a:gd name="T14" fmla="*/ 109 w 190"/>
                <a:gd name="T15" fmla="*/ 0 h 694"/>
                <a:gd name="T16" fmla="*/ 190 w 190"/>
                <a:gd name="T17" fmla="*/ 83 h 694"/>
                <a:gd name="T18" fmla="*/ 190 w 190"/>
                <a:gd name="T19" fmla="*/ 694 h 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0" h="694">
                  <a:moveTo>
                    <a:pt x="190" y="694"/>
                  </a:moveTo>
                  <a:cubicBezTo>
                    <a:pt x="139" y="694"/>
                    <a:pt x="139" y="694"/>
                    <a:pt x="139" y="694"/>
                  </a:cubicBezTo>
                  <a:cubicBezTo>
                    <a:pt x="139" y="83"/>
                    <a:pt x="139" y="83"/>
                    <a:pt x="139" y="83"/>
                  </a:cubicBezTo>
                  <a:cubicBezTo>
                    <a:pt x="139" y="71"/>
                    <a:pt x="135" y="54"/>
                    <a:pt x="105" y="51"/>
                  </a:cubicBezTo>
                  <a:cubicBezTo>
                    <a:pt x="0" y="51"/>
                    <a:pt x="0" y="51"/>
                    <a:pt x="0" y="51"/>
                  </a:cubicBezTo>
                  <a:cubicBezTo>
                    <a:pt x="0" y="0"/>
                    <a:pt x="0" y="0"/>
                    <a:pt x="0" y="0"/>
                  </a:cubicBezTo>
                  <a:cubicBezTo>
                    <a:pt x="107" y="0"/>
                    <a:pt x="107" y="0"/>
                    <a:pt x="107" y="0"/>
                  </a:cubicBezTo>
                  <a:cubicBezTo>
                    <a:pt x="107" y="0"/>
                    <a:pt x="108" y="0"/>
                    <a:pt x="109" y="0"/>
                  </a:cubicBezTo>
                  <a:cubicBezTo>
                    <a:pt x="158" y="4"/>
                    <a:pt x="190" y="36"/>
                    <a:pt x="190" y="83"/>
                  </a:cubicBezTo>
                  <a:lnTo>
                    <a:pt x="190" y="69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196" name="Freeform 17"/>
            <p:cNvSpPr>
              <a:spLocks/>
            </p:cNvSpPr>
            <p:nvPr/>
          </p:nvSpPr>
          <p:spPr bwMode="auto">
            <a:xfrm>
              <a:off x="4402138" y="3808413"/>
              <a:ext cx="676275" cy="1158875"/>
            </a:xfrm>
            <a:custGeom>
              <a:avLst/>
              <a:gdLst>
                <a:gd name="T0" fmla="*/ 140 w 191"/>
                <a:gd name="T1" fmla="*/ 328 h 328"/>
                <a:gd name="T2" fmla="*/ 139 w 191"/>
                <a:gd name="T3" fmla="*/ 84 h 328"/>
                <a:gd name="T4" fmla="*/ 105 w 191"/>
                <a:gd name="T5" fmla="*/ 51 h 328"/>
                <a:gd name="T6" fmla="*/ 0 w 191"/>
                <a:gd name="T7" fmla="*/ 51 h 328"/>
                <a:gd name="T8" fmla="*/ 0 w 191"/>
                <a:gd name="T9" fmla="*/ 0 h 328"/>
                <a:gd name="T10" fmla="*/ 106 w 191"/>
                <a:gd name="T11" fmla="*/ 0 h 328"/>
                <a:gd name="T12" fmla="*/ 108 w 191"/>
                <a:gd name="T13" fmla="*/ 1 h 328"/>
                <a:gd name="T14" fmla="*/ 190 w 191"/>
                <a:gd name="T15" fmla="*/ 84 h 328"/>
                <a:gd name="T16" fmla="*/ 191 w 191"/>
                <a:gd name="T17" fmla="*/ 327 h 328"/>
                <a:gd name="T18" fmla="*/ 140 w 191"/>
                <a:gd name="T19" fmla="*/ 32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1" h="328">
                  <a:moveTo>
                    <a:pt x="140" y="328"/>
                  </a:moveTo>
                  <a:cubicBezTo>
                    <a:pt x="139" y="84"/>
                    <a:pt x="139" y="84"/>
                    <a:pt x="139" y="84"/>
                  </a:cubicBezTo>
                  <a:cubicBezTo>
                    <a:pt x="139" y="71"/>
                    <a:pt x="135" y="54"/>
                    <a:pt x="105" y="51"/>
                  </a:cubicBezTo>
                  <a:cubicBezTo>
                    <a:pt x="0" y="51"/>
                    <a:pt x="0" y="51"/>
                    <a:pt x="0" y="51"/>
                  </a:cubicBezTo>
                  <a:cubicBezTo>
                    <a:pt x="0" y="0"/>
                    <a:pt x="0" y="0"/>
                    <a:pt x="0" y="0"/>
                  </a:cubicBezTo>
                  <a:cubicBezTo>
                    <a:pt x="106" y="0"/>
                    <a:pt x="106" y="0"/>
                    <a:pt x="106" y="0"/>
                  </a:cubicBezTo>
                  <a:cubicBezTo>
                    <a:pt x="107" y="0"/>
                    <a:pt x="108" y="0"/>
                    <a:pt x="108" y="1"/>
                  </a:cubicBezTo>
                  <a:cubicBezTo>
                    <a:pt x="158" y="5"/>
                    <a:pt x="190" y="36"/>
                    <a:pt x="190" y="84"/>
                  </a:cubicBezTo>
                  <a:cubicBezTo>
                    <a:pt x="191" y="327"/>
                    <a:pt x="191" y="327"/>
                    <a:pt x="191" y="327"/>
                  </a:cubicBezTo>
                  <a:lnTo>
                    <a:pt x="140" y="3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197" name="Freeform 18"/>
            <p:cNvSpPr>
              <a:spLocks/>
            </p:cNvSpPr>
            <p:nvPr/>
          </p:nvSpPr>
          <p:spPr bwMode="auto">
            <a:xfrm>
              <a:off x="7134226" y="3797301"/>
              <a:ext cx="1173163" cy="469900"/>
            </a:xfrm>
            <a:custGeom>
              <a:avLst/>
              <a:gdLst>
                <a:gd name="T0" fmla="*/ 1 w 331"/>
                <a:gd name="T1" fmla="*/ 133 h 133"/>
                <a:gd name="T2" fmla="*/ 0 w 331"/>
                <a:gd name="T3" fmla="*/ 81 h 133"/>
                <a:gd name="T4" fmla="*/ 247 w 331"/>
                <a:gd name="T5" fmla="*/ 80 h 133"/>
                <a:gd name="T6" fmla="*/ 280 w 331"/>
                <a:gd name="T7" fmla="*/ 47 h 133"/>
                <a:gd name="T8" fmla="*/ 280 w 331"/>
                <a:gd name="T9" fmla="*/ 0 h 133"/>
                <a:gd name="T10" fmla="*/ 331 w 331"/>
                <a:gd name="T11" fmla="*/ 0 h 133"/>
                <a:gd name="T12" fmla="*/ 331 w 331"/>
                <a:gd name="T13" fmla="*/ 48 h 133"/>
                <a:gd name="T14" fmla="*/ 331 w 331"/>
                <a:gd name="T15" fmla="*/ 50 h 133"/>
                <a:gd name="T16" fmla="*/ 247 w 331"/>
                <a:gd name="T17" fmla="*/ 131 h 133"/>
                <a:gd name="T18" fmla="*/ 1 w 331"/>
                <a:gd name="T19"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1" h="133">
                  <a:moveTo>
                    <a:pt x="1" y="133"/>
                  </a:moveTo>
                  <a:cubicBezTo>
                    <a:pt x="0" y="81"/>
                    <a:pt x="0" y="81"/>
                    <a:pt x="0" y="81"/>
                  </a:cubicBezTo>
                  <a:cubicBezTo>
                    <a:pt x="247" y="80"/>
                    <a:pt x="247" y="80"/>
                    <a:pt x="247" y="80"/>
                  </a:cubicBezTo>
                  <a:cubicBezTo>
                    <a:pt x="260" y="80"/>
                    <a:pt x="277" y="77"/>
                    <a:pt x="280" y="47"/>
                  </a:cubicBezTo>
                  <a:cubicBezTo>
                    <a:pt x="280" y="0"/>
                    <a:pt x="280" y="0"/>
                    <a:pt x="280" y="0"/>
                  </a:cubicBezTo>
                  <a:cubicBezTo>
                    <a:pt x="331" y="0"/>
                    <a:pt x="331" y="0"/>
                    <a:pt x="331" y="0"/>
                  </a:cubicBezTo>
                  <a:cubicBezTo>
                    <a:pt x="331" y="48"/>
                    <a:pt x="331" y="48"/>
                    <a:pt x="331" y="48"/>
                  </a:cubicBezTo>
                  <a:cubicBezTo>
                    <a:pt x="331" y="49"/>
                    <a:pt x="331" y="50"/>
                    <a:pt x="331" y="50"/>
                  </a:cubicBezTo>
                  <a:cubicBezTo>
                    <a:pt x="327" y="100"/>
                    <a:pt x="295" y="131"/>
                    <a:pt x="247" y="131"/>
                  </a:cubicBezTo>
                  <a:lnTo>
                    <a:pt x="1" y="1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grpSp>
      <p:grpSp>
        <p:nvGrpSpPr>
          <p:cNvPr id="10" name="Group 9"/>
          <p:cNvGrpSpPr/>
          <p:nvPr/>
        </p:nvGrpSpPr>
        <p:grpSpPr>
          <a:xfrm>
            <a:off x="5304627" y="3567076"/>
            <a:ext cx="1027327" cy="569850"/>
            <a:chOff x="3986730" y="8684668"/>
            <a:chExt cx="1047927" cy="581277"/>
          </a:xfrm>
        </p:grpSpPr>
        <p:sp>
          <p:nvSpPr>
            <p:cNvPr id="135" name="Rounded Rectangular Callout 100"/>
            <p:cNvSpPr/>
            <p:nvPr/>
          </p:nvSpPr>
          <p:spPr>
            <a:xfrm>
              <a:off x="3986730" y="8684668"/>
              <a:ext cx="1047927" cy="581277"/>
            </a:xfrm>
            <a:prstGeom prst="wedgeRoundRectCallout">
              <a:avLst>
                <a:gd name="adj1" fmla="val 60883"/>
                <a:gd name="adj2" fmla="val 7714"/>
                <a:gd name="adj3" fmla="val 16667"/>
              </a:avLst>
            </a:prstGeom>
            <a:solidFill>
              <a:schemeClr val="tx1"/>
            </a:solid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372" b="1">
                <a:solidFill>
                  <a:srgbClr val="FFFFFF"/>
                </a:solidFill>
                <a:latin typeface="Segoe UI Light"/>
                <a:ea typeface="Segoe UI" pitchFamily="34" charset="0"/>
                <a:cs typeface="Segoe UI" pitchFamily="34" charset="0"/>
              </a:endParaRPr>
            </a:p>
          </p:txBody>
        </p:sp>
        <p:grpSp>
          <p:nvGrpSpPr>
            <p:cNvPr id="9" name="Group 8"/>
            <p:cNvGrpSpPr/>
            <p:nvPr/>
          </p:nvGrpSpPr>
          <p:grpSpPr>
            <a:xfrm>
              <a:off x="4164785" y="8864207"/>
              <a:ext cx="638457" cy="218833"/>
              <a:chOff x="4275275" y="9740507"/>
              <a:chExt cx="526703" cy="180529"/>
            </a:xfrm>
          </p:grpSpPr>
          <p:sp>
            <p:nvSpPr>
              <p:cNvPr id="202" name="TextBox 201"/>
              <p:cNvSpPr txBox="1"/>
              <p:nvPr/>
            </p:nvSpPr>
            <p:spPr>
              <a:xfrm>
                <a:off x="4275275" y="9740507"/>
                <a:ext cx="196751" cy="180529"/>
              </a:xfrm>
              <a:custGeom>
                <a:avLst/>
                <a:gdLst/>
                <a:ahLst/>
                <a:cxnLst/>
                <a:rect l="l" t="t" r="r" b="b"/>
                <a:pathLst>
                  <a:path w="196751" h="180529">
                    <a:moveTo>
                      <a:pt x="49113" y="0"/>
                    </a:moveTo>
                    <a:lnTo>
                      <a:pt x="115044" y="149"/>
                    </a:lnTo>
                    <a:lnTo>
                      <a:pt x="175766" y="150019"/>
                    </a:lnTo>
                    <a:cubicBezTo>
                      <a:pt x="182910" y="150019"/>
                      <a:pt x="187623" y="150813"/>
                      <a:pt x="189905" y="152401"/>
                    </a:cubicBezTo>
                    <a:cubicBezTo>
                      <a:pt x="194469" y="155675"/>
                      <a:pt x="196751" y="159991"/>
                      <a:pt x="196751" y="165349"/>
                    </a:cubicBezTo>
                    <a:cubicBezTo>
                      <a:pt x="196751" y="169813"/>
                      <a:pt x="195213" y="173460"/>
                      <a:pt x="192137" y="176287"/>
                    </a:cubicBezTo>
                    <a:cubicBezTo>
                      <a:pt x="189061" y="179115"/>
                      <a:pt x="183852" y="180529"/>
                      <a:pt x="176510" y="180529"/>
                    </a:cubicBezTo>
                    <a:lnTo>
                      <a:pt x="135434" y="180529"/>
                    </a:lnTo>
                    <a:cubicBezTo>
                      <a:pt x="128092" y="180529"/>
                      <a:pt x="122858" y="179115"/>
                      <a:pt x="119732" y="176287"/>
                    </a:cubicBezTo>
                    <a:cubicBezTo>
                      <a:pt x="116607" y="173460"/>
                      <a:pt x="115044" y="169764"/>
                      <a:pt x="115044" y="165200"/>
                    </a:cubicBezTo>
                    <a:cubicBezTo>
                      <a:pt x="115044" y="160735"/>
                      <a:pt x="116607" y="157089"/>
                      <a:pt x="119732" y="154261"/>
                    </a:cubicBezTo>
                    <a:cubicBezTo>
                      <a:pt x="122858" y="151433"/>
                      <a:pt x="128092" y="150019"/>
                      <a:pt x="135434" y="150019"/>
                    </a:cubicBezTo>
                    <a:lnTo>
                      <a:pt x="142875" y="150019"/>
                    </a:lnTo>
                    <a:lnTo>
                      <a:pt x="135583" y="131416"/>
                    </a:lnTo>
                    <a:lnTo>
                      <a:pt x="61466" y="131416"/>
                    </a:lnTo>
                    <a:lnTo>
                      <a:pt x="54025" y="150019"/>
                    </a:lnTo>
                    <a:lnTo>
                      <a:pt x="61466" y="150019"/>
                    </a:lnTo>
                    <a:cubicBezTo>
                      <a:pt x="68808" y="150019"/>
                      <a:pt x="74042" y="151433"/>
                      <a:pt x="77168" y="154261"/>
                    </a:cubicBezTo>
                    <a:cubicBezTo>
                      <a:pt x="80293" y="157089"/>
                      <a:pt x="81856" y="160784"/>
                      <a:pt x="81856" y="165349"/>
                    </a:cubicBezTo>
                    <a:cubicBezTo>
                      <a:pt x="81856" y="169813"/>
                      <a:pt x="80293" y="173460"/>
                      <a:pt x="77168" y="176287"/>
                    </a:cubicBezTo>
                    <a:cubicBezTo>
                      <a:pt x="74042" y="179115"/>
                      <a:pt x="68808" y="180529"/>
                      <a:pt x="61466" y="180529"/>
                    </a:cubicBezTo>
                    <a:lnTo>
                      <a:pt x="20390" y="180529"/>
                    </a:lnTo>
                    <a:cubicBezTo>
                      <a:pt x="13047" y="180529"/>
                      <a:pt x="7814" y="179115"/>
                      <a:pt x="4688" y="176287"/>
                    </a:cubicBezTo>
                    <a:cubicBezTo>
                      <a:pt x="1563" y="173460"/>
                      <a:pt x="0" y="169764"/>
                      <a:pt x="0" y="165200"/>
                    </a:cubicBezTo>
                    <a:cubicBezTo>
                      <a:pt x="0" y="160636"/>
                      <a:pt x="1637" y="156915"/>
                      <a:pt x="4911" y="154038"/>
                    </a:cubicBezTo>
                    <a:cubicBezTo>
                      <a:pt x="8186" y="151160"/>
                      <a:pt x="13593" y="149821"/>
                      <a:pt x="21134" y="150019"/>
                    </a:cubicBezTo>
                    <a:lnTo>
                      <a:pt x="69056" y="30659"/>
                    </a:lnTo>
                    <a:lnTo>
                      <a:pt x="49113" y="30659"/>
                    </a:lnTo>
                    <a:cubicBezTo>
                      <a:pt x="41771" y="30659"/>
                      <a:pt x="36537" y="29245"/>
                      <a:pt x="33412" y="26417"/>
                    </a:cubicBezTo>
                    <a:cubicBezTo>
                      <a:pt x="30287" y="23590"/>
                      <a:pt x="28724" y="19894"/>
                      <a:pt x="28724" y="15330"/>
                    </a:cubicBezTo>
                    <a:cubicBezTo>
                      <a:pt x="28724" y="10766"/>
                      <a:pt x="30287" y="7070"/>
                      <a:pt x="33412" y="4242"/>
                    </a:cubicBezTo>
                    <a:cubicBezTo>
                      <a:pt x="36537" y="1414"/>
                      <a:pt x="41771" y="0"/>
                      <a:pt x="49113" y="0"/>
                    </a:cubicBezTo>
                    <a:close/>
                    <a:moveTo>
                      <a:pt x="98376" y="40482"/>
                    </a:moveTo>
                    <a:lnTo>
                      <a:pt x="73670" y="100906"/>
                    </a:lnTo>
                    <a:lnTo>
                      <a:pt x="122932" y="100906"/>
                    </a:lnTo>
                    <a:lnTo>
                      <a:pt x="98376" y="40482"/>
                    </a:lnTo>
                    <a:close/>
                  </a:path>
                </a:pathLst>
              </a:custGeom>
              <a:solidFill>
                <a:schemeClr val="accent1"/>
              </a:solidFill>
              <a:ln>
                <a:noFill/>
              </a:ln>
              <a:effec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defTabSz="914367">
                  <a:lnSpc>
                    <a:spcPct val="90000"/>
                  </a:lnSpc>
                  <a:spcAft>
                    <a:spcPts val="588"/>
                  </a:spcAft>
                  <a:defRPr/>
                </a:pPr>
                <a:endParaRPr lang="en-US" sz="2353" b="1">
                  <a:solidFill>
                    <a:srgbClr val="0078D7"/>
                  </a:solidFill>
                  <a:latin typeface="Courier New" panose="02070309020205020404" pitchFamily="49" charset="0"/>
                  <a:cs typeface="Courier New" panose="02070309020205020404" pitchFamily="49" charset="0"/>
                </a:endParaRPr>
              </a:p>
            </p:txBody>
          </p:sp>
          <p:sp>
            <p:nvSpPr>
              <p:cNvPr id="201" name="TextBox 200"/>
              <p:cNvSpPr txBox="1"/>
              <p:nvPr/>
            </p:nvSpPr>
            <p:spPr>
              <a:xfrm>
                <a:off x="4481253" y="9740507"/>
                <a:ext cx="157758" cy="180529"/>
              </a:xfrm>
              <a:custGeom>
                <a:avLst/>
                <a:gdLst/>
                <a:ahLst/>
                <a:cxnLst/>
                <a:rect l="l" t="t" r="r" b="b"/>
                <a:pathLst>
                  <a:path w="157758" h="180529">
                    <a:moveTo>
                      <a:pt x="20390" y="0"/>
                    </a:moveTo>
                    <a:lnTo>
                      <a:pt x="90637" y="149"/>
                    </a:lnTo>
                    <a:cubicBezTo>
                      <a:pt x="111274" y="149"/>
                      <a:pt x="127620" y="5780"/>
                      <a:pt x="139675" y="17041"/>
                    </a:cubicBezTo>
                    <a:cubicBezTo>
                      <a:pt x="151731" y="28303"/>
                      <a:pt x="157758" y="42020"/>
                      <a:pt x="157758" y="58192"/>
                    </a:cubicBezTo>
                    <a:cubicBezTo>
                      <a:pt x="157758" y="67122"/>
                      <a:pt x="155724" y="75556"/>
                      <a:pt x="151656" y="83493"/>
                    </a:cubicBezTo>
                    <a:cubicBezTo>
                      <a:pt x="148580" y="89446"/>
                      <a:pt x="143446" y="95325"/>
                      <a:pt x="136252" y="101129"/>
                    </a:cubicBezTo>
                    <a:cubicBezTo>
                      <a:pt x="129059" y="106933"/>
                      <a:pt x="121717" y="111299"/>
                      <a:pt x="114226" y="114226"/>
                    </a:cubicBezTo>
                    <a:cubicBezTo>
                      <a:pt x="106735" y="117153"/>
                      <a:pt x="96838" y="118617"/>
                      <a:pt x="84535" y="118617"/>
                    </a:cubicBezTo>
                    <a:lnTo>
                      <a:pt x="55662" y="118617"/>
                    </a:lnTo>
                    <a:lnTo>
                      <a:pt x="55662" y="150019"/>
                    </a:lnTo>
                    <a:lnTo>
                      <a:pt x="86469" y="150019"/>
                    </a:lnTo>
                    <a:cubicBezTo>
                      <a:pt x="93812" y="150019"/>
                      <a:pt x="99045" y="151433"/>
                      <a:pt x="102171" y="154261"/>
                    </a:cubicBezTo>
                    <a:cubicBezTo>
                      <a:pt x="105296" y="157089"/>
                      <a:pt x="106859" y="160784"/>
                      <a:pt x="106859" y="165349"/>
                    </a:cubicBezTo>
                    <a:cubicBezTo>
                      <a:pt x="106859" y="169813"/>
                      <a:pt x="105296" y="173460"/>
                      <a:pt x="102171" y="176287"/>
                    </a:cubicBezTo>
                    <a:cubicBezTo>
                      <a:pt x="99045" y="179115"/>
                      <a:pt x="93812" y="180529"/>
                      <a:pt x="86469" y="180529"/>
                    </a:cubicBezTo>
                    <a:lnTo>
                      <a:pt x="20390" y="180529"/>
                    </a:lnTo>
                    <a:cubicBezTo>
                      <a:pt x="13048" y="180529"/>
                      <a:pt x="7814" y="179115"/>
                      <a:pt x="4688" y="176287"/>
                    </a:cubicBezTo>
                    <a:cubicBezTo>
                      <a:pt x="1563" y="173460"/>
                      <a:pt x="0" y="169764"/>
                      <a:pt x="0" y="165200"/>
                    </a:cubicBezTo>
                    <a:cubicBezTo>
                      <a:pt x="0" y="160735"/>
                      <a:pt x="1588" y="157089"/>
                      <a:pt x="4763" y="154261"/>
                    </a:cubicBezTo>
                    <a:cubicBezTo>
                      <a:pt x="7938" y="151433"/>
                      <a:pt x="13147" y="150019"/>
                      <a:pt x="20390" y="150019"/>
                    </a:cubicBezTo>
                    <a:lnTo>
                      <a:pt x="25152" y="150019"/>
                    </a:lnTo>
                    <a:lnTo>
                      <a:pt x="25152" y="30659"/>
                    </a:lnTo>
                    <a:lnTo>
                      <a:pt x="20390" y="30659"/>
                    </a:lnTo>
                    <a:cubicBezTo>
                      <a:pt x="13048" y="30659"/>
                      <a:pt x="7814" y="29245"/>
                      <a:pt x="4688" y="26417"/>
                    </a:cubicBezTo>
                    <a:cubicBezTo>
                      <a:pt x="1563" y="23590"/>
                      <a:pt x="0" y="19894"/>
                      <a:pt x="0" y="15330"/>
                    </a:cubicBezTo>
                    <a:cubicBezTo>
                      <a:pt x="0" y="10766"/>
                      <a:pt x="1563" y="7070"/>
                      <a:pt x="4688" y="4242"/>
                    </a:cubicBezTo>
                    <a:cubicBezTo>
                      <a:pt x="7814" y="1414"/>
                      <a:pt x="13048" y="0"/>
                      <a:pt x="20390" y="0"/>
                    </a:cubicBezTo>
                    <a:close/>
                    <a:moveTo>
                      <a:pt x="55662" y="30659"/>
                    </a:moveTo>
                    <a:lnTo>
                      <a:pt x="55662" y="88107"/>
                    </a:lnTo>
                    <a:lnTo>
                      <a:pt x="83939" y="88107"/>
                    </a:lnTo>
                    <a:cubicBezTo>
                      <a:pt x="97235" y="88107"/>
                      <a:pt x="107777" y="85105"/>
                      <a:pt x="115565" y="79103"/>
                    </a:cubicBezTo>
                    <a:cubicBezTo>
                      <a:pt x="123354" y="73100"/>
                      <a:pt x="127248" y="65882"/>
                      <a:pt x="127248" y="57448"/>
                    </a:cubicBezTo>
                    <a:cubicBezTo>
                      <a:pt x="127248" y="50304"/>
                      <a:pt x="124098" y="44054"/>
                      <a:pt x="117798" y="38696"/>
                    </a:cubicBezTo>
                    <a:cubicBezTo>
                      <a:pt x="111497" y="33338"/>
                      <a:pt x="102493" y="30659"/>
                      <a:pt x="90785" y="30659"/>
                    </a:cubicBezTo>
                    <a:lnTo>
                      <a:pt x="55662" y="30659"/>
                    </a:lnTo>
                    <a:close/>
                  </a:path>
                </a:pathLst>
              </a:custGeom>
              <a:solidFill>
                <a:schemeClr val="accent1"/>
              </a:solidFill>
              <a:ln>
                <a:noFill/>
              </a:ln>
              <a:effec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defTabSz="914367">
                  <a:lnSpc>
                    <a:spcPct val="90000"/>
                  </a:lnSpc>
                  <a:spcAft>
                    <a:spcPts val="588"/>
                  </a:spcAft>
                  <a:defRPr/>
                </a:pPr>
                <a:endParaRPr lang="en-US" sz="2353" b="1">
                  <a:solidFill>
                    <a:srgbClr val="0078D7"/>
                  </a:solidFill>
                  <a:latin typeface="Courier New" panose="02070309020205020404" pitchFamily="49" charset="0"/>
                  <a:cs typeface="Courier New" panose="02070309020205020404" pitchFamily="49" charset="0"/>
                </a:endParaRPr>
              </a:p>
            </p:txBody>
          </p:sp>
          <p:sp>
            <p:nvSpPr>
              <p:cNvPr id="200" name="TextBox 199"/>
              <p:cNvSpPr txBox="1"/>
              <p:nvPr/>
            </p:nvSpPr>
            <p:spPr>
              <a:xfrm>
                <a:off x="4669074" y="9740507"/>
                <a:ext cx="132904" cy="180529"/>
              </a:xfrm>
              <a:custGeom>
                <a:avLst/>
                <a:gdLst/>
                <a:ahLst/>
                <a:cxnLst/>
                <a:rect l="l" t="t" r="r" b="b"/>
                <a:pathLst>
                  <a:path w="132904" h="180529">
                    <a:moveTo>
                      <a:pt x="20390" y="0"/>
                    </a:moveTo>
                    <a:lnTo>
                      <a:pt x="112514" y="149"/>
                    </a:lnTo>
                    <a:cubicBezTo>
                      <a:pt x="119857" y="149"/>
                      <a:pt x="125090" y="1538"/>
                      <a:pt x="128216" y="4317"/>
                    </a:cubicBezTo>
                    <a:cubicBezTo>
                      <a:pt x="131341" y="7095"/>
                      <a:pt x="132904" y="10766"/>
                      <a:pt x="132904" y="15330"/>
                    </a:cubicBezTo>
                    <a:cubicBezTo>
                      <a:pt x="132904" y="19894"/>
                      <a:pt x="131341" y="23590"/>
                      <a:pt x="128216" y="26417"/>
                    </a:cubicBezTo>
                    <a:cubicBezTo>
                      <a:pt x="125090" y="29245"/>
                      <a:pt x="119857" y="30659"/>
                      <a:pt x="112514" y="30659"/>
                    </a:cubicBezTo>
                    <a:lnTo>
                      <a:pt x="81707" y="30659"/>
                    </a:lnTo>
                    <a:lnTo>
                      <a:pt x="81707" y="150019"/>
                    </a:lnTo>
                    <a:lnTo>
                      <a:pt x="112514" y="150019"/>
                    </a:lnTo>
                    <a:cubicBezTo>
                      <a:pt x="119857" y="150019"/>
                      <a:pt x="125090" y="151433"/>
                      <a:pt x="128216" y="154261"/>
                    </a:cubicBezTo>
                    <a:cubicBezTo>
                      <a:pt x="131341" y="157089"/>
                      <a:pt x="132904" y="160784"/>
                      <a:pt x="132904" y="165349"/>
                    </a:cubicBezTo>
                    <a:cubicBezTo>
                      <a:pt x="132904" y="169813"/>
                      <a:pt x="131341" y="173460"/>
                      <a:pt x="128216" y="176287"/>
                    </a:cubicBezTo>
                    <a:cubicBezTo>
                      <a:pt x="125090" y="179115"/>
                      <a:pt x="119857" y="180529"/>
                      <a:pt x="112514" y="180529"/>
                    </a:cubicBezTo>
                    <a:lnTo>
                      <a:pt x="20390" y="180529"/>
                    </a:lnTo>
                    <a:cubicBezTo>
                      <a:pt x="13048" y="180529"/>
                      <a:pt x="7814" y="179115"/>
                      <a:pt x="4688" y="176287"/>
                    </a:cubicBezTo>
                    <a:cubicBezTo>
                      <a:pt x="1563" y="173460"/>
                      <a:pt x="0" y="169764"/>
                      <a:pt x="0" y="165200"/>
                    </a:cubicBezTo>
                    <a:cubicBezTo>
                      <a:pt x="0" y="160735"/>
                      <a:pt x="1563" y="157089"/>
                      <a:pt x="4688" y="154261"/>
                    </a:cubicBezTo>
                    <a:cubicBezTo>
                      <a:pt x="7814" y="151433"/>
                      <a:pt x="13048" y="150019"/>
                      <a:pt x="20390" y="150019"/>
                    </a:cubicBezTo>
                    <a:lnTo>
                      <a:pt x="51197" y="150019"/>
                    </a:lnTo>
                    <a:lnTo>
                      <a:pt x="51197" y="30659"/>
                    </a:lnTo>
                    <a:lnTo>
                      <a:pt x="20390" y="30659"/>
                    </a:lnTo>
                    <a:cubicBezTo>
                      <a:pt x="13048" y="30659"/>
                      <a:pt x="7814" y="29245"/>
                      <a:pt x="4688" y="26417"/>
                    </a:cubicBezTo>
                    <a:cubicBezTo>
                      <a:pt x="1563" y="23590"/>
                      <a:pt x="0" y="19894"/>
                      <a:pt x="0" y="15330"/>
                    </a:cubicBezTo>
                    <a:cubicBezTo>
                      <a:pt x="0" y="10766"/>
                      <a:pt x="1563" y="7070"/>
                      <a:pt x="4688" y="4242"/>
                    </a:cubicBezTo>
                    <a:cubicBezTo>
                      <a:pt x="7814" y="1414"/>
                      <a:pt x="13048" y="0"/>
                      <a:pt x="20390" y="0"/>
                    </a:cubicBezTo>
                    <a:close/>
                  </a:path>
                </a:pathLst>
              </a:custGeom>
              <a:solidFill>
                <a:schemeClr val="accent1"/>
              </a:solidFill>
              <a:ln>
                <a:noFill/>
              </a:ln>
              <a:effec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defTabSz="914367">
                  <a:lnSpc>
                    <a:spcPct val="90000"/>
                  </a:lnSpc>
                  <a:spcAft>
                    <a:spcPts val="588"/>
                  </a:spcAft>
                  <a:defRPr/>
                </a:pPr>
                <a:endParaRPr lang="en-US" sz="2353" b="1">
                  <a:solidFill>
                    <a:srgbClr val="0078D7"/>
                  </a:solidFill>
                  <a:latin typeface="Courier New" panose="02070309020205020404" pitchFamily="49" charset="0"/>
                  <a:cs typeface="Courier New" panose="02070309020205020404" pitchFamily="49" charset="0"/>
                </a:endParaRPr>
              </a:p>
            </p:txBody>
          </p:sp>
        </p:grpSp>
      </p:grpSp>
      <p:grpSp>
        <p:nvGrpSpPr>
          <p:cNvPr id="210" name="Group 209"/>
          <p:cNvGrpSpPr/>
          <p:nvPr/>
        </p:nvGrpSpPr>
        <p:grpSpPr>
          <a:xfrm>
            <a:off x="7209993" y="3459121"/>
            <a:ext cx="660052" cy="709282"/>
            <a:chOff x="6759571" y="4688894"/>
            <a:chExt cx="887813" cy="954033"/>
          </a:xfrm>
          <a:solidFill>
            <a:schemeClr val="tx1"/>
          </a:solidFill>
        </p:grpSpPr>
        <p:sp>
          <p:nvSpPr>
            <p:cNvPr id="211" name="Rounded Rectangular Callout 98"/>
            <p:cNvSpPr/>
            <p:nvPr/>
          </p:nvSpPr>
          <p:spPr>
            <a:xfrm>
              <a:off x="6843792" y="4688894"/>
              <a:ext cx="803592" cy="185408"/>
            </a:xfrm>
            <a:prstGeom prst="wedgeRoundRectCallout">
              <a:avLst>
                <a:gd name="adj1" fmla="val 60883"/>
                <a:gd name="adj2" fmla="val 7714"/>
                <a:gd name="adj3" fmla="val 1666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367">
                <a:defRPr/>
              </a:pPr>
              <a:endParaRPr lang="en-US" sz="1176" b="1">
                <a:solidFill>
                  <a:srgbClr val="FFFFFF"/>
                </a:solidFill>
                <a:latin typeface="Segoe UI"/>
              </a:endParaRPr>
            </a:p>
          </p:txBody>
        </p:sp>
        <p:sp>
          <p:nvSpPr>
            <p:cNvPr id="212" name="Rounded Rectangular Callout 99"/>
            <p:cNvSpPr/>
            <p:nvPr/>
          </p:nvSpPr>
          <p:spPr>
            <a:xfrm>
              <a:off x="6759571" y="4931947"/>
              <a:ext cx="803592" cy="208444"/>
            </a:xfrm>
            <a:prstGeom prst="wedgeRoundRectCallout">
              <a:avLst>
                <a:gd name="adj1" fmla="val -66971"/>
                <a:gd name="adj2" fmla="val 6277"/>
                <a:gd name="adj3" fmla="val 1666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367">
                <a:defRPr/>
              </a:pPr>
              <a:endParaRPr lang="en-US" sz="1176" b="1">
                <a:solidFill>
                  <a:srgbClr val="FFFFFF"/>
                </a:solidFill>
                <a:latin typeface="Segoe UI"/>
              </a:endParaRPr>
            </a:p>
          </p:txBody>
        </p:sp>
        <p:sp>
          <p:nvSpPr>
            <p:cNvPr id="213" name="Rounded Rectangular Callout 100"/>
            <p:cNvSpPr/>
            <p:nvPr/>
          </p:nvSpPr>
          <p:spPr>
            <a:xfrm>
              <a:off x="6843792" y="5197180"/>
              <a:ext cx="803592" cy="445747"/>
            </a:xfrm>
            <a:prstGeom prst="wedgeRoundRectCallout">
              <a:avLst>
                <a:gd name="adj1" fmla="val 60883"/>
                <a:gd name="adj2" fmla="val 7714"/>
                <a:gd name="adj3" fmla="val 1666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367">
                <a:defRPr/>
              </a:pPr>
              <a:endParaRPr lang="en-US" sz="1176" b="1">
                <a:solidFill>
                  <a:srgbClr val="FFFFFF"/>
                </a:solidFill>
                <a:latin typeface="Segoe UI"/>
              </a:endParaRPr>
            </a:p>
          </p:txBody>
        </p:sp>
      </p:grpSp>
      <p:sp>
        <p:nvSpPr>
          <p:cNvPr id="215" name="TextBox 214"/>
          <p:cNvSpPr txBox="1"/>
          <p:nvPr/>
        </p:nvSpPr>
        <p:spPr>
          <a:xfrm>
            <a:off x="8593505" y="2575213"/>
            <a:ext cx="1229818" cy="422417"/>
          </a:xfrm>
          <a:prstGeom prst="rect">
            <a:avLst/>
          </a:prstGeom>
          <a:noFill/>
        </p:spPr>
        <p:txBody>
          <a:bodyPr wrap="square" lIns="0" tIns="0" rIns="0" bIns="0" rtlCol="0">
            <a:spAutoFit/>
          </a:bodyPr>
          <a:lstStyle/>
          <a:p>
            <a:pPr algn="ctr" defTabSz="896214">
              <a:defRPr/>
            </a:pPr>
            <a:r>
              <a:rPr lang="en-US" sz="1372" kern="0">
                <a:solidFill>
                  <a:srgbClr val="FFFFFF"/>
                </a:solidFill>
                <a:latin typeface="Segoe UI"/>
                <a:cs typeface="Segoe UI Semilight" panose="020B0402040204020203" pitchFamily="34" charset="0"/>
              </a:rPr>
              <a:t>Powered by</a:t>
            </a:r>
            <a:br>
              <a:rPr lang="en-US" sz="1372" kern="0">
                <a:solidFill>
                  <a:srgbClr val="FFFFFF"/>
                </a:solidFill>
                <a:latin typeface="Segoe UI"/>
                <a:cs typeface="Segoe UI Semilight" panose="020B0402040204020203" pitchFamily="34" charset="0"/>
              </a:rPr>
            </a:br>
            <a:r>
              <a:rPr lang="en-US" sz="1372" kern="0">
                <a:solidFill>
                  <a:srgbClr val="FFFFFF"/>
                </a:solidFill>
                <a:latin typeface="Segoe UI"/>
                <a:cs typeface="Segoe UI Semilight" panose="020B0402040204020203" pitchFamily="34" charset="0"/>
              </a:rPr>
              <a:t>Azure Functions</a:t>
            </a:r>
          </a:p>
        </p:txBody>
      </p:sp>
      <p:sp>
        <p:nvSpPr>
          <p:cNvPr id="216" name="TextBox 215"/>
          <p:cNvSpPr txBox="1"/>
          <p:nvPr/>
        </p:nvSpPr>
        <p:spPr>
          <a:xfrm>
            <a:off x="10242190" y="2575213"/>
            <a:ext cx="1075188" cy="422417"/>
          </a:xfrm>
          <a:prstGeom prst="rect">
            <a:avLst/>
          </a:prstGeom>
          <a:noFill/>
        </p:spPr>
        <p:txBody>
          <a:bodyPr wrap="square" lIns="0" tIns="0" rIns="0" bIns="0" rtlCol="0">
            <a:spAutoFit/>
          </a:bodyPr>
          <a:lstStyle>
            <a:defPPr>
              <a:defRPr lang="en-US"/>
            </a:defPPr>
            <a:lvl1pPr algn="ctr">
              <a:lnSpc>
                <a:spcPct val="90000"/>
              </a:lnSpc>
              <a:defRPr sz="200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defRPr>
            </a:lvl1pPr>
          </a:lstStyle>
          <a:p>
            <a:pPr defTabSz="896214">
              <a:lnSpc>
                <a:spcPct val="100000"/>
              </a:lnSpc>
              <a:defRPr/>
            </a:pPr>
            <a:r>
              <a:rPr lang="en-US" sz="1372" kern="0">
                <a:solidFill>
                  <a:srgbClr val="FFFFFF"/>
                </a:solidFill>
                <a:latin typeface="Segoe UI"/>
              </a:rPr>
              <a:t>Continuous</a:t>
            </a:r>
            <a:br>
              <a:rPr lang="en-US" sz="1372" kern="0">
                <a:solidFill>
                  <a:srgbClr val="FFFFFF"/>
                </a:solidFill>
                <a:latin typeface="Segoe UI"/>
              </a:rPr>
            </a:br>
            <a:r>
              <a:rPr lang="en-US" sz="1372" kern="0">
                <a:solidFill>
                  <a:srgbClr val="FFFFFF"/>
                </a:solidFill>
                <a:latin typeface="Segoe UI"/>
              </a:rPr>
              <a:t>deployment</a:t>
            </a:r>
          </a:p>
        </p:txBody>
      </p:sp>
      <p:sp>
        <p:nvSpPr>
          <p:cNvPr id="217" name="TextBox 216"/>
          <p:cNvSpPr txBox="1"/>
          <p:nvPr/>
        </p:nvSpPr>
        <p:spPr>
          <a:xfrm>
            <a:off x="8614179" y="4323241"/>
            <a:ext cx="1068945" cy="422417"/>
          </a:xfrm>
          <a:prstGeom prst="rect">
            <a:avLst/>
          </a:prstGeom>
          <a:noFill/>
        </p:spPr>
        <p:txBody>
          <a:bodyPr wrap="square" lIns="0" tIns="0" rIns="0" bIns="0" rtlCol="0">
            <a:spAutoFit/>
          </a:bodyPr>
          <a:lstStyle/>
          <a:p>
            <a:pPr algn="ctr" defTabSz="896214">
              <a:defRPr/>
            </a:pPr>
            <a:r>
              <a:rPr lang="en-US" sz="1372" kern="0">
                <a:solidFill>
                  <a:srgbClr val="FFFFFF"/>
                </a:solidFill>
                <a:latin typeface="Segoe UI"/>
                <a:cs typeface="Segoe UI Semilight" panose="020B0402040204020203" pitchFamily="34" charset="0"/>
              </a:rPr>
              <a:t>Scale </a:t>
            </a:r>
            <a:br>
              <a:rPr lang="en-US" sz="1372" kern="0">
                <a:solidFill>
                  <a:srgbClr val="FFFFFF"/>
                </a:solidFill>
                <a:latin typeface="Segoe UI"/>
                <a:cs typeface="Segoe UI Semilight" panose="020B0402040204020203" pitchFamily="34" charset="0"/>
              </a:rPr>
            </a:br>
            <a:r>
              <a:rPr lang="en-US" sz="1372" kern="0">
                <a:solidFill>
                  <a:srgbClr val="FFFFFF"/>
                </a:solidFill>
                <a:latin typeface="Segoe UI"/>
                <a:cs typeface="Segoe UI Semilight" panose="020B0402040204020203" pitchFamily="34" charset="0"/>
              </a:rPr>
              <a:t>on demand</a:t>
            </a:r>
          </a:p>
        </p:txBody>
      </p:sp>
      <p:sp>
        <p:nvSpPr>
          <p:cNvPr id="218" name="TextBox 217"/>
          <p:cNvSpPr txBox="1"/>
          <p:nvPr/>
        </p:nvSpPr>
        <p:spPr>
          <a:xfrm>
            <a:off x="10242190" y="4323241"/>
            <a:ext cx="1075188" cy="422417"/>
          </a:xfrm>
          <a:prstGeom prst="rect">
            <a:avLst/>
          </a:prstGeom>
          <a:noFill/>
        </p:spPr>
        <p:txBody>
          <a:bodyPr wrap="square" lIns="0" tIns="0" rIns="0" bIns="0" rtlCol="0">
            <a:spAutoFit/>
          </a:bodyPr>
          <a:lstStyle>
            <a:defPPr>
              <a:defRPr lang="en-US"/>
            </a:defPPr>
            <a:lvl1pPr algn="ctr">
              <a:lnSpc>
                <a:spcPct val="90000"/>
              </a:lnSpc>
              <a:defRPr sz="200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defRPr>
            </a:lvl1pPr>
          </a:lstStyle>
          <a:p>
            <a:pPr defTabSz="896214">
              <a:lnSpc>
                <a:spcPct val="100000"/>
              </a:lnSpc>
              <a:defRPr/>
            </a:pPr>
            <a:r>
              <a:rPr lang="en-US" sz="1372" kern="0">
                <a:solidFill>
                  <a:srgbClr val="FFFFFF"/>
                </a:solidFill>
                <a:latin typeface="Segoe UI"/>
              </a:rPr>
              <a:t>Reduced </a:t>
            </a:r>
            <a:br>
              <a:rPr lang="en-US" sz="1372" kern="0">
                <a:solidFill>
                  <a:srgbClr val="FFFFFF"/>
                </a:solidFill>
                <a:latin typeface="Segoe UI"/>
              </a:rPr>
            </a:br>
            <a:r>
              <a:rPr lang="en-US" sz="1372" kern="0">
                <a:solidFill>
                  <a:srgbClr val="FFFFFF"/>
                </a:solidFill>
                <a:latin typeface="Segoe UI"/>
              </a:rPr>
              <a:t>dev ops</a:t>
            </a:r>
          </a:p>
        </p:txBody>
      </p:sp>
      <p:grpSp>
        <p:nvGrpSpPr>
          <p:cNvPr id="219" name="Group 218"/>
          <p:cNvGrpSpPr/>
          <p:nvPr/>
        </p:nvGrpSpPr>
        <p:grpSpPr>
          <a:xfrm>
            <a:off x="8758820" y="1844350"/>
            <a:ext cx="930039" cy="656198"/>
            <a:chOff x="8930544" y="7898130"/>
            <a:chExt cx="1171792" cy="826770"/>
          </a:xfrm>
        </p:grpSpPr>
        <p:sp>
          <p:nvSpPr>
            <p:cNvPr id="220" name="Arrow: Chevron 219"/>
            <p:cNvSpPr/>
            <p:nvPr/>
          </p:nvSpPr>
          <p:spPr bwMode="auto">
            <a:xfrm>
              <a:off x="9770866" y="8058150"/>
              <a:ext cx="331470" cy="506730"/>
            </a:xfrm>
            <a:prstGeom prst="chevron">
              <a:avLst>
                <a:gd name="adj" fmla="val 78846"/>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US" sz="2353">
                <a:solidFill>
                  <a:srgbClr val="FF0000"/>
                </a:solidFill>
                <a:latin typeface="Segoe UI"/>
                <a:ea typeface="Segoe UI" pitchFamily="34" charset="0"/>
                <a:cs typeface="Segoe UI" pitchFamily="34" charset="0"/>
              </a:endParaRPr>
            </a:p>
          </p:txBody>
        </p:sp>
        <p:sp>
          <p:nvSpPr>
            <p:cNvPr id="221" name="Arrow: Chevron 220"/>
            <p:cNvSpPr/>
            <p:nvPr/>
          </p:nvSpPr>
          <p:spPr bwMode="auto">
            <a:xfrm flipH="1">
              <a:off x="8930544" y="8058150"/>
              <a:ext cx="331470" cy="506730"/>
            </a:xfrm>
            <a:prstGeom prst="chevron">
              <a:avLst>
                <a:gd name="adj" fmla="val 78846"/>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US" sz="2353">
                <a:solidFill>
                  <a:srgbClr val="FF0000"/>
                </a:solidFill>
                <a:latin typeface="Segoe UI"/>
                <a:ea typeface="Segoe UI" pitchFamily="34" charset="0"/>
                <a:cs typeface="Segoe UI" pitchFamily="34" charset="0"/>
              </a:endParaRPr>
            </a:p>
          </p:txBody>
        </p:sp>
        <p:sp>
          <p:nvSpPr>
            <p:cNvPr id="222" name="Freeform: Shape 221"/>
            <p:cNvSpPr/>
            <p:nvPr/>
          </p:nvSpPr>
          <p:spPr bwMode="auto">
            <a:xfrm>
              <a:off x="9284970" y="7898130"/>
              <a:ext cx="472440" cy="826770"/>
            </a:xfrm>
            <a:custGeom>
              <a:avLst/>
              <a:gdLst>
                <a:gd name="connsiteX0" fmla="*/ 163830 w 472440"/>
                <a:gd name="connsiteY0" fmla="*/ 0 h 826770"/>
                <a:gd name="connsiteX1" fmla="*/ 0 w 472440"/>
                <a:gd name="connsiteY1" fmla="*/ 415290 h 826770"/>
                <a:gd name="connsiteX2" fmla="*/ 190500 w 472440"/>
                <a:gd name="connsiteY2" fmla="*/ 415290 h 826770"/>
                <a:gd name="connsiteX3" fmla="*/ 41910 w 472440"/>
                <a:gd name="connsiteY3" fmla="*/ 826770 h 826770"/>
                <a:gd name="connsiteX4" fmla="*/ 472440 w 472440"/>
                <a:gd name="connsiteY4" fmla="*/ 281940 h 826770"/>
                <a:gd name="connsiteX5" fmla="*/ 262890 w 472440"/>
                <a:gd name="connsiteY5" fmla="*/ 281940 h 826770"/>
                <a:gd name="connsiteX6" fmla="*/ 464820 w 472440"/>
                <a:gd name="connsiteY6" fmla="*/ 7620 h 826770"/>
                <a:gd name="connsiteX7" fmla="*/ 163830 w 472440"/>
                <a:gd name="connsiteY7" fmla="*/ 0 h 826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2440" h="826770">
                  <a:moveTo>
                    <a:pt x="163830" y="0"/>
                  </a:moveTo>
                  <a:lnTo>
                    <a:pt x="0" y="415290"/>
                  </a:lnTo>
                  <a:lnTo>
                    <a:pt x="190500" y="415290"/>
                  </a:lnTo>
                  <a:lnTo>
                    <a:pt x="41910" y="826770"/>
                  </a:lnTo>
                  <a:lnTo>
                    <a:pt x="472440" y="281940"/>
                  </a:lnTo>
                  <a:lnTo>
                    <a:pt x="262890" y="281940"/>
                  </a:lnTo>
                  <a:lnTo>
                    <a:pt x="464820" y="7620"/>
                  </a:lnTo>
                  <a:lnTo>
                    <a:pt x="163830" y="0"/>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US" sz="2353">
                <a:solidFill>
                  <a:srgbClr val="FF0000"/>
                </a:solidFill>
                <a:latin typeface="Segoe UI"/>
                <a:ea typeface="Segoe UI" pitchFamily="34" charset="0"/>
                <a:cs typeface="Segoe UI" pitchFamily="34" charset="0"/>
              </a:endParaRPr>
            </a:p>
          </p:txBody>
        </p:sp>
      </p:grpSp>
      <p:grpSp>
        <p:nvGrpSpPr>
          <p:cNvPr id="230" name="Group 229"/>
          <p:cNvGrpSpPr/>
          <p:nvPr/>
        </p:nvGrpSpPr>
        <p:grpSpPr>
          <a:xfrm>
            <a:off x="10405859" y="3186745"/>
            <a:ext cx="682875" cy="862164"/>
            <a:chOff x="10496839" y="2599320"/>
            <a:chExt cx="1222208" cy="1543099"/>
          </a:xfrm>
        </p:grpSpPr>
        <p:sp>
          <p:nvSpPr>
            <p:cNvPr id="231" name="Freeform 8"/>
            <p:cNvSpPr>
              <a:spLocks noEditPoints="1"/>
            </p:cNvSpPr>
            <p:nvPr/>
          </p:nvSpPr>
          <p:spPr bwMode="auto">
            <a:xfrm>
              <a:off x="10496839" y="3250371"/>
              <a:ext cx="341264" cy="892048"/>
            </a:xfrm>
            <a:custGeom>
              <a:avLst/>
              <a:gdLst>
                <a:gd name="T0" fmla="*/ 66 w 91"/>
                <a:gd name="T1" fmla="*/ 0 h 238"/>
                <a:gd name="T2" fmla="*/ 24 w 91"/>
                <a:gd name="T3" fmla="*/ 0 h 238"/>
                <a:gd name="T4" fmla="*/ 0 w 91"/>
                <a:gd name="T5" fmla="*/ 24 h 238"/>
                <a:gd name="T6" fmla="*/ 0 w 91"/>
                <a:gd name="T7" fmla="*/ 214 h 238"/>
                <a:gd name="T8" fmla="*/ 24 w 91"/>
                <a:gd name="T9" fmla="*/ 238 h 238"/>
                <a:gd name="T10" fmla="*/ 66 w 91"/>
                <a:gd name="T11" fmla="*/ 238 h 238"/>
                <a:gd name="T12" fmla="*/ 91 w 91"/>
                <a:gd name="T13" fmla="*/ 214 h 238"/>
                <a:gd name="T14" fmla="*/ 91 w 91"/>
                <a:gd name="T15" fmla="*/ 24 h 238"/>
                <a:gd name="T16" fmla="*/ 66 w 91"/>
                <a:gd name="T17" fmla="*/ 0 h 238"/>
                <a:gd name="T18" fmla="*/ 45 w 91"/>
                <a:gd name="T19" fmla="*/ 182 h 238"/>
                <a:gd name="T20" fmla="*/ 33 w 91"/>
                <a:gd name="T21" fmla="*/ 170 h 238"/>
                <a:gd name="T22" fmla="*/ 45 w 91"/>
                <a:gd name="T23" fmla="*/ 158 h 238"/>
                <a:gd name="T24" fmla="*/ 57 w 91"/>
                <a:gd name="T25" fmla="*/ 170 h 238"/>
                <a:gd name="T26" fmla="*/ 45 w 91"/>
                <a:gd name="T27" fmla="*/ 182 h 238"/>
                <a:gd name="T28" fmla="*/ 66 w 91"/>
                <a:gd name="T29" fmla="*/ 65 h 238"/>
                <a:gd name="T30" fmla="*/ 23 w 91"/>
                <a:gd name="T31" fmla="*/ 65 h 238"/>
                <a:gd name="T32" fmla="*/ 23 w 91"/>
                <a:gd name="T33" fmla="*/ 57 h 238"/>
                <a:gd name="T34" fmla="*/ 66 w 91"/>
                <a:gd name="T35" fmla="*/ 57 h 238"/>
                <a:gd name="T36" fmla="*/ 66 w 91"/>
                <a:gd name="T37" fmla="*/ 65 h 238"/>
                <a:gd name="T38" fmla="*/ 66 w 91"/>
                <a:gd name="T39" fmla="*/ 65 h 238"/>
                <a:gd name="T40" fmla="*/ 66 w 91"/>
                <a:gd name="T41" fmla="*/ 41 h 238"/>
                <a:gd name="T42" fmla="*/ 23 w 91"/>
                <a:gd name="T43" fmla="*/ 41 h 238"/>
                <a:gd name="T44" fmla="*/ 23 w 91"/>
                <a:gd name="T45" fmla="*/ 32 h 238"/>
                <a:gd name="T46" fmla="*/ 66 w 91"/>
                <a:gd name="T47" fmla="*/ 32 h 238"/>
                <a:gd name="T48" fmla="*/ 66 w 91"/>
                <a:gd name="T49" fmla="*/ 41 h 238"/>
                <a:gd name="T50" fmla="*/ 66 w 91"/>
                <a:gd name="T51" fmla="*/ 41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1" h="238">
                  <a:moveTo>
                    <a:pt x="66" y="0"/>
                  </a:moveTo>
                  <a:cubicBezTo>
                    <a:pt x="24" y="0"/>
                    <a:pt x="24" y="0"/>
                    <a:pt x="24" y="0"/>
                  </a:cubicBezTo>
                  <a:cubicBezTo>
                    <a:pt x="10" y="0"/>
                    <a:pt x="0" y="11"/>
                    <a:pt x="0" y="24"/>
                  </a:cubicBezTo>
                  <a:cubicBezTo>
                    <a:pt x="0" y="214"/>
                    <a:pt x="0" y="214"/>
                    <a:pt x="0" y="214"/>
                  </a:cubicBezTo>
                  <a:cubicBezTo>
                    <a:pt x="0" y="227"/>
                    <a:pt x="10" y="238"/>
                    <a:pt x="24" y="238"/>
                  </a:cubicBezTo>
                  <a:cubicBezTo>
                    <a:pt x="66" y="238"/>
                    <a:pt x="66" y="238"/>
                    <a:pt x="66" y="238"/>
                  </a:cubicBezTo>
                  <a:cubicBezTo>
                    <a:pt x="79" y="238"/>
                    <a:pt x="91" y="227"/>
                    <a:pt x="91" y="214"/>
                  </a:cubicBezTo>
                  <a:cubicBezTo>
                    <a:pt x="91" y="24"/>
                    <a:pt x="91" y="24"/>
                    <a:pt x="91" y="24"/>
                  </a:cubicBezTo>
                  <a:cubicBezTo>
                    <a:pt x="91" y="11"/>
                    <a:pt x="79" y="0"/>
                    <a:pt x="66" y="0"/>
                  </a:cubicBezTo>
                  <a:close/>
                  <a:moveTo>
                    <a:pt x="45" y="182"/>
                  </a:moveTo>
                  <a:cubicBezTo>
                    <a:pt x="39" y="182"/>
                    <a:pt x="33" y="176"/>
                    <a:pt x="33" y="170"/>
                  </a:cubicBezTo>
                  <a:cubicBezTo>
                    <a:pt x="33" y="163"/>
                    <a:pt x="39" y="158"/>
                    <a:pt x="45" y="158"/>
                  </a:cubicBezTo>
                  <a:cubicBezTo>
                    <a:pt x="52" y="158"/>
                    <a:pt x="57" y="163"/>
                    <a:pt x="57" y="170"/>
                  </a:cubicBezTo>
                  <a:cubicBezTo>
                    <a:pt x="57" y="176"/>
                    <a:pt x="52" y="182"/>
                    <a:pt x="45" y="182"/>
                  </a:cubicBezTo>
                  <a:close/>
                  <a:moveTo>
                    <a:pt x="66" y="65"/>
                  </a:moveTo>
                  <a:cubicBezTo>
                    <a:pt x="23" y="65"/>
                    <a:pt x="23" y="65"/>
                    <a:pt x="23" y="65"/>
                  </a:cubicBezTo>
                  <a:cubicBezTo>
                    <a:pt x="23" y="57"/>
                    <a:pt x="23" y="57"/>
                    <a:pt x="23" y="57"/>
                  </a:cubicBezTo>
                  <a:cubicBezTo>
                    <a:pt x="66" y="57"/>
                    <a:pt x="66" y="57"/>
                    <a:pt x="66" y="57"/>
                  </a:cubicBezTo>
                  <a:cubicBezTo>
                    <a:pt x="66" y="65"/>
                    <a:pt x="66" y="65"/>
                    <a:pt x="66" y="65"/>
                  </a:cubicBezTo>
                  <a:cubicBezTo>
                    <a:pt x="66" y="65"/>
                    <a:pt x="66" y="65"/>
                    <a:pt x="66" y="65"/>
                  </a:cubicBezTo>
                  <a:close/>
                  <a:moveTo>
                    <a:pt x="66" y="41"/>
                  </a:moveTo>
                  <a:cubicBezTo>
                    <a:pt x="23" y="41"/>
                    <a:pt x="23" y="41"/>
                    <a:pt x="23" y="41"/>
                  </a:cubicBezTo>
                  <a:cubicBezTo>
                    <a:pt x="23" y="32"/>
                    <a:pt x="23" y="32"/>
                    <a:pt x="23" y="32"/>
                  </a:cubicBezTo>
                  <a:cubicBezTo>
                    <a:pt x="66" y="32"/>
                    <a:pt x="66" y="32"/>
                    <a:pt x="66" y="32"/>
                  </a:cubicBezTo>
                  <a:cubicBezTo>
                    <a:pt x="66" y="41"/>
                    <a:pt x="66" y="41"/>
                    <a:pt x="66" y="41"/>
                  </a:cubicBezTo>
                  <a:cubicBezTo>
                    <a:pt x="66" y="41"/>
                    <a:pt x="66" y="41"/>
                    <a:pt x="66" y="41"/>
                  </a:cubicBezTo>
                  <a:close/>
                </a:path>
              </a:pathLst>
            </a:custGeom>
            <a:solidFill>
              <a:srgbClr val="FFFFFF"/>
            </a:solidFill>
            <a:ln>
              <a:noFill/>
            </a:ln>
          </p:spPr>
          <p:txBody>
            <a:bodyPr vert="horz" wrap="square" lIns="89630" tIns="44814" rIns="89630" bIns="44814" numCol="1" anchor="t" anchorCtr="0" compatLnSpc="1">
              <a:prstTxWarp prst="textNoShape">
                <a:avLst/>
              </a:prstTxWarp>
            </a:bodyPr>
            <a:lstStyle/>
            <a:p>
              <a:pPr defTabSz="896214">
                <a:defRPr/>
              </a:pPr>
              <a:endParaRPr lang="en-US" sz="1176" kern="0">
                <a:solidFill>
                  <a:sysClr val="windowText" lastClr="000000"/>
                </a:solidFill>
                <a:latin typeface="Segoe UI"/>
              </a:endParaRPr>
            </a:p>
          </p:txBody>
        </p:sp>
        <p:sp>
          <p:nvSpPr>
            <p:cNvPr id="232" name="Freeform 9"/>
            <p:cNvSpPr>
              <a:spLocks noEditPoints="1"/>
            </p:cNvSpPr>
            <p:nvPr/>
          </p:nvSpPr>
          <p:spPr bwMode="auto">
            <a:xfrm>
              <a:off x="10937311" y="3250371"/>
              <a:ext cx="341264" cy="892048"/>
            </a:xfrm>
            <a:custGeom>
              <a:avLst/>
              <a:gdLst>
                <a:gd name="T0" fmla="*/ 66 w 91"/>
                <a:gd name="T1" fmla="*/ 0 h 238"/>
                <a:gd name="T2" fmla="*/ 24 w 91"/>
                <a:gd name="T3" fmla="*/ 0 h 238"/>
                <a:gd name="T4" fmla="*/ 0 w 91"/>
                <a:gd name="T5" fmla="*/ 24 h 238"/>
                <a:gd name="T6" fmla="*/ 0 w 91"/>
                <a:gd name="T7" fmla="*/ 214 h 238"/>
                <a:gd name="T8" fmla="*/ 24 w 91"/>
                <a:gd name="T9" fmla="*/ 238 h 238"/>
                <a:gd name="T10" fmla="*/ 66 w 91"/>
                <a:gd name="T11" fmla="*/ 238 h 238"/>
                <a:gd name="T12" fmla="*/ 91 w 91"/>
                <a:gd name="T13" fmla="*/ 214 h 238"/>
                <a:gd name="T14" fmla="*/ 91 w 91"/>
                <a:gd name="T15" fmla="*/ 24 h 238"/>
                <a:gd name="T16" fmla="*/ 66 w 91"/>
                <a:gd name="T17" fmla="*/ 0 h 238"/>
                <a:gd name="T18" fmla="*/ 45 w 91"/>
                <a:gd name="T19" fmla="*/ 182 h 238"/>
                <a:gd name="T20" fmla="*/ 33 w 91"/>
                <a:gd name="T21" fmla="*/ 170 h 238"/>
                <a:gd name="T22" fmla="*/ 45 w 91"/>
                <a:gd name="T23" fmla="*/ 158 h 238"/>
                <a:gd name="T24" fmla="*/ 57 w 91"/>
                <a:gd name="T25" fmla="*/ 170 h 238"/>
                <a:gd name="T26" fmla="*/ 45 w 91"/>
                <a:gd name="T27" fmla="*/ 182 h 238"/>
                <a:gd name="T28" fmla="*/ 66 w 91"/>
                <a:gd name="T29" fmla="*/ 65 h 238"/>
                <a:gd name="T30" fmla="*/ 23 w 91"/>
                <a:gd name="T31" fmla="*/ 65 h 238"/>
                <a:gd name="T32" fmla="*/ 23 w 91"/>
                <a:gd name="T33" fmla="*/ 57 h 238"/>
                <a:gd name="T34" fmla="*/ 66 w 91"/>
                <a:gd name="T35" fmla="*/ 57 h 238"/>
                <a:gd name="T36" fmla="*/ 66 w 91"/>
                <a:gd name="T37" fmla="*/ 65 h 238"/>
                <a:gd name="T38" fmla="*/ 66 w 91"/>
                <a:gd name="T39" fmla="*/ 65 h 238"/>
                <a:gd name="T40" fmla="*/ 66 w 91"/>
                <a:gd name="T41" fmla="*/ 41 h 238"/>
                <a:gd name="T42" fmla="*/ 23 w 91"/>
                <a:gd name="T43" fmla="*/ 41 h 238"/>
                <a:gd name="T44" fmla="*/ 23 w 91"/>
                <a:gd name="T45" fmla="*/ 32 h 238"/>
                <a:gd name="T46" fmla="*/ 66 w 91"/>
                <a:gd name="T47" fmla="*/ 32 h 238"/>
                <a:gd name="T48" fmla="*/ 66 w 91"/>
                <a:gd name="T49" fmla="*/ 41 h 238"/>
                <a:gd name="T50" fmla="*/ 66 w 91"/>
                <a:gd name="T51" fmla="*/ 41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1" h="238">
                  <a:moveTo>
                    <a:pt x="66" y="0"/>
                  </a:moveTo>
                  <a:cubicBezTo>
                    <a:pt x="24" y="0"/>
                    <a:pt x="24" y="0"/>
                    <a:pt x="24" y="0"/>
                  </a:cubicBezTo>
                  <a:cubicBezTo>
                    <a:pt x="10" y="0"/>
                    <a:pt x="0" y="11"/>
                    <a:pt x="0" y="24"/>
                  </a:cubicBezTo>
                  <a:cubicBezTo>
                    <a:pt x="0" y="214"/>
                    <a:pt x="0" y="214"/>
                    <a:pt x="0" y="214"/>
                  </a:cubicBezTo>
                  <a:cubicBezTo>
                    <a:pt x="0" y="227"/>
                    <a:pt x="10" y="238"/>
                    <a:pt x="24" y="238"/>
                  </a:cubicBezTo>
                  <a:cubicBezTo>
                    <a:pt x="66" y="238"/>
                    <a:pt x="66" y="238"/>
                    <a:pt x="66" y="238"/>
                  </a:cubicBezTo>
                  <a:cubicBezTo>
                    <a:pt x="79" y="238"/>
                    <a:pt x="91" y="227"/>
                    <a:pt x="91" y="214"/>
                  </a:cubicBezTo>
                  <a:cubicBezTo>
                    <a:pt x="91" y="24"/>
                    <a:pt x="91" y="24"/>
                    <a:pt x="91" y="24"/>
                  </a:cubicBezTo>
                  <a:cubicBezTo>
                    <a:pt x="91" y="11"/>
                    <a:pt x="79" y="0"/>
                    <a:pt x="66" y="0"/>
                  </a:cubicBezTo>
                  <a:close/>
                  <a:moveTo>
                    <a:pt x="45" y="182"/>
                  </a:moveTo>
                  <a:cubicBezTo>
                    <a:pt x="39" y="182"/>
                    <a:pt x="33" y="176"/>
                    <a:pt x="33" y="170"/>
                  </a:cubicBezTo>
                  <a:cubicBezTo>
                    <a:pt x="33" y="163"/>
                    <a:pt x="39" y="158"/>
                    <a:pt x="45" y="158"/>
                  </a:cubicBezTo>
                  <a:cubicBezTo>
                    <a:pt x="52" y="158"/>
                    <a:pt x="57" y="163"/>
                    <a:pt x="57" y="170"/>
                  </a:cubicBezTo>
                  <a:cubicBezTo>
                    <a:pt x="57" y="176"/>
                    <a:pt x="52" y="182"/>
                    <a:pt x="45" y="182"/>
                  </a:cubicBezTo>
                  <a:close/>
                  <a:moveTo>
                    <a:pt x="66" y="65"/>
                  </a:moveTo>
                  <a:cubicBezTo>
                    <a:pt x="23" y="65"/>
                    <a:pt x="23" y="65"/>
                    <a:pt x="23" y="65"/>
                  </a:cubicBezTo>
                  <a:cubicBezTo>
                    <a:pt x="23" y="57"/>
                    <a:pt x="23" y="57"/>
                    <a:pt x="23" y="57"/>
                  </a:cubicBezTo>
                  <a:cubicBezTo>
                    <a:pt x="66" y="57"/>
                    <a:pt x="66" y="57"/>
                    <a:pt x="66" y="57"/>
                  </a:cubicBezTo>
                  <a:cubicBezTo>
                    <a:pt x="66" y="65"/>
                    <a:pt x="66" y="65"/>
                    <a:pt x="66" y="65"/>
                  </a:cubicBezTo>
                  <a:cubicBezTo>
                    <a:pt x="66" y="65"/>
                    <a:pt x="66" y="65"/>
                    <a:pt x="66" y="65"/>
                  </a:cubicBezTo>
                  <a:close/>
                  <a:moveTo>
                    <a:pt x="66" y="41"/>
                  </a:moveTo>
                  <a:cubicBezTo>
                    <a:pt x="23" y="41"/>
                    <a:pt x="23" y="41"/>
                    <a:pt x="23" y="41"/>
                  </a:cubicBezTo>
                  <a:cubicBezTo>
                    <a:pt x="23" y="32"/>
                    <a:pt x="23" y="32"/>
                    <a:pt x="23" y="32"/>
                  </a:cubicBezTo>
                  <a:cubicBezTo>
                    <a:pt x="66" y="32"/>
                    <a:pt x="66" y="32"/>
                    <a:pt x="66" y="32"/>
                  </a:cubicBezTo>
                  <a:cubicBezTo>
                    <a:pt x="66" y="41"/>
                    <a:pt x="66" y="41"/>
                    <a:pt x="66" y="41"/>
                  </a:cubicBezTo>
                  <a:cubicBezTo>
                    <a:pt x="66" y="41"/>
                    <a:pt x="66" y="41"/>
                    <a:pt x="66" y="41"/>
                  </a:cubicBezTo>
                  <a:close/>
                </a:path>
              </a:pathLst>
            </a:custGeom>
            <a:solidFill>
              <a:srgbClr val="FFFFFF"/>
            </a:solidFill>
            <a:ln>
              <a:noFill/>
            </a:ln>
          </p:spPr>
          <p:txBody>
            <a:bodyPr vert="horz" wrap="square" lIns="89630" tIns="44814" rIns="89630" bIns="44814" numCol="1" anchor="t" anchorCtr="0" compatLnSpc="1">
              <a:prstTxWarp prst="textNoShape">
                <a:avLst/>
              </a:prstTxWarp>
            </a:bodyPr>
            <a:lstStyle/>
            <a:p>
              <a:pPr defTabSz="896214">
                <a:defRPr/>
              </a:pPr>
              <a:endParaRPr lang="en-US" sz="1176" kern="0">
                <a:solidFill>
                  <a:sysClr val="windowText" lastClr="000000"/>
                </a:solidFill>
                <a:latin typeface="Segoe UI"/>
              </a:endParaRPr>
            </a:p>
          </p:txBody>
        </p:sp>
        <p:sp>
          <p:nvSpPr>
            <p:cNvPr id="233" name="Freeform 10"/>
            <p:cNvSpPr>
              <a:spLocks noEditPoints="1"/>
            </p:cNvSpPr>
            <p:nvPr/>
          </p:nvSpPr>
          <p:spPr bwMode="auto">
            <a:xfrm>
              <a:off x="11377783" y="3250371"/>
              <a:ext cx="341264" cy="892048"/>
            </a:xfrm>
            <a:custGeom>
              <a:avLst/>
              <a:gdLst>
                <a:gd name="T0" fmla="*/ 67 w 91"/>
                <a:gd name="T1" fmla="*/ 0 h 238"/>
                <a:gd name="T2" fmla="*/ 25 w 91"/>
                <a:gd name="T3" fmla="*/ 0 h 238"/>
                <a:gd name="T4" fmla="*/ 0 w 91"/>
                <a:gd name="T5" fmla="*/ 24 h 238"/>
                <a:gd name="T6" fmla="*/ 0 w 91"/>
                <a:gd name="T7" fmla="*/ 214 h 238"/>
                <a:gd name="T8" fmla="*/ 25 w 91"/>
                <a:gd name="T9" fmla="*/ 238 h 238"/>
                <a:gd name="T10" fmla="*/ 67 w 91"/>
                <a:gd name="T11" fmla="*/ 238 h 238"/>
                <a:gd name="T12" fmla="*/ 91 w 91"/>
                <a:gd name="T13" fmla="*/ 214 h 238"/>
                <a:gd name="T14" fmla="*/ 91 w 91"/>
                <a:gd name="T15" fmla="*/ 24 h 238"/>
                <a:gd name="T16" fmla="*/ 67 w 91"/>
                <a:gd name="T17" fmla="*/ 0 h 238"/>
                <a:gd name="T18" fmla="*/ 46 w 91"/>
                <a:gd name="T19" fmla="*/ 182 h 238"/>
                <a:gd name="T20" fmla="*/ 34 w 91"/>
                <a:gd name="T21" fmla="*/ 170 h 238"/>
                <a:gd name="T22" fmla="*/ 46 w 91"/>
                <a:gd name="T23" fmla="*/ 158 h 238"/>
                <a:gd name="T24" fmla="*/ 57 w 91"/>
                <a:gd name="T25" fmla="*/ 170 h 238"/>
                <a:gd name="T26" fmla="*/ 46 w 91"/>
                <a:gd name="T27" fmla="*/ 182 h 238"/>
                <a:gd name="T28" fmla="*/ 67 w 91"/>
                <a:gd name="T29" fmla="*/ 65 h 238"/>
                <a:gd name="T30" fmla="*/ 24 w 91"/>
                <a:gd name="T31" fmla="*/ 65 h 238"/>
                <a:gd name="T32" fmla="*/ 24 w 91"/>
                <a:gd name="T33" fmla="*/ 57 h 238"/>
                <a:gd name="T34" fmla="*/ 67 w 91"/>
                <a:gd name="T35" fmla="*/ 57 h 238"/>
                <a:gd name="T36" fmla="*/ 67 w 91"/>
                <a:gd name="T37" fmla="*/ 65 h 238"/>
                <a:gd name="T38" fmla="*/ 67 w 91"/>
                <a:gd name="T39" fmla="*/ 65 h 238"/>
                <a:gd name="T40" fmla="*/ 67 w 91"/>
                <a:gd name="T41" fmla="*/ 41 h 238"/>
                <a:gd name="T42" fmla="*/ 24 w 91"/>
                <a:gd name="T43" fmla="*/ 41 h 238"/>
                <a:gd name="T44" fmla="*/ 24 w 91"/>
                <a:gd name="T45" fmla="*/ 32 h 238"/>
                <a:gd name="T46" fmla="*/ 67 w 91"/>
                <a:gd name="T47" fmla="*/ 32 h 238"/>
                <a:gd name="T48" fmla="*/ 67 w 91"/>
                <a:gd name="T49" fmla="*/ 41 h 238"/>
                <a:gd name="T50" fmla="*/ 67 w 91"/>
                <a:gd name="T51" fmla="*/ 41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1" h="238">
                  <a:moveTo>
                    <a:pt x="67" y="0"/>
                  </a:moveTo>
                  <a:cubicBezTo>
                    <a:pt x="25" y="0"/>
                    <a:pt x="25" y="0"/>
                    <a:pt x="25" y="0"/>
                  </a:cubicBezTo>
                  <a:cubicBezTo>
                    <a:pt x="11" y="0"/>
                    <a:pt x="0" y="11"/>
                    <a:pt x="0" y="24"/>
                  </a:cubicBezTo>
                  <a:cubicBezTo>
                    <a:pt x="0" y="214"/>
                    <a:pt x="0" y="214"/>
                    <a:pt x="0" y="214"/>
                  </a:cubicBezTo>
                  <a:cubicBezTo>
                    <a:pt x="0" y="227"/>
                    <a:pt x="11" y="238"/>
                    <a:pt x="25" y="238"/>
                  </a:cubicBezTo>
                  <a:cubicBezTo>
                    <a:pt x="67" y="238"/>
                    <a:pt x="67" y="238"/>
                    <a:pt x="67" y="238"/>
                  </a:cubicBezTo>
                  <a:cubicBezTo>
                    <a:pt x="80" y="238"/>
                    <a:pt x="91" y="227"/>
                    <a:pt x="91" y="214"/>
                  </a:cubicBezTo>
                  <a:cubicBezTo>
                    <a:pt x="91" y="24"/>
                    <a:pt x="91" y="24"/>
                    <a:pt x="91" y="24"/>
                  </a:cubicBezTo>
                  <a:cubicBezTo>
                    <a:pt x="91" y="11"/>
                    <a:pt x="80" y="0"/>
                    <a:pt x="67" y="0"/>
                  </a:cubicBezTo>
                  <a:close/>
                  <a:moveTo>
                    <a:pt x="46" y="182"/>
                  </a:moveTo>
                  <a:cubicBezTo>
                    <a:pt x="39" y="182"/>
                    <a:pt x="34" y="176"/>
                    <a:pt x="34" y="170"/>
                  </a:cubicBezTo>
                  <a:cubicBezTo>
                    <a:pt x="34" y="163"/>
                    <a:pt x="39" y="158"/>
                    <a:pt x="46" y="158"/>
                  </a:cubicBezTo>
                  <a:cubicBezTo>
                    <a:pt x="52" y="158"/>
                    <a:pt x="57" y="163"/>
                    <a:pt x="57" y="170"/>
                  </a:cubicBezTo>
                  <a:cubicBezTo>
                    <a:pt x="57" y="176"/>
                    <a:pt x="52" y="182"/>
                    <a:pt x="46" y="182"/>
                  </a:cubicBezTo>
                  <a:close/>
                  <a:moveTo>
                    <a:pt x="67" y="65"/>
                  </a:moveTo>
                  <a:cubicBezTo>
                    <a:pt x="24" y="65"/>
                    <a:pt x="24" y="65"/>
                    <a:pt x="24" y="65"/>
                  </a:cubicBezTo>
                  <a:cubicBezTo>
                    <a:pt x="24" y="57"/>
                    <a:pt x="24" y="57"/>
                    <a:pt x="24" y="57"/>
                  </a:cubicBezTo>
                  <a:cubicBezTo>
                    <a:pt x="67" y="57"/>
                    <a:pt x="67" y="57"/>
                    <a:pt x="67" y="57"/>
                  </a:cubicBezTo>
                  <a:cubicBezTo>
                    <a:pt x="67" y="65"/>
                    <a:pt x="67" y="65"/>
                    <a:pt x="67" y="65"/>
                  </a:cubicBezTo>
                  <a:cubicBezTo>
                    <a:pt x="67" y="65"/>
                    <a:pt x="67" y="65"/>
                    <a:pt x="67" y="65"/>
                  </a:cubicBezTo>
                  <a:close/>
                  <a:moveTo>
                    <a:pt x="67" y="41"/>
                  </a:moveTo>
                  <a:cubicBezTo>
                    <a:pt x="24" y="41"/>
                    <a:pt x="24" y="41"/>
                    <a:pt x="24" y="41"/>
                  </a:cubicBezTo>
                  <a:cubicBezTo>
                    <a:pt x="24" y="32"/>
                    <a:pt x="24" y="32"/>
                    <a:pt x="24" y="32"/>
                  </a:cubicBezTo>
                  <a:cubicBezTo>
                    <a:pt x="67" y="32"/>
                    <a:pt x="67" y="32"/>
                    <a:pt x="67" y="32"/>
                  </a:cubicBezTo>
                  <a:cubicBezTo>
                    <a:pt x="67" y="41"/>
                    <a:pt x="67" y="41"/>
                    <a:pt x="67" y="41"/>
                  </a:cubicBezTo>
                  <a:cubicBezTo>
                    <a:pt x="67" y="41"/>
                    <a:pt x="67" y="41"/>
                    <a:pt x="67" y="41"/>
                  </a:cubicBezTo>
                  <a:close/>
                </a:path>
              </a:pathLst>
            </a:custGeom>
            <a:solidFill>
              <a:srgbClr val="FFFFFF"/>
            </a:solidFill>
            <a:ln>
              <a:noFill/>
            </a:ln>
          </p:spPr>
          <p:txBody>
            <a:bodyPr vert="horz" wrap="square" lIns="89630" tIns="44814" rIns="89630" bIns="44814" numCol="1" anchor="t" anchorCtr="0" compatLnSpc="1">
              <a:prstTxWarp prst="textNoShape">
                <a:avLst/>
              </a:prstTxWarp>
            </a:bodyPr>
            <a:lstStyle/>
            <a:p>
              <a:pPr defTabSz="896214">
                <a:defRPr/>
              </a:pPr>
              <a:endParaRPr lang="en-US" sz="1176" kern="0">
                <a:solidFill>
                  <a:sysClr val="windowText" lastClr="000000"/>
                </a:solidFill>
                <a:latin typeface="Segoe UI"/>
              </a:endParaRPr>
            </a:p>
          </p:txBody>
        </p:sp>
        <p:sp>
          <p:nvSpPr>
            <p:cNvPr id="234" name="Freeform 8"/>
            <p:cNvSpPr>
              <a:spLocks noEditPoints="1"/>
            </p:cNvSpPr>
            <p:nvPr/>
          </p:nvSpPr>
          <p:spPr bwMode="auto">
            <a:xfrm rot="5400000">
              <a:off x="10942068" y="2323927"/>
              <a:ext cx="341263" cy="892049"/>
            </a:xfrm>
            <a:custGeom>
              <a:avLst/>
              <a:gdLst>
                <a:gd name="T0" fmla="*/ 66 w 91"/>
                <a:gd name="T1" fmla="*/ 0 h 238"/>
                <a:gd name="T2" fmla="*/ 24 w 91"/>
                <a:gd name="T3" fmla="*/ 0 h 238"/>
                <a:gd name="T4" fmla="*/ 0 w 91"/>
                <a:gd name="T5" fmla="*/ 24 h 238"/>
                <a:gd name="T6" fmla="*/ 0 w 91"/>
                <a:gd name="T7" fmla="*/ 214 h 238"/>
                <a:gd name="T8" fmla="*/ 24 w 91"/>
                <a:gd name="T9" fmla="*/ 238 h 238"/>
                <a:gd name="T10" fmla="*/ 66 w 91"/>
                <a:gd name="T11" fmla="*/ 238 h 238"/>
                <a:gd name="T12" fmla="*/ 91 w 91"/>
                <a:gd name="T13" fmla="*/ 214 h 238"/>
                <a:gd name="T14" fmla="*/ 91 w 91"/>
                <a:gd name="T15" fmla="*/ 24 h 238"/>
                <a:gd name="T16" fmla="*/ 66 w 91"/>
                <a:gd name="T17" fmla="*/ 0 h 238"/>
                <a:gd name="T18" fmla="*/ 45 w 91"/>
                <a:gd name="T19" fmla="*/ 182 h 238"/>
                <a:gd name="T20" fmla="*/ 33 w 91"/>
                <a:gd name="T21" fmla="*/ 170 h 238"/>
                <a:gd name="T22" fmla="*/ 45 w 91"/>
                <a:gd name="T23" fmla="*/ 158 h 238"/>
                <a:gd name="T24" fmla="*/ 57 w 91"/>
                <a:gd name="T25" fmla="*/ 170 h 238"/>
                <a:gd name="T26" fmla="*/ 45 w 91"/>
                <a:gd name="T27" fmla="*/ 182 h 238"/>
                <a:gd name="T28" fmla="*/ 66 w 91"/>
                <a:gd name="T29" fmla="*/ 65 h 238"/>
                <a:gd name="T30" fmla="*/ 23 w 91"/>
                <a:gd name="T31" fmla="*/ 65 h 238"/>
                <a:gd name="T32" fmla="*/ 23 w 91"/>
                <a:gd name="T33" fmla="*/ 57 h 238"/>
                <a:gd name="T34" fmla="*/ 66 w 91"/>
                <a:gd name="T35" fmla="*/ 57 h 238"/>
                <a:gd name="T36" fmla="*/ 66 w 91"/>
                <a:gd name="T37" fmla="*/ 65 h 238"/>
                <a:gd name="T38" fmla="*/ 66 w 91"/>
                <a:gd name="T39" fmla="*/ 65 h 238"/>
                <a:gd name="T40" fmla="*/ 66 w 91"/>
                <a:gd name="T41" fmla="*/ 41 h 238"/>
                <a:gd name="T42" fmla="*/ 23 w 91"/>
                <a:gd name="T43" fmla="*/ 41 h 238"/>
                <a:gd name="T44" fmla="*/ 23 w 91"/>
                <a:gd name="T45" fmla="*/ 32 h 238"/>
                <a:gd name="T46" fmla="*/ 66 w 91"/>
                <a:gd name="T47" fmla="*/ 32 h 238"/>
                <a:gd name="T48" fmla="*/ 66 w 91"/>
                <a:gd name="T49" fmla="*/ 41 h 238"/>
                <a:gd name="T50" fmla="*/ 66 w 91"/>
                <a:gd name="T51" fmla="*/ 41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1" h="238">
                  <a:moveTo>
                    <a:pt x="66" y="0"/>
                  </a:moveTo>
                  <a:cubicBezTo>
                    <a:pt x="24" y="0"/>
                    <a:pt x="24" y="0"/>
                    <a:pt x="24" y="0"/>
                  </a:cubicBezTo>
                  <a:cubicBezTo>
                    <a:pt x="10" y="0"/>
                    <a:pt x="0" y="11"/>
                    <a:pt x="0" y="24"/>
                  </a:cubicBezTo>
                  <a:cubicBezTo>
                    <a:pt x="0" y="214"/>
                    <a:pt x="0" y="214"/>
                    <a:pt x="0" y="214"/>
                  </a:cubicBezTo>
                  <a:cubicBezTo>
                    <a:pt x="0" y="227"/>
                    <a:pt x="10" y="238"/>
                    <a:pt x="24" y="238"/>
                  </a:cubicBezTo>
                  <a:cubicBezTo>
                    <a:pt x="66" y="238"/>
                    <a:pt x="66" y="238"/>
                    <a:pt x="66" y="238"/>
                  </a:cubicBezTo>
                  <a:cubicBezTo>
                    <a:pt x="79" y="238"/>
                    <a:pt x="91" y="227"/>
                    <a:pt x="91" y="214"/>
                  </a:cubicBezTo>
                  <a:cubicBezTo>
                    <a:pt x="91" y="24"/>
                    <a:pt x="91" y="24"/>
                    <a:pt x="91" y="24"/>
                  </a:cubicBezTo>
                  <a:cubicBezTo>
                    <a:pt x="91" y="11"/>
                    <a:pt x="79" y="0"/>
                    <a:pt x="66" y="0"/>
                  </a:cubicBezTo>
                  <a:close/>
                  <a:moveTo>
                    <a:pt x="45" y="182"/>
                  </a:moveTo>
                  <a:cubicBezTo>
                    <a:pt x="39" y="182"/>
                    <a:pt x="33" y="176"/>
                    <a:pt x="33" y="170"/>
                  </a:cubicBezTo>
                  <a:cubicBezTo>
                    <a:pt x="33" y="163"/>
                    <a:pt x="39" y="158"/>
                    <a:pt x="45" y="158"/>
                  </a:cubicBezTo>
                  <a:cubicBezTo>
                    <a:pt x="52" y="158"/>
                    <a:pt x="57" y="163"/>
                    <a:pt x="57" y="170"/>
                  </a:cubicBezTo>
                  <a:cubicBezTo>
                    <a:pt x="57" y="176"/>
                    <a:pt x="52" y="182"/>
                    <a:pt x="45" y="182"/>
                  </a:cubicBezTo>
                  <a:close/>
                  <a:moveTo>
                    <a:pt x="66" y="65"/>
                  </a:moveTo>
                  <a:cubicBezTo>
                    <a:pt x="23" y="65"/>
                    <a:pt x="23" y="65"/>
                    <a:pt x="23" y="65"/>
                  </a:cubicBezTo>
                  <a:cubicBezTo>
                    <a:pt x="23" y="57"/>
                    <a:pt x="23" y="57"/>
                    <a:pt x="23" y="57"/>
                  </a:cubicBezTo>
                  <a:cubicBezTo>
                    <a:pt x="66" y="57"/>
                    <a:pt x="66" y="57"/>
                    <a:pt x="66" y="57"/>
                  </a:cubicBezTo>
                  <a:cubicBezTo>
                    <a:pt x="66" y="65"/>
                    <a:pt x="66" y="65"/>
                    <a:pt x="66" y="65"/>
                  </a:cubicBezTo>
                  <a:cubicBezTo>
                    <a:pt x="66" y="65"/>
                    <a:pt x="66" y="65"/>
                    <a:pt x="66" y="65"/>
                  </a:cubicBezTo>
                  <a:close/>
                  <a:moveTo>
                    <a:pt x="66" y="41"/>
                  </a:moveTo>
                  <a:cubicBezTo>
                    <a:pt x="23" y="41"/>
                    <a:pt x="23" y="41"/>
                    <a:pt x="23" y="41"/>
                  </a:cubicBezTo>
                  <a:cubicBezTo>
                    <a:pt x="23" y="32"/>
                    <a:pt x="23" y="32"/>
                    <a:pt x="23" y="32"/>
                  </a:cubicBezTo>
                  <a:cubicBezTo>
                    <a:pt x="66" y="32"/>
                    <a:pt x="66" y="32"/>
                    <a:pt x="66" y="32"/>
                  </a:cubicBezTo>
                  <a:cubicBezTo>
                    <a:pt x="66" y="41"/>
                    <a:pt x="66" y="41"/>
                    <a:pt x="66" y="41"/>
                  </a:cubicBezTo>
                  <a:cubicBezTo>
                    <a:pt x="66" y="41"/>
                    <a:pt x="66" y="41"/>
                    <a:pt x="66" y="41"/>
                  </a:cubicBezTo>
                  <a:close/>
                </a:path>
              </a:pathLst>
            </a:custGeom>
            <a:solidFill>
              <a:srgbClr val="FFFFFF"/>
            </a:solidFill>
            <a:ln>
              <a:noFill/>
            </a:ln>
          </p:spPr>
          <p:txBody>
            <a:bodyPr vert="horz" wrap="square" lIns="89630" tIns="44814" rIns="89630" bIns="44814" numCol="1" anchor="t" anchorCtr="0" compatLnSpc="1">
              <a:prstTxWarp prst="textNoShape">
                <a:avLst/>
              </a:prstTxWarp>
            </a:bodyPr>
            <a:lstStyle/>
            <a:p>
              <a:pPr defTabSz="896214">
                <a:defRPr/>
              </a:pPr>
              <a:endParaRPr lang="en-US" sz="1176" kern="0">
                <a:solidFill>
                  <a:sysClr val="windowText" lastClr="000000"/>
                </a:solidFill>
                <a:latin typeface="Segoe UI"/>
              </a:endParaRPr>
            </a:p>
          </p:txBody>
        </p:sp>
        <p:sp>
          <p:nvSpPr>
            <p:cNvPr id="235" name="Freeform 5"/>
            <p:cNvSpPr>
              <a:spLocks/>
            </p:cNvSpPr>
            <p:nvPr/>
          </p:nvSpPr>
          <p:spPr bwMode="auto">
            <a:xfrm>
              <a:off x="10671437" y="2889583"/>
              <a:ext cx="882526" cy="407389"/>
            </a:xfrm>
            <a:custGeom>
              <a:avLst/>
              <a:gdLst>
                <a:gd name="T0" fmla="*/ 0 w 556"/>
                <a:gd name="T1" fmla="*/ 557 h 557"/>
                <a:gd name="T2" fmla="*/ 0 w 556"/>
                <a:gd name="T3" fmla="*/ 279 h 557"/>
                <a:gd name="T4" fmla="*/ 278 w 556"/>
                <a:gd name="T5" fmla="*/ 279 h 557"/>
                <a:gd name="T6" fmla="*/ 278 w 556"/>
                <a:gd name="T7" fmla="*/ 557 h 557"/>
                <a:gd name="T8" fmla="*/ 278 w 556"/>
                <a:gd name="T9" fmla="*/ 0 h 557"/>
                <a:gd name="T10" fmla="*/ 278 w 556"/>
                <a:gd name="T11" fmla="*/ 279 h 557"/>
                <a:gd name="T12" fmla="*/ 556 w 556"/>
                <a:gd name="T13" fmla="*/ 279 h 557"/>
                <a:gd name="T14" fmla="*/ 556 w 556"/>
                <a:gd name="T15" fmla="*/ 557 h 5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6" h="557">
                  <a:moveTo>
                    <a:pt x="0" y="557"/>
                  </a:moveTo>
                  <a:lnTo>
                    <a:pt x="0" y="279"/>
                  </a:lnTo>
                  <a:lnTo>
                    <a:pt x="278" y="279"/>
                  </a:lnTo>
                  <a:lnTo>
                    <a:pt x="278" y="557"/>
                  </a:lnTo>
                  <a:lnTo>
                    <a:pt x="278" y="0"/>
                  </a:lnTo>
                  <a:lnTo>
                    <a:pt x="278" y="279"/>
                  </a:lnTo>
                  <a:lnTo>
                    <a:pt x="556" y="279"/>
                  </a:lnTo>
                  <a:lnTo>
                    <a:pt x="556" y="557"/>
                  </a:lnTo>
                </a:path>
              </a:pathLst>
            </a:custGeom>
            <a:noFill/>
            <a:ln w="25400"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896214">
                <a:defRPr/>
              </a:pPr>
              <a:endParaRPr lang="en-US" sz="1176" kern="0">
                <a:solidFill>
                  <a:sysClr val="windowText" lastClr="000000"/>
                </a:solidFill>
                <a:latin typeface="Segoe UI"/>
              </a:endParaRPr>
            </a:p>
          </p:txBody>
        </p:sp>
        <p:sp>
          <p:nvSpPr>
            <p:cNvPr id="236" name="&quot;Not Allowed&quot; Symbol 235"/>
            <p:cNvSpPr/>
            <p:nvPr/>
          </p:nvSpPr>
          <p:spPr bwMode="auto">
            <a:xfrm>
              <a:off x="10591934" y="2807028"/>
              <a:ext cx="1021964" cy="1021965"/>
            </a:xfrm>
            <a:prstGeom prst="noSmoking">
              <a:avLst>
                <a:gd name="adj" fmla="val 8694"/>
              </a:avLst>
            </a:prstGeom>
            <a:solidFill>
              <a:schemeClr val="tx1"/>
            </a:solidFill>
            <a:ln w="19050">
              <a:solidFill>
                <a:schemeClr val="accent2">
                  <a:lumMod val="7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372" kern="0">
                <a:gradFill>
                  <a:gsLst>
                    <a:gs pos="5439">
                      <a:srgbClr val="F8F8F8"/>
                    </a:gs>
                    <a:gs pos="10000">
                      <a:srgbClr val="F8F8F8"/>
                    </a:gs>
                  </a:gsLst>
                  <a:lin ang="5400000" scaled="0"/>
                </a:gradFill>
                <a:latin typeface="Segoe UI"/>
              </a:endParaRPr>
            </a:p>
          </p:txBody>
        </p:sp>
      </p:grpSp>
      <p:sp>
        <p:nvSpPr>
          <p:cNvPr id="238" name="Freeform 48"/>
          <p:cNvSpPr/>
          <p:nvPr/>
        </p:nvSpPr>
        <p:spPr bwMode="auto">
          <a:xfrm flipH="1">
            <a:off x="8684314" y="3402505"/>
            <a:ext cx="1019486" cy="557867"/>
          </a:xfrm>
          <a:custGeom>
            <a:avLst/>
            <a:gdLst>
              <a:gd name="connsiteX0" fmla="*/ 3967828 w 4339148"/>
              <a:gd name="connsiteY0" fmla="*/ 956040 h 2374398"/>
              <a:gd name="connsiteX1" fmla="*/ 3548018 w 4339148"/>
              <a:gd name="connsiteY1" fmla="*/ 1269012 h 2374398"/>
              <a:gd name="connsiteX2" fmla="*/ 3611978 w 4339148"/>
              <a:gd name="connsiteY2" fmla="*/ 1354544 h 2374398"/>
              <a:gd name="connsiteX3" fmla="*/ 3843046 w 4339148"/>
              <a:gd name="connsiteY3" fmla="*/ 2111011 h 2374398"/>
              <a:gd name="connsiteX4" fmla="*/ 3840047 w 4339148"/>
              <a:gd name="connsiteY4" fmla="*/ 2170400 h 2374398"/>
              <a:gd name="connsiteX5" fmla="*/ 4339148 w 4339148"/>
              <a:gd name="connsiteY5" fmla="*/ 2170400 h 2374398"/>
              <a:gd name="connsiteX6" fmla="*/ 3968478 w 4339148"/>
              <a:gd name="connsiteY6" fmla="*/ 956909 h 2374398"/>
              <a:gd name="connsiteX7" fmla="*/ 485438 w 4339148"/>
              <a:gd name="connsiteY7" fmla="*/ 801223 h 2374398"/>
              <a:gd name="connsiteX8" fmla="*/ 369018 w 4339148"/>
              <a:gd name="connsiteY8" fmla="*/ 956909 h 2374398"/>
              <a:gd name="connsiteX9" fmla="*/ 9554 w 4339148"/>
              <a:gd name="connsiteY9" fmla="*/ 1948489 h 2374398"/>
              <a:gd name="connsiteX10" fmla="*/ 0 w 4339148"/>
              <a:gd name="connsiteY10" fmla="*/ 2137677 h 2374398"/>
              <a:gd name="connsiteX11" fmla="*/ 1645 w 4339148"/>
              <a:gd name="connsiteY11" fmla="*/ 2170400 h 2374398"/>
              <a:gd name="connsiteX12" fmla="*/ 1140073 w 4339148"/>
              <a:gd name="connsiteY12" fmla="*/ 2170400 h 2374398"/>
              <a:gd name="connsiteX13" fmla="*/ 1137074 w 4339148"/>
              <a:gd name="connsiteY13" fmla="*/ 2111011 h 2374398"/>
              <a:gd name="connsiteX14" fmla="*/ 1144059 w 4339148"/>
              <a:gd name="connsiteY14" fmla="*/ 1972676 h 2374398"/>
              <a:gd name="connsiteX15" fmla="*/ 1147816 w 4339148"/>
              <a:gd name="connsiteY15" fmla="*/ 1948060 h 2374398"/>
              <a:gd name="connsiteX16" fmla="*/ 375579 w 4339148"/>
              <a:gd name="connsiteY16" fmla="*/ 1573633 h 2374398"/>
              <a:gd name="connsiteX17" fmla="*/ 590050 w 4339148"/>
              <a:gd name="connsiteY17" fmla="*/ 1632573 h 2374398"/>
              <a:gd name="connsiteX18" fmla="*/ 590046 w 4339148"/>
              <a:gd name="connsiteY18" fmla="*/ 1632573 h 2374398"/>
              <a:gd name="connsiteX19" fmla="*/ 1006830 w 4339148"/>
              <a:gd name="connsiteY19" fmla="*/ 1747111 h 2374398"/>
              <a:gd name="connsiteX20" fmla="*/ 1176060 w 4339148"/>
              <a:gd name="connsiteY20" fmla="*/ 1793618 h 2374398"/>
              <a:gd name="connsiteX21" fmla="*/ 1176060 w 4339148"/>
              <a:gd name="connsiteY21" fmla="*/ 1793618 h 2374398"/>
              <a:gd name="connsiteX22" fmla="*/ 2154377 w 4339148"/>
              <a:gd name="connsiteY22" fmla="*/ 2062474 h 2374398"/>
              <a:gd name="connsiteX23" fmla="*/ 2154378 w 4339148"/>
              <a:gd name="connsiteY23" fmla="*/ 2062475 h 2374398"/>
              <a:gd name="connsiteX24" fmla="*/ 590046 w 4339148"/>
              <a:gd name="connsiteY24" fmla="*/ 1632574 h 2374398"/>
              <a:gd name="connsiteX25" fmla="*/ 2158838 w 4339148"/>
              <a:gd name="connsiteY25" fmla="*/ 2316323 h 2374398"/>
              <a:gd name="connsiteX26" fmla="*/ 2253972 w 4339148"/>
              <a:gd name="connsiteY26" fmla="*/ 2364852 h 2374398"/>
              <a:gd name="connsiteX27" fmla="*/ 2579937 w 4339148"/>
              <a:gd name="connsiteY27" fmla="*/ 2179425 h 2374398"/>
              <a:gd name="connsiteX28" fmla="*/ 2484469 w 4339148"/>
              <a:gd name="connsiteY28" fmla="*/ 2153189 h 2374398"/>
              <a:gd name="connsiteX29" fmla="*/ 2479665 w 4339148"/>
              <a:gd name="connsiteY29" fmla="*/ 2176980 h 2374398"/>
              <a:gd name="connsiteX30" fmla="*/ 2330465 w 4339148"/>
              <a:gd name="connsiteY30" fmla="*/ 2275877 h 2374398"/>
              <a:gd name="connsiteX31" fmla="*/ 2168540 w 4339148"/>
              <a:gd name="connsiteY31" fmla="*/ 2113952 h 2374398"/>
              <a:gd name="connsiteX32" fmla="*/ 2330465 w 4339148"/>
              <a:gd name="connsiteY32" fmla="*/ 1952027 h 2374398"/>
              <a:gd name="connsiteX33" fmla="*/ 2492390 w 4339148"/>
              <a:gd name="connsiteY33" fmla="*/ 2113952 h 2374398"/>
              <a:gd name="connsiteX34" fmla="*/ 2484469 w 4339148"/>
              <a:gd name="connsiteY34" fmla="*/ 2153188 h 2374398"/>
              <a:gd name="connsiteX35" fmla="*/ 2579937 w 4339148"/>
              <a:gd name="connsiteY35" fmla="*/ 2179424 h 2374398"/>
              <a:gd name="connsiteX36" fmla="*/ 2394510 w 4339148"/>
              <a:gd name="connsiteY36" fmla="*/ 1853459 h 2374398"/>
              <a:gd name="connsiteX37" fmla="*/ 2287937 w 4339148"/>
              <a:gd name="connsiteY37" fmla="*/ 1846556 h 2374398"/>
              <a:gd name="connsiteX38" fmla="*/ 590060 w 4339148"/>
              <a:gd name="connsiteY38" fmla="*/ 1632575 h 2374398"/>
              <a:gd name="connsiteX39" fmla="*/ 375580 w 4339148"/>
              <a:gd name="connsiteY39" fmla="*/ 1573632 h 2374398"/>
              <a:gd name="connsiteX40" fmla="*/ 1220986 w 4339148"/>
              <a:gd name="connsiteY40" fmla="*/ 1645602 h 2374398"/>
              <a:gd name="connsiteX41" fmla="*/ 1243398 w 4339148"/>
              <a:gd name="connsiteY41" fmla="*/ 1584368 h 2374398"/>
              <a:gd name="connsiteX42" fmla="*/ 1300372 w 4339148"/>
              <a:gd name="connsiteY42" fmla="*/ 1466098 h 2374398"/>
              <a:gd name="connsiteX43" fmla="*/ 1324345 w 4339148"/>
              <a:gd name="connsiteY43" fmla="*/ 1426636 h 2374398"/>
              <a:gd name="connsiteX44" fmla="*/ 2988440 w 4339148"/>
              <a:gd name="connsiteY44" fmla="*/ 161365 h 2374398"/>
              <a:gd name="connsiteX45" fmla="*/ 2793758 w 4339148"/>
              <a:gd name="connsiteY45" fmla="*/ 793490 h 2374398"/>
              <a:gd name="connsiteX46" fmla="*/ 2892397 w 4339148"/>
              <a:gd name="connsiteY46" fmla="*/ 818853 h 2374398"/>
              <a:gd name="connsiteX47" fmla="*/ 3446766 w 4339148"/>
              <a:gd name="connsiteY47" fmla="*/ 1154306 h 2374398"/>
              <a:gd name="connsiteX48" fmla="*/ 3510328 w 4339148"/>
              <a:gd name="connsiteY48" fmla="*/ 1224242 h 2374398"/>
              <a:gd name="connsiteX49" fmla="*/ 3932430 w 4339148"/>
              <a:gd name="connsiteY49" fmla="*/ 908703 h 2374398"/>
              <a:gd name="connsiteX50" fmla="*/ 3843534 w 4339148"/>
              <a:gd name="connsiteY50" fmla="*/ 789824 h 2374398"/>
              <a:gd name="connsiteX51" fmla="*/ 3013566 w 4339148"/>
              <a:gd name="connsiteY51" fmla="*/ 170561 h 2374398"/>
              <a:gd name="connsiteX52" fmla="*/ 1643343 w 4339148"/>
              <a:gd name="connsiteY52" fmla="*/ 66720 h 2374398"/>
              <a:gd name="connsiteX53" fmla="*/ 1523337 w 4339148"/>
              <a:gd name="connsiteY53" fmla="*/ 97577 h 2374398"/>
              <a:gd name="connsiteX54" fmla="*/ 634043 w 4339148"/>
              <a:gd name="connsiteY54" fmla="*/ 635696 h 2374398"/>
              <a:gd name="connsiteX55" fmla="*/ 524512 w 4339148"/>
              <a:gd name="connsiteY55" fmla="*/ 756211 h 2374398"/>
              <a:gd name="connsiteX56" fmla="*/ 1354641 w 4339148"/>
              <a:gd name="connsiteY56" fmla="*/ 1376767 h 2374398"/>
              <a:gd name="connsiteX57" fmla="*/ 1368143 w 4339148"/>
              <a:gd name="connsiteY57" fmla="*/ 1354544 h 2374398"/>
              <a:gd name="connsiteX58" fmla="*/ 1845146 w 4339148"/>
              <a:gd name="connsiteY58" fmla="*/ 921323 h 2374398"/>
              <a:gd name="connsiteX59" fmla="*/ 1898612 w 4339148"/>
              <a:gd name="connsiteY59" fmla="*/ 895568 h 2374398"/>
              <a:gd name="connsiteX60" fmla="*/ 2168748 w 4339148"/>
              <a:gd name="connsiteY60" fmla="*/ 0 h 2374398"/>
              <a:gd name="connsiteX61" fmla="*/ 1731337 w 4339148"/>
              <a:gd name="connsiteY61" fmla="*/ 44095 h 2374398"/>
              <a:gd name="connsiteX62" fmla="*/ 1702596 w 4339148"/>
              <a:gd name="connsiteY62" fmla="*/ 51485 h 2374398"/>
              <a:gd name="connsiteX63" fmla="*/ 1953279 w 4339148"/>
              <a:gd name="connsiteY63" fmla="*/ 869233 h 2374398"/>
              <a:gd name="connsiteX64" fmla="*/ 1963417 w 4339148"/>
              <a:gd name="connsiteY64" fmla="*/ 864350 h 2374398"/>
              <a:gd name="connsiteX65" fmla="*/ 2490060 w 4339148"/>
              <a:gd name="connsiteY65" fmla="*/ 758025 h 2374398"/>
              <a:gd name="connsiteX66" fmla="*/ 2628395 w 4339148"/>
              <a:gd name="connsiteY66" fmla="*/ 765011 h 2374398"/>
              <a:gd name="connsiteX67" fmla="*/ 2736421 w 4339148"/>
              <a:gd name="connsiteY67" fmla="*/ 781497 h 2374398"/>
              <a:gd name="connsiteX68" fmla="*/ 2932770 w 4339148"/>
              <a:gd name="connsiteY68" fmla="*/ 140989 h 2374398"/>
              <a:gd name="connsiteX69" fmla="*/ 2814159 w 4339148"/>
              <a:gd name="connsiteY69" fmla="*/ 97577 h 2374398"/>
              <a:gd name="connsiteX70" fmla="*/ 2168748 w 4339148"/>
              <a:gd name="connsiteY70" fmla="*/ 0 h 2374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4339148" h="2374398">
                <a:moveTo>
                  <a:pt x="3967828" y="956040"/>
                </a:moveTo>
                <a:lnTo>
                  <a:pt x="3548018" y="1269012"/>
                </a:lnTo>
                <a:lnTo>
                  <a:pt x="3611978" y="1354544"/>
                </a:lnTo>
                <a:cubicBezTo>
                  <a:pt x="3757862" y="1570482"/>
                  <a:pt x="3843046" y="1830799"/>
                  <a:pt x="3843046" y="2111011"/>
                </a:cubicBezTo>
                <a:lnTo>
                  <a:pt x="3840047" y="2170400"/>
                </a:lnTo>
                <a:lnTo>
                  <a:pt x="4339148" y="2170400"/>
                </a:lnTo>
                <a:cubicBezTo>
                  <a:pt x="4339148" y="1720896"/>
                  <a:pt x="4202500" y="1303307"/>
                  <a:pt x="3968478" y="956909"/>
                </a:cubicBezTo>
                <a:close/>
                <a:moveTo>
                  <a:pt x="485438" y="801223"/>
                </a:moveTo>
                <a:lnTo>
                  <a:pt x="369018" y="956909"/>
                </a:lnTo>
                <a:cubicBezTo>
                  <a:pt x="174000" y="1245574"/>
                  <a:pt x="46602" y="1583677"/>
                  <a:pt x="9554" y="1948489"/>
                </a:cubicBezTo>
                <a:lnTo>
                  <a:pt x="0" y="2137677"/>
                </a:lnTo>
                <a:lnTo>
                  <a:pt x="1645" y="2170400"/>
                </a:lnTo>
                <a:lnTo>
                  <a:pt x="1140073" y="2170400"/>
                </a:lnTo>
                <a:lnTo>
                  <a:pt x="1137074" y="2111011"/>
                </a:lnTo>
                <a:cubicBezTo>
                  <a:pt x="1137074" y="2064309"/>
                  <a:pt x="1139440" y="2018160"/>
                  <a:pt x="1144059" y="1972676"/>
                </a:cubicBezTo>
                <a:lnTo>
                  <a:pt x="1147816" y="1948060"/>
                </a:lnTo>
                <a:lnTo>
                  <a:pt x="375579" y="1573633"/>
                </a:lnTo>
                <a:lnTo>
                  <a:pt x="590050" y="1632573"/>
                </a:lnTo>
                <a:lnTo>
                  <a:pt x="590046" y="1632573"/>
                </a:lnTo>
                <a:lnTo>
                  <a:pt x="1006830" y="1747111"/>
                </a:lnTo>
                <a:lnTo>
                  <a:pt x="1176060" y="1793618"/>
                </a:lnTo>
                <a:lnTo>
                  <a:pt x="1176060" y="1793618"/>
                </a:lnTo>
                <a:lnTo>
                  <a:pt x="2154377" y="2062474"/>
                </a:lnTo>
                <a:lnTo>
                  <a:pt x="2154378" y="2062475"/>
                </a:lnTo>
                <a:lnTo>
                  <a:pt x="590046" y="1632574"/>
                </a:lnTo>
                <a:lnTo>
                  <a:pt x="2158838" y="2316323"/>
                </a:lnTo>
                <a:cubicBezTo>
                  <a:pt x="2186046" y="2338256"/>
                  <a:pt x="2218135" y="2355004"/>
                  <a:pt x="2253972" y="2364852"/>
                </a:cubicBezTo>
                <a:cubicBezTo>
                  <a:pt x="2395189" y="2403661"/>
                  <a:pt x="2541129" y="2320642"/>
                  <a:pt x="2579937" y="2179425"/>
                </a:cubicBezTo>
                <a:lnTo>
                  <a:pt x="2484469" y="2153189"/>
                </a:lnTo>
                <a:lnTo>
                  <a:pt x="2479665" y="2176980"/>
                </a:lnTo>
                <a:cubicBezTo>
                  <a:pt x="2455084" y="2235098"/>
                  <a:pt x="2397537" y="2275878"/>
                  <a:pt x="2330465" y="2275877"/>
                </a:cubicBezTo>
                <a:cubicBezTo>
                  <a:pt x="2241036" y="2275877"/>
                  <a:pt x="2168540" y="2203381"/>
                  <a:pt x="2168540" y="2113952"/>
                </a:cubicBezTo>
                <a:cubicBezTo>
                  <a:pt x="2168541" y="2024523"/>
                  <a:pt x="2241036" y="1952027"/>
                  <a:pt x="2330465" y="1952027"/>
                </a:cubicBezTo>
                <a:cubicBezTo>
                  <a:pt x="2419894" y="1952027"/>
                  <a:pt x="2492390" y="2024523"/>
                  <a:pt x="2492390" y="2113952"/>
                </a:cubicBezTo>
                <a:lnTo>
                  <a:pt x="2484469" y="2153188"/>
                </a:lnTo>
                <a:lnTo>
                  <a:pt x="2579937" y="2179424"/>
                </a:lnTo>
                <a:cubicBezTo>
                  <a:pt x="2618746" y="2038207"/>
                  <a:pt x="2535728" y="1892267"/>
                  <a:pt x="2394510" y="1853459"/>
                </a:cubicBezTo>
                <a:cubicBezTo>
                  <a:pt x="2358674" y="1843610"/>
                  <a:pt x="2322533" y="1841608"/>
                  <a:pt x="2287937" y="1846556"/>
                </a:cubicBezTo>
                <a:lnTo>
                  <a:pt x="590060" y="1632575"/>
                </a:lnTo>
                <a:lnTo>
                  <a:pt x="375580" y="1573632"/>
                </a:lnTo>
                <a:lnTo>
                  <a:pt x="1220986" y="1645602"/>
                </a:lnTo>
                <a:lnTo>
                  <a:pt x="1243398" y="1584368"/>
                </a:lnTo>
                <a:cubicBezTo>
                  <a:pt x="1260514" y="1543901"/>
                  <a:pt x="1279544" y="1504439"/>
                  <a:pt x="1300372" y="1466098"/>
                </a:cubicBezTo>
                <a:lnTo>
                  <a:pt x="1324345" y="1426636"/>
                </a:lnTo>
                <a:close/>
                <a:moveTo>
                  <a:pt x="2988440" y="161365"/>
                </a:moveTo>
                <a:lnTo>
                  <a:pt x="2793758" y="793490"/>
                </a:lnTo>
                <a:lnTo>
                  <a:pt x="2892397" y="818853"/>
                </a:lnTo>
                <a:cubicBezTo>
                  <a:pt x="3104227" y="884739"/>
                  <a:pt x="3293740" y="1001279"/>
                  <a:pt x="3446766" y="1154306"/>
                </a:cubicBezTo>
                <a:lnTo>
                  <a:pt x="3510328" y="1224242"/>
                </a:lnTo>
                <a:lnTo>
                  <a:pt x="3932430" y="908703"/>
                </a:lnTo>
                <a:lnTo>
                  <a:pt x="3843534" y="789824"/>
                </a:lnTo>
                <a:cubicBezTo>
                  <a:pt x="3622377" y="521843"/>
                  <a:pt x="3338145" y="307846"/>
                  <a:pt x="3013566" y="170561"/>
                </a:cubicBezTo>
                <a:close/>
                <a:moveTo>
                  <a:pt x="1643343" y="66720"/>
                </a:moveTo>
                <a:lnTo>
                  <a:pt x="1523337" y="97577"/>
                </a:lnTo>
                <a:cubicBezTo>
                  <a:pt x="1183529" y="203268"/>
                  <a:pt x="879522" y="390217"/>
                  <a:pt x="634043" y="635696"/>
                </a:cubicBezTo>
                <a:lnTo>
                  <a:pt x="524512" y="756211"/>
                </a:lnTo>
                <a:lnTo>
                  <a:pt x="1354641" y="1376767"/>
                </a:lnTo>
                <a:lnTo>
                  <a:pt x="1368143" y="1354544"/>
                </a:lnTo>
                <a:cubicBezTo>
                  <a:pt x="1489713" y="1174595"/>
                  <a:pt x="1653437" y="1025466"/>
                  <a:pt x="1845146" y="921323"/>
                </a:cubicBezTo>
                <a:lnTo>
                  <a:pt x="1898612" y="895568"/>
                </a:lnTo>
                <a:close/>
                <a:moveTo>
                  <a:pt x="2168748" y="0"/>
                </a:moveTo>
                <a:cubicBezTo>
                  <a:pt x="2018913" y="0"/>
                  <a:pt x="1872624" y="15183"/>
                  <a:pt x="1731337" y="44095"/>
                </a:cubicBezTo>
                <a:lnTo>
                  <a:pt x="1702596" y="51485"/>
                </a:lnTo>
                <a:lnTo>
                  <a:pt x="1953279" y="869233"/>
                </a:lnTo>
                <a:lnTo>
                  <a:pt x="1963417" y="864350"/>
                </a:lnTo>
                <a:cubicBezTo>
                  <a:pt x="2125286" y="795885"/>
                  <a:pt x="2303252" y="758025"/>
                  <a:pt x="2490060" y="758025"/>
                </a:cubicBezTo>
                <a:cubicBezTo>
                  <a:pt x="2536762" y="758025"/>
                  <a:pt x="2582912" y="760392"/>
                  <a:pt x="2628395" y="765011"/>
                </a:cubicBezTo>
                <a:lnTo>
                  <a:pt x="2736421" y="781497"/>
                </a:lnTo>
                <a:lnTo>
                  <a:pt x="2932770" y="140989"/>
                </a:lnTo>
                <a:lnTo>
                  <a:pt x="2814159" y="97577"/>
                </a:lnTo>
                <a:cubicBezTo>
                  <a:pt x="2610274" y="34162"/>
                  <a:pt x="2393501" y="0"/>
                  <a:pt x="2168748" y="0"/>
                </a:cubicBezTo>
                <a:close/>
              </a:path>
            </a:pathLst>
          </a:custGeom>
          <a:solidFill>
            <a:schemeClr val="tx1"/>
          </a:solidFill>
          <a:ln w="9525" cap="flat" cmpd="sng" algn="ctr">
            <a:noFill/>
            <a:prstDash val="solid"/>
            <a:round/>
            <a:headEnd type="none" w="med" len="med"/>
            <a:tailEnd type="none" w="med" len="med"/>
          </a:ln>
          <a:effectLst/>
        </p:spPr>
        <p:txBody>
          <a:bodyPr vert="horz" wrap="square" lIns="89642" tIns="44821" rIns="89642" bIns="44821" numCol="1" rtlCol="0" anchor="t" anchorCtr="0" compatLnSpc="1">
            <a:prstTxWarp prst="textNoShape">
              <a:avLst/>
            </a:prstTxWarp>
            <a:noAutofit/>
          </a:bodyPr>
          <a:lstStyle/>
          <a:p>
            <a:pPr defTabSz="896386" eaLnBrk="0" fontAlgn="base" hangingPunct="0">
              <a:spcBef>
                <a:spcPct val="0"/>
              </a:spcBef>
              <a:spcAft>
                <a:spcPct val="0"/>
              </a:spcAft>
              <a:defRPr/>
            </a:pPr>
            <a:endParaRPr lang="en-US" sz="2353" kern="0">
              <a:solidFill>
                <a:srgbClr val="505050"/>
              </a:solidFill>
              <a:latin typeface="Verdana" charset="0"/>
            </a:endParaRPr>
          </a:p>
        </p:txBody>
      </p:sp>
      <p:sp>
        <p:nvSpPr>
          <p:cNvPr id="104" name="Freeform 123"/>
          <p:cNvSpPr>
            <a:spLocks noChangeAspect="1" noEditPoints="1"/>
          </p:cNvSpPr>
          <p:nvPr/>
        </p:nvSpPr>
        <p:spPr bwMode="black">
          <a:xfrm>
            <a:off x="10500751" y="1887820"/>
            <a:ext cx="561674" cy="583280"/>
          </a:xfrm>
          <a:custGeom>
            <a:avLst/>
            <a:gdLst>
              <a:gd name="T0" fmla="*/ 57 w 63"/>
              <a:gd name="T1" fmla="*/ 54 h 65"/>
              <a:gd name="T2" fmla="*/ 57 w 63"/>
              <a:gd name="T3" fmla="*/ 55 h 65"/>
              <a:gd name="T4" fmla="*/ 35 w 63"/>
              <a:gd name="T5" fmla="*/ 65 h 65"/>
              <a:gd name="T6" fmla="*/ 33 w 63"/>
              <a:gd name="T7" fmla="*/ 65 h 65"/>
              <a:gd name="T8" fmla="*/ 12 w 63"/>
              <a:gd name="T9" fmla="*/ 57 h 65"/>
              <a:gd name="T10" fmla="*/ 10 w 63"/>
              <a:gd name="T11" fmla="*/ 55 h 65"/>
              <a:gd name="T12" fmla="*/ 2 w 63"/>
              <a:gd name="T13" fmla="*/ 62 h 65"/>
              <a:gd name="T14" fmla="*/ 0 w 63"/>
              <a:gd name="T15" fmla="*/ 37 h 65"/>
              <a:gd name="T16" fmla="*/ 25 w 63"/>
              <a:gd name="T17" fmla="*/ 42 h 65"/>
              <a:gd name="T18" fmla="*/ 17 w 63"/>
              <a:gd name="T19" fmla="*/ 48 h 65"/>
              <a:gd name="T20" fmla="*/ 20 w 63"/>
              <a:gd name="T21" fmla="*/ 50 h 65"/>
              <a:gd name="T22" fmla="*/ 33 w 63"/>
              <a:gd name="T23" fmla="*/ 55 h 65"/>
              <a:gd name="T24" fmla="*/ 34 w 63"/>
              <a:gd name="T25" fmla="*/ 55 h 65"/>
              <a:gd name="T26" fmla="*/ 49 w 63"/>
              <a:gd name="T27" fmla="*/ 48 h 65"/>
              <a:gd name="T28" fmla="*/ 50 w 63"/>
              <a:gd name="T29" fmla="*/ 48 h 65"/>
              <a:gd name="T30" fmla="*/ 57 w 63"/>
              <a:gd name="T31" fmla="*/ 54 h 65"/>
              <a:gd name="T32" fmla="*/ 63 w 63"/>
              <a:gd name="T33" fmla="*/ 29 h 65"/>
              <a:gd name="T34" fmla="*/ 61 w 63"/>
              <a:gd name="T35" fmla="*/ 4 h 65"/>
              <a:gd name="T36" fmla="*/ 53 w 63"/>
              <a:gd name="T37" fmla="*/ 11 h 65"/>
              <a:gd name="T38" fmla="*/ 53 w 63"/>
              <a:gd name="T39" fmla="*/ 11 h 65"/>
              <a:gd name="T40" fmla="*/ 53 w 63"/>
              <a:gd name="T41" fmla="*/ 10 h 65"/>
              <a:gd name="T42" fmla="*/ 51 w 63"/>
              <a:gd name="T43" fmla="*/ 8 h 65"/>
              <a:gd name="T44" fmla="*/ 29 w 63"/>
              <a:gd name="T45" fmla="*/ 0 h 65"/>
              <a:gd name="T46" fmla="*/ 28 w 63"/>
              <a:gd name="T47" fmla="*/ 0 h 65"/>
              <a:gd name="T48" fmla="*/ 6 w 63"/>
              <a:gd name="T49" fmla="*/ 10 h 65"/>
              <a:gd name="T50" fmla="*/ 5 w 63"/>
              <a:gd name="T51" fmla="*/ 10 h 65"/>
              <a:gd name="T52" fmla="*/ 13 w 63"/>
              <a:gd name="T53" fmla="*/ 17 h 65"/>
              <a:gd name="T54" fmla="*/ 13 w 63"/>
              <a:gd name="T55" fmla="*/ 17 h 65"/>
              <a:gd name="T56" fmla="*/ 28 w 63"/>
              <a:gd name="T57" fmla="*/ 10 h 65"/>
              <a:gd name="T58" fmla="*/ 29 w 63"/>
              <a:gd name="T59" fmla="*/ 10 h 65"/>
              <a:gd name="T60" fmla="*/ 43 w 63"/>
              <a:gd name="T61" fmla="*/ 14 h 65"/>
              <a:gd name="T62" fmla="*/ 46 w 63"/>
              <a:gd name="T63" fmla="*/ 17 h 65"/>
              <a:gd name="T64" fmla="*/ 38 w 63"/>
              <a:gd name="T65" fmla="*/ 24 h 65"/>
              <a:gd name="T66" fmla="*/ 63 w 63"/>
              <a:gd name="T67" fmla="*/ 29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3" h="65">
                <a:moveTo>
                  <a:pt x="57" y="54"/>
                </a:moveTo>
                <a:cubicBezTo>
                  <a:pt x="57" y="55"/>
                  <a:pt x="57" y="55"/>
                  <a:pt x="57" y="55"/>
                </a:cubicBezTo>
                <a:cubicBezTo>
                  <a:pt x="51" y="61"/>
                  <a:pt x="43" y="64"/>
                  <a:pt x="35" y="65"/>
                </a:cubicBezTo>
                <a:cubicBezTo>
                  <a:pt x="34" y="65"/>
                  <a:pt x="34" y="65"/>
                  <a:pt x="33" y="65"/>
                </a:cubicBezTo>
                <a:cubicBezTo>
                  <a:pt x="26" y="65"/>
                  <a:pt x="18" y="62"/>
                  <a:pt x="12" y="57"/>
                </a:cubicBezTo>
                <a:cubicBezTo>
                  <a:pt x="10" y="55"/>
                  <a:pt x="10" y="55"/>
                  <a:pt x="10" y="55"/>
                </a:cubicBezTo>
                <a:cubicBezTo>
                  <a:pt x="2" y="62"/>
                  <a:pt x="2" y="62"/>
                  <a:pt x="2" y="62"/>
                </a:cubicBezTo>
                <a:cubicBezTo>
                  <a:pt x="0" y="37"/>
                  <a:pt x="0" y="37"/>
                  <a:pt x="0" y="37"/>
                </a:cubicBezTo>
                <a:cubicBezTo>
                  <a:pt x="25" y="42"/>
                  <a:pt x="25" y="42"/>
                  <a:pt x="25" y="42"/>
                </a:cubicBezTo>
                <a:cubicBezTo>
                  <a:pt x="17" y="48"/>
                  <a:pt x="17" y="48"/>
                  <a:pt x="17" y="48"/>
                </a:cubicBezTo>
                <a:cubicBezTo>
                  <a:pt x="20" y="50"/>
                  <a:pt x="20" y="50"/>
                  <a:pt x="20" y="50"/>
                </a:cubicBezTo>
                <a:cubicBezTo>
                  <a:pt x="24" y="53"/>
                  <a:pt x="29" y="55"/>
                  <a:pt x="33" y="55"/>
                </a:cubicBezTo>
                <a:cubicBezTo>
                  <a:pt x="34" y="55"/>
                  <a:pt x="34" y="55"/>
                  <a:pt x="34" y="55"/>
                </a:cubicBezTo>
                <a:cubicBezTo>
                  <a:pt x="40" y="54"/>
                  <a:pt x="45" y="52"/>
                  <a:pt x="49" y="48"/>
                </a:cubicBezTo>
                <a:cubicBezTo>
                  <a:pt x="50" y="48"/>
                  <a:pt x="50" y="48"/>
                  <a:pt x="50" y="48"/>
                </a:cubicBezTo>
                <a:lnTo>
                  <a:pt x="57" y="54"/>
                </a:lnTo>
                <a:close/>
                <a:moveTo>
                  <a:pt x="63" y="29"/>
                </a:moveTo>
                <a:cubicBezTo>
                  <a:pt x="61" y="4"/>
                  <a:pt x="61" y="4"/>
                  <a:pt x="61" y="4"/>
                </a:cubicBezTo>
                <a:cubicBezTo>
                  <a:pt x="53" y="11"/>
                  <a:pt x="53" y="11"/>
                  <a:pt x="53" y="11"/>
                </a:cubicBezTo>
                <a:cubicBezTo>
                  <a:pt x="53" y="11"/>
                  <a:pt x="53" y="11"/>
                  <a:pt x="53" y="11"/>
                </a:cubicBezTo>
                <a:cubicBezTo>
                  <a:pt x="53" y="10"/>
                  <a:pt x="53" y="10"/>
                  <a:pt x="53" y="10"/>
                </a:cubicBezTo>
                <a:cubicBezTo>
                  <a:pt x="51" y="8"/>
                  <a:pt x="51" y="8"/>
                  <a:pt x="51" y="8"/>
                </a:cubicBezTo>
                <a:cubicBezTo>
                  <a:pt x="45" y="3"/>
                  <a:pt x="37" y="0"/>
                  <a:pt x="29" y="0"/>
                </a:cubicBezTo>
                <a:cubicBezTo>
                  <a:pt x="29" y="0"/>
                  <a:pt x="28" y="0"/>
                  <a:pt x="28" y="0"/>
                </a:cubicBezTo>
                <a:cubicBezTo>
                  <a:pt x="20" y="0"/>
                  <a:pt x="12" y="4"/>
                  <a:pt x="6" y="10"/>
                </a:cubicBezTo>
                <a:cubicBezTo>
                  <a:pt x="5" y="10"/>
                  <a:pt x="5" y="10"/>
                  <a:pt x="5" y="10"/>
                </a:cubicBezTo>
                <a:cubicBezTo>
                  <a:pt x="13" y="17"/>
                  <a:pt x="13" y="17"/>
                  <a:pt x="13" y="17"/>
                </a:cubicBezTo>
                <a:cubicBezTo>
                  <a:pt x="13" y="17"/>
                  <a:pt x="13" y="17"/>
                  <a:pt x="13" y="17"/>
                </a:cubicBezTo>
                <a:cubicBezTo>
                  <a:pt x="17" y="13"/>
                  <a:pt x="23" y="10"/>
                  <a:pt x="28" y="10"/>
                </a:cubicBezTo>
                <a:cubicBezTo>
                  <a:pt x="29" y="10"/>
                  <a:pt x="29" y="10"/>
                  <a:pt x="29" y="10"/>
                </a:cubicBezTo>
                <a:cubicBezTo>
                  <a:pt x="34" y="10"/>
                  <a:pt x="39" y="12"/>
                  <a:pt x="43" y="14"/>
                </a:cubicBezTo>
                <a:cubicBezTo>
                  <a:pt x="46" y="17"/>
                  <a:pt x="46" y="17"/>
                  <a:pt x="46" y="17"/>
                </a:cubicBezTo>
                <a:cubicBezTo>
                  <a:pt x="38" y="24"/>
                  <a:pt x="38" y="24"/>
                  <a:pt x="38" y="24"/>
                </a:cubicBezTo>
                <a:lnTo>
                  <a:pt x="63" y="29"/>
                </a:lnTo>
                <a:close/>
              </a:path>
            </a:pathLst>
          </a:custGeom>
          <a:solidFill>
            <a:schemeClr val="tx1"/>
          </a:solidFill>
          <a:ln>
            <a:noFill/>
          </a:ln>
        </p:spPr>
        <p:txBody>
          <a:bodyPr vert="horz" wrap="square" lIns="91444" tIns="45722" rIns="91444" bIns="45722" numCol="1" anchor="t" anchorCtr="0" compatLnSpc="1">
            <a:prstTxWarp prst="textNoShape">
              <a:avLst/>
            </a:prstTxWarp>
          </a:bodyPr>
          <a:lstStyle/>
          <a:p>
            <a:pPr defTabSz="914367">
              <a:defRPr/>
            </a:pPr>
            <a:endParaRPr lang="en-US" sz="1765">
              <a:solidFill>
                <a:srgbClr val="000000"/>
              </a:solidFill>
              <a:latin typeface="Segoe UI"/>
            </a:endParaRPr>
          </a:p>
        </p:txBody>
      </p:sp>
    </p:spTree>
    <p:extLst>
      <p:ext uri="{BB962C8B-B14F-4D97-AF65-F5344CB8AC3E}">
        <p14:creationId xmlns:p14="http://schemas.microsoft.com/office/powerpoint/2010/main" val="538541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4251"/>
            <a:ext cx="10515600" cy="1325563"/>
          </a:xfrm>
        </p:spPr>
        <p:txBody>
          <a:bodyPr/>
          <a:lstStyle/>
          <a:p>
            <a:r>
              <a:rPr lang="en-US" dirty="0">
                <a:solidFill>
                  <a:schemeClr val="bg1"/>
                </a:solidFill>
              </a:rPr>
              <a:t>Microsoft SQL Platform Continuum</a:t>
            </a:r>
          </a:p>
        </p:txBody>
      </p:sp>
      <p:cxnSp>
        <p:nvCxnSpPr>
          <p:cNvPr id="6" name="Straight Connector 5"/>
          <p:cNvCxnSpPr/>
          <p:nvPr/>
        </p:nvCxnSpPr>
        <p:spPr>
          <a:xfrm>
            <a:off x="2286195" y="1528966"/>
            <a:ext cx="0" cy="4677173"/>
          </a:xfrm>
          <a:prstGeom prst="line">
            <a:avLst/>
          </a:prstGeom>
          <a:ln w="19050">
            <a:solidFill>
              <a:schemeClr val="tx2">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2286195" y="6206139"/>
            <a:ext cx="7769015" cy="0"/>
          </a:xfrm>
          <a:prstGeom prst="line">
            <a:avLst/>
          </a:prstGeom>
          <a:ln w="19050">
            <a:solidFill>
              <a:schemeClr val="tx2">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bwMode="auto">
          <a:xfrm>
            <a:off x="2435599" y="5361131"/>
            <a:ext cx="3361593" cy="725777"/>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bg1"/>
              </a:solidFill>
              <a:ea typeface="Segoe UI" pitchFamily="34" charset="0"/>
              <a:cs typeface="Segoe UI" pitchFamily="34" charset="0"/>
            </a:endParaRPr>
          </a:p>
        </p:txBody>
      </p:sp>
      <p:sp>
        <p:nvSpPr>
          <p:cNvPr id="10" name="Rectangle 9"/>
          <p:cNvSpPr/>
          <p:nvPr/>
        </p:nvSpPr>
        <p:spPr bwMode="auto">
          <a:xfrm>
            <a:off x="2438711" y="5062698"/>
            <a:ext cx="3358481" cy="243312"/>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1372">
                <a:solidFill>
                  <a:schemeClr val="tx1"/>
                </a:solidFill>
                <a:ea typeface="Segoe UI" pitchFamily="34" charset="0"/>
                <a:cs typeface="Segoe UI" pitchFamily="34" charset="0"/>
              </a:rPr>
              <a:t>Physical</a:t>
            </a:r>
          </a:p>
        </p:txBody>
      </p:sp>
      <p:sp>
        <p:nvSpPr>
          <p:cNvPr id="11" name="Rectangle 10"/>
          <p:cNvSpPr/>
          <p:nvPr/>
        </p:nvSpPr>
        <p:spPr bwMode="auto">
          <a:xfrm>
            <a:off x="3692687" y="4306681"/>
            <a:ext cx="3978987" cy="645775"/>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bg1"/>
              </a:solidFill>
              <a:ea typeface="Segoe UI" pitchFamily="34" charset="0"/>
              <a:cs typeface="Segoe UI" pitchFamily="34" charset="0"/>
            </a:endParaRPr>
          </a:p>
        </p:txBody>
      </p:sp>
      <p:sp>
        <p:nvSpPr>
          <p:cNvPr id="13" name="Rectangle 12"/>
          <p:cNvSpPr/>
          <p:nvPr/>
        </p:nvSpPr>
        <p:spPr bwMode="auto">
          <a:xfrm>
            <a:off x="4975469" y="3173247"/>
            <a:ext cx="3585699" cy="717473"/>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bg1"/>
              </a:solidFill>
              <a:ea typeface="Segoe UI" pitchFamily="34" charset="0"/>
              <a:cs typeface="Segoe UI" pitchFamily="34" charset="0"/>
            </a:endParaRPr>
          </a:p>
        </p:txBody>
      </p:sp>
      <p:sp>
        <p:nvSpPr>
          <p:cNvPr id="15" name="Rectangle 14"/>
          <p:cNvSpPr/>
          <p:nvPr/>
        </p:nvSpPr>
        <p:spPr bwMode="auto">
          <a:xfrm>
            <a:off x="6394808" y="2068530"/>
            <a:ext cx="3510997" cy="683047"/>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bg1"/>
              </a:solidFill>
              <a:ea typeface="Segoe UI" pitchFamily="34" charset="0"/>
              <a:cs typeface="Segoe UI" pitchFamily="34" charset="0"/>
            </a:endParaRPr>
          </a:p>
        </p:txBody>
      </p:sp>
      <p:sp>
        <p:nvSpPr>
          <p:cNvPr id="19" name="Rectangle 18"/>
          <p:cNvSpPr/>
          <p:nvPr/>
        </p:nvSpPr>
        <p:spPr bwMode="auto">
          <a:xfrm>
            <a:off x="3692687" y="4011730"/>
            <a:ext cx="3978987" cy="245160"/>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1372">
                <a:solidFill>
                  <a:schemeClr val="bg1"/>
                </a:solidFill>
                <a:ea typeface="Segoe UI" pitchFamily="34" charset="0"/>
                <a:cs typeface="Segoe UI" pitchFamily="34" charset="0"/>
              </a:rPr>
              <a:t>Virtual</a:t>
            </a:r>
          </a:p>
        </p:txBody>
      </p:sp>
      <p:sp>
        <p:nvSpPr>
          <p:cNvPr id="20" name="Rectangle 19"/>
          <p:cNvSpPr/>
          <p:nvPr/>
        </p:nvSpPr>
        <p:spPr bwMode="auto">
          <a:xfrm>
            <a:off x="4975469" y="2865178"/>
            <a:ext cx="3585699" cy="246341"/>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89642"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1372">
                <a:solidFill>
                  <a:schemeClr val="tx1"/>
                </a:solidFill>
                <a:ea typeface="Segoe UI" pitchFamily="34" charset="0"/>
                <a:cs typeface="Segoe UI" pitchFamily="34" charset="0"/>
              </a:rPr>
              <a:t>Infrastructure as a Service</a:t>
            </a:r>
          </a:p>
        </p:txBody>
      </p:sp>
      <p:sp>
        <p:nvSpPr>
          <p:cNvPr id="21" name="Rectangle 20"/>
          <p:cNvSpPr/>
          <p:nvPr/>
        </p:nvSpPr>
        <p:spPr bwMode="auto">
          <a:xfrm>
            <a:off x="6394808" y="1764348"/>
            <a:ext cx="3510997" cy="245160"/>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89642"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1372">
                <a:solidFill>
                  <a:schemeClr val="tx1"/>
                </a:solidFill>
                <a:ea typeface="Segoe UI" pitchFamily="34" charset="0"/>
                <a:cs typeface="Segoe UI" pitchFamily="34" charset="0"/>
              </a:rPr>
              <a:t>Platform as a Service</a:t>
            </a:r>
          </a:p>
        </p:txBody>
      </p:sp>
      <p:grpSp>
        <p:nvGrpSpPr>
          <p:cNvPr id="41" name="Group 40"/>
          <p:cNvGrpSpPr/>
          <p:nvPr/>
        </p:nvGrpSpPr>
        <p:grpSpPr>
          <a:xfrm>
            <a:off x="2622354" y="5446473"/>
            <a:ext cx="373510" cy="549914"/>
            <a:chOff x="2713037" y="5554662"/>
            <a:chExt cx="381000" cy="609600"/>
          </a:xfrm>
          <a:solidFill>
            <a:schemeClr val="bg1">
              <a:lumMod val="60000"/>
              <a:lumOff val="40000"/>
            </a:schemeClr>
          </a:solidFill>
        </p:grpSpPr>
        <p:sp>
          <p:nvSpPr>
            <p:cNvPr id="24" name="Rounded Rectangle 23"/>
            <p:cNvSpPr/>
            <p:nvPr/>
          </p:nvSpPr>
          <p:spPr bwMode="auto">
            <a:xfrm>
              <a:off x="2713037" y="5554662"/>
              <a:ext cx="381000" cy="609600"/>
            </a:xfrm>
            <a:prstGeom prst="roundRect">
              <a:avLst/>
            </a:prstGeom>
            <a:grp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cxnSp>
          <p:nvCxnSpPr>
            <p:cNvPr id="26" name="Straight Connector 25"/>
            <p:cNvCxnSpPr/>
            <p:nvPr/>
          </p:nvCxnSpPr>
          <p:spPr>
            <a:xfrm>
              <a:off x="2789237" y="5678487"/>
              <a:ext cx="228600" cy="0"/>
            </a:xfrm>
            <a:prstGeom prst="line">
              <a:avLst/>
            </a:prstGeom>
            <a:grpFill/>
            <a:ln w="2857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2789237" y="6056312"/>
              <a:ext cx="228600" cy="0"/>
            </a:xfrm>
            <a:prstGeom prst="line">
              <a:avLst/>
            </a:prstGeom>
            <a:grpFill/>
            <a:ln w="2857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2789237" y="5980112"/>
              <a:ext cx="228600" cy="0"/>
            </a:xfrm>
            <a:prstGeom prst="line">
              <a:avLst/>
            </a:prstGeom>
            <a:grpFill/>
            <a:ln w="2857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5" name="Group 44"/>
          <p:cNvGrpSpPr/>
          <p:nvPr/>
        </p:nvGrpSpPr>
        <p:grpSpPr>
          <a:xfrm>
            <a:off x="3854938" y="4363117"/>
            <a:ext cx="373510" cy="514132"/>
            <a:chOff x="2713037" y="5554662"/>
            <a:chExt cx="381000" cy="609600"/>
          </a:xfrm>
        </p:grpSpPr>
        <p:sp>
          <p:nvSpPr>
            <p:cNvPr id="47" name="Rounded Rectangle 46"/>
            <p:cNvSpPr/>
            <p:nvPr/>
          </p:nvSpPr>
          <p:spPr bwMode="auto">
            <a:xfrm>
              <a:off x="2713037" y="5554662"/>
              <a:ext cx="381000" cy="609600"/>
            </a:xfrm>
            <a:prstGeom prst="roundRect">
              <a:avLst/>
            </a:prstGeom>
            <a:solidFill>
              <a:schemeClr val="bg1">
                <a:lumMod val="40000"/>
                <a:lumOff val="60000"/>
              </a:schemeClr>
            </a:solidFill>
            <a:ln w="19050">
              <a:solidFill>
                <a:schemeClr val="tx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53785" rIns="0" bIns="89642"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882" b="1" err="1">
                <a:solidFill>
                  <a:schemeClr val="bg1"/>
                </a:solidFill>
                <a:ea typeface="Segoe UI" pitchFamily="34" charset="0"/>
                <a:cs typeface="Segoe UI" pitchFamily="34" charset="0"/>
              </a:endParaRPr>
            </a:p>
          </p:txBody>
        </p:sp>
        <p:cxnSp>
          <p:nvCxnSpPr>
            <p:cNvPr id="48" name="Straight Connector 47"/>
            <p:cNvCxnSpPr/>
            <p:nvPr/>
          </p:nvCxnSpPr>
          <p:spPr>
            <a:xfrm>
              <a:off x="2789237" y="5678487"/>
              <a:ext cx="228600" cy="0"/>
            </a:xfrm>
            <a:prstGeom prst="line">
              <a:avLst/>
            </a:prstGeom>
            <a:solidFill>
              <a:schemeClr val="bg1">
                <a:lumMod val="40000"/>
                <a:lumOff val="60000"/>
              </a:schemeClr>
            </a:solidFill>
            <a:ln w="19050">
              <a:solidFill>
                <a:schemeClr val="tx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49" name="Straight Connector 48"/>
            <p:cNvCxnSpPr/>
            <p:nvPr/>
          </p:nvCxnSpPr>
          <p:spPr>
            <a:xfrm>
              <a:off x="2789237" y="6056312"/>
              <a:ext cx="228600" cy="0"/>
            </a:xfrm>
            <a:prstGeom prst="line">
              <a:avLst/>
            </a:prstGeom>
            <a:solidFill>
              <a:schemeClr val="bg1">
                <a:lumMod val="40000"/>
                <a:lumOff val="60000"/>
              </a:schemeClr>
            </a:solidFill>
            <a:ln w="19050">
              <a:solidFill>
                <a:schemeClr val="tx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50" name="Straight Connector 49"/>
            <p:cNvCxnSpPr/>
            <p:nvPr/>
          </p:nvCxnSpPr>
          <p:spPr>
            <a:xfrm>
              <a:off x="2789237" y="5980112"/>
              <a:ext cx="228600" cy="0"/>
            </a:xfrm>
            <a:prstGeom prst="line">
              <a:avLst/>
            </a:prstGeom>
            <a:solidFill>
              <a:schemeClr val="bg1">
                <a:lumMod val="40000"/>
                <a:lumOff val="60000"/>
              </a:schemeClr>
            </a:solidFill>
            <a:ln w="19050">
              <a:solidFill>
                <a:schemeClr val="tx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grpSp>
        <p:nvGrpSpPr>
          <p:cNvPr id="51" name="Group 50"/>
          <p:cNvGrpSpPr/>
          <p:nvPr/>
        </p:nvGrpSpPr>
        <p:grpSpPr>
          <a:xfrm>
            <a:off x="4262880" y="4363117"/>
            <a:ext cx="373510" cy="514132"/>
            <a:chOff x="2713037" y="5554662"/>
            <a:chExt cx="381000" cy="609600"/>
          </a:xfrm>
          <a:solidFill>
            <a:schemeClr val="accent1">
              <a:lumMod val="40000"/>
              <a:lumOff val="60000"/>
            </a:schemeClr>
          </a:solidFill>
        </p:grpSpPr>
        <p:sp>
          <p:nvSpPr>
            <p:cNvPr id="52" name="Rounded Rectangle 51"/>
            <p:cNvSpPr/>
            <p:nvPr/>
          </p:nvSpPr>
          <p:spPr bwMode="auto">
            <a:xfrm>
              <a:off x="2713037" y="5554662"/>
              <a:ext cx="381000" cy="609600"/>
            </a:xfrm>
            <a:prstGeom prst="roundRect">
              <a:avLst/>
            </a:prstGeom>
            <a:solidFill>
              <a:schemeClr val="bg1">
                <a:lumMod val="40000"/>
                <a:lumOff val="60000"/>
              </a:schemeClr>
            </a:solidFill>
            <a:ln w="19050">
              <a:solidFill>
                <a:schemeClr val="tx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53785" rIns="0" bIns="89642"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882" b="1" err="1">
                <a:solidFill>
                  <a:schemeClr val="bg1"/>
                </a:solidFill>
                <a:ea typeface="Segoe UI" pitchFamily="34" charset="0"/>
                <a:cs typeface="Segoe UI" pitchFamily="34" charset="0"/>
              </a:endParaRPr>
            </a:p>
          </p:txBody>
        </p:sp>
        <p:cxnSp>
          <p:nvCxnSpPr>
            <p:cNvPr id="53" name="Straight Connector 52"/>
            <p:cNvCxnSpPr/>
            <p:nvPr/>
          </p:nvCxnSpPr>
          <p:spPr>
            <a:xfrm>
              <a:off x="2789237" y="5678487"/>
              <a:ext cx="228600" cy="0"/>
            </a:xfrm>
            <a:prstGeom prst="line">
              <a:avLst/>
            </a:prstGeom>
            <a:solidFill>
              <a:schemeClr val="bg1">
                <a:lumMod val="40000"/>
                <a:lumOff val="60000"/>
              </a:schemeClr>
            </a:solidFill>
            <a:ln w="19050">
              <a:solidFill>
                <a:schemeClr val="tx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54" name="Straight Connector 53"/>
            <p:cNvCxnSpPr/>
            <p:nvPr/>
          </p:nvCxnSpPr>
          <p:spPr>
            <a:xfrm>
              <a:off x="2789237" y="6056312"/>
              <a:ext cx="228600" cy="0"/>
            </a:xfrm>
            <a:prstGeom prst="line">
              <a:avLst/>
            </a:prstGeom>
            <a:solidFill>
              <a:schemeClr val="bg1">
                <a:lumMod val="40000"/>
                <a:lumOff val="60000"/>
              </a:schemeClr>
            </a:solidFill>
            <a:ln w="19050">
              <a:solidFill>
                <a:schemeClr val="tx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55" name="Straight Connector 54"/>
            <p:cNvCxnSpPr/>
            <p:nvPr/>
          </p:nvCxnSpPr>
          <p:spPr>
            <a:xfrm>
              <a:off x="2789237" y="5980112"/>
              <a:ext cx="228600" cy="0"/>
            </a:xfrm>
            <a:prstGeom prst="line">
              <a:avLst/>
            </a:prstGeom>
            <a:solidFill>
              <a:schemeClr val="bg1">
                <a:lumMod val="40000"/>
                <a:lumOff val="60000"/>
              </a:schemeClr>
            </a:solidFill>
            <a:ln w="19050">
              <a:solidFill>
                <a:schemeClr val="tx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grpSp>
        <p:nvGrpSpPr>
          <p:cNvPr id="56" name="Group 55"/>
          <p:cNvGrpSpPr/>
          <p:nvPr/>
        </p:nvGrpSpPr>
        <p:grpSpPr>
          <a:xfrm>
            <a:off x="4670822" y="4363117"/>
            <a:ext cx="373510" cy="514132"/>
            <a:chOff x="2713037" y="5554662"/>
            <a:chExt cx="381000" cy="609600"/>
          </a:xfrm>
        </p:grpSpPr>
        <p:sp>
          <p:nvSpPr>
            <p:cNvPr id="57" name="Rounded Rectangle 56"/>
            <p:cNvSpPr/>
            <p:nvPr/>
          </p:nvSpPr>
          <p:spPr bwMode="auto">
            <a:xfrm>
              <a:off x="2713037" y="5554662"/>
              <a:ext cx="381000" cy="609600"/>
            </a:xfrm>
            <a:prstGeom prst="roundRect">
              <a:avLst/>
            </a:prstGeom>
            <a:solidFill>
              <a:schemeClr val="bg1">
                <a:lumMod val="40000"/>
                <a:lumOff val="60000"/>
              </a:schemeClr>
            </a:solidFill>
            <a:ln w="19050">
              <a:solidFill>
                <a:schemeClr val="tx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53785" rIns="0" bIns="89642"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882" b="1" err="1">
                <a:solidFill>
                  <a:schemeClr val="bg1"/>
                </a:solidFill>
                <a:ea typeface="Segoe UI" pitchFamily="34" charset="0"/>
                <a:cs typeface="Segoe UI" pitchFamily="34" charset="0"/>
              </a:endParaRPr>
            </a:p>
          </p:txBody>
        </p:sp>
        <p:cxnSp>
          <p:nvCxnSpPr>
            <p:cNvPr id="58" name="Straight Connector 57"/>
            <p:cNvCxnSpPr/>
            <p:nvPr/>
          </p:nvCxnSpPr>
          <p:spPr>
            <a:xfrm>
              <a:off x="2789237" y="5678487"/>
              <a:ext cx="228600" cy="0"/>
            </a:xfrm>
            <a:prstGeom prst="line">
              <a:avLst/>
            </a:prstGeom>
            <a:solidFill>
              <a:schemeClr val="bg1">
                <a:lumMod val="40000"/>
                <a:lumOff val="60000"/>
              </a:schemeClr>
            </a:solidFill>
            <a:ln w="19050">
              <a:solidFill>
                <a:schemeClr val="tx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59" name="Straight Connector 58"/>
            <p:cNvCxnSpPr/>
            <p:nvPr/>
          </p:nvCxnSpPr>
          <p:spPr>
            <a:xfrm>
              <a:off x="2789237" y="6056312"/>
              <a:ext cx="228600" cy="0"/>
            </a:xfrm>
            <a:prstGeom prst="line">
              <a:avLst/>
            </a:prstGeom>
            <a:solidFill>
              <a:schemeClr val="bg1">
                <a:lumMod val="40000"/>
                <a:lumOff val="60000"/>
              </a:schemeClr>
            </a:solidFill>
            <a:ln w="19050">
              <a:solidFill>
                <a:schemeClr val="tx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60" name="Straight Connector 59"/>
            <p:cNvCxnSpPr/>
            <p:nvPr/>
          </p:nvCxnSpPr>
          <p:spPr>
            <a:xfrm>
              <a:off x="2789237" y="5980112"/>
              <a:ext cx="228600" cy="0"/>
            </a:xfrm>
            <a:prstGeom prst="line">
              <a:avLst/>
            </a:prstGeom>
            <a:solidFill>
              <a:schemeClr val="bg1">
                <a:lumMod val="40000"/>
                <a:lumOff val="60000"/>
              </a:schemeClr>
            </a:solidFill>
            <a:ln w="19050">
              <a:solidFill>
                <a:schemeClr val="tx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sp>
        <p:nvSpPr>
          <p:cNvPr id="69" name="Rectangle 68"/>
          <p:cNvSpPr/>
          <p:nvPr/>
        </p:nvSpPr>
        <p:spPr>
          <a:xfrm>
            <a:off x="3189482" y="5604144"/>
            <a:ext cx="1941557" cy="454227"/>
          </a:xfrm>
          <a:prstGeom prst="rect">
            <a:avLst/>
          </a:prstGeom>
        </p:spPr>
        <p:txBody>
          <a:bodyPr wrap="none">
            <a:spAutoFit/>
          </a:bodyPr>
          <a:lstStyle/>
          <a:p>
            <a:r>
              <a:rPr lang="en-US" sz="1176">
                <a:ea typeface="Segoe UI" pitchFamily="34" charset="0"/>
                <a:cs typeface="Segoe UI" pitchFamily="34" charset="0"/>
              </a:rPr>
              <a:t>SQL Server</a:t>
            </a:r>
            <a:br>
              <a:rPr lang="en-US" sz="1176">
                <a:ea typeface="Segoe UI" pitchFamily="34" charset="0"/>
                <a:cs typeface="Segoe UI" pitchFamily="34" charset="0"/>
              </a:rPr>
            </a:br>
            <a:r>
              <a:rPr lang="en-US" sz="1176">
                <a:ea typeface="Segoe UI" pitchFamily="34" charset="0"/>
                <a:cs typeface="Segoe UI" pitchFamily="34" charset="0"/>
              </a:rPr>
              <a:t>Physical Machines (raw iron)</a:t>
            </a:r>
            <a:endParaRPr lang="en-US" sz="1176"/>
          </a:p>
        </p:txBody>
      </p:sp>
      <p:sp>
        <p:nvSpPr>
          <p:cNvPr id="70" name="Rectangle 69"/>
          <p:cNvSpPr/>
          <p:nvPr/>
        </p:nvSpPr>
        <p:spPr>
          <a:xfrm>
            <a:off x="5152313" y="4485511"/>
            <a:ext cx="2274982" cy="454227"/>
          </a:xfrm>
          <a:prstGeom prst="rect">
            <a:avLst/>
          </a:prstGeom>
        </p:spPr>
        <p:txBody>
          <a:bodyPr wrap="none">
            <a:spAutoFit/>
          </a:bodyPr>
          <a:lstStyle/>
          <a:p>
            <a:r>
              <a:rPr lang="en-US" sz="1176">
                <a:solidFill>
                  <a:schemeClr val="bg1"/>
                </a:solidFill>
                <a:ea typeface="Segoe UI" pitchFamily="34" charset="0"/>
                <a:cs typeface="Segoe UI" pitchFamily="34" charset="0"/>
              </a:rPr>
              <a:t>SQL Server Private Cloud</a:t>
            </a:r>
            <a:br>
              <a:rPr lang="en-US" sz="1176">
                <a:solidFill>
                  <a:schemeClr val="bg1"/>
                </a:solidFill>
                <a:ea typeface="Segoe UI" pitchFamily="34" charset="0"/>
                <a:cs typeface="Segoe UI" pitchFamily="34" charset="0"/>
              </a:rPr>
            </a:br>
            <a:r>
              <a:rPr lang="en-US" sz="1176">
                <a:solidFill>
                  <a:schemeClr val="bg1"/>
                </a:solidFill>
                <a:ea typeface="Segoe UI" pitchFamily="34" charset="0"/>
                <a:cs typeface="Segoe UI" pitchFamily="34" charset="0"/>
              </a:rPr>
              <a:t>Virtualized Machines + Appliances</a:t>
            </a:r>
            <a:endParaRPr lang="en-US" sz="1176">
              <a:solidFill>
                <a:schemeClr val="bg1"/>
              </a:solidFill>
            </a:endParaRPr>
          </a:p>
        </p:txBody>
      </p:sp>
      <p:grpSp>
        <p:nvGrpSpPr>
          <p:cNvPr id="71" name="Group 70"/>
          <p:cNvGrpSpPr/>
          <p:nvPr/>
        </p:nvGrpSpPr>
        <p:grpSpPr>
          <a:xfrm>
            <a:off x="5105996" y="3246936"/>
            <a:ext cx="373510" cy="547427"/>
            <a:chOff x="2713037" y="5554662"/>
            <a:chExt cx="381000" cy="609600"/>
          </a:xfrm>
        </p:grpSpPr>
        <p:sp>
          <p:nvSpPr>
            <p:cNvPr id="72" name="Rounded Rectangle 71"/>
            <p:cNvSpPr/>
            <p:nvPr/>
          </p:nvSpPr>
          <p:spPr bwMode="auto">
            <a:xfrm>
              <a:off x="2713037" y="5554662"/>
              <a:ext cx="381000" cy="609600"/>
            </a:xfrm>
            <a:prstGeom prst="roundRect">
              <a:avLst/>
            </a:prstGeom>
            <a:solidFill>
              <a:schemeClr val="accent6">
                <a:lumMod val="40000"/>
                <a:lumOff val="60000"/>
              </a:schemeClr>
            </a:solidFill>
            <a:ln w="19050">
              <a:solidFill>
                <a:schemeClr val="accent3">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53785" rIns="0" bIns="89642"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882" b="1" err="1">
                <a:solidFill>
                  <a:schemeClr val="bg1"/>
                </a:solidFill>
                <a:ea typeface="Segoe UI" pitchFamily="34" charset="0"/>
                <a:cs typeface="Segoe UI" pitchFamily="34" charset="0"/>
              </a:endParaRPr>
            </a:p>
          </p:txBody>
        </p:sp>
        <p:cxnSp>
          <p:nvCxnSpPr>
            <p:cNvPr id="73" name="Straight Connector 72"/>
            <p:cNvCxnSpPr/>
            <p:nvPr/>
          </p:nvCxnSpPr>
          <p:spPr>
            <a:xfrm>
              <a:off x="2789237" y="5678487"/>
              <a:ext cx="228600" cy="0"/>
            </a:xfrm>
            <a:prstGeom prst="line">
              <a:avLst/>
            </a:prstGeom>
            <a:solidFill>
              <a:schemeClr val="accent6">
                <a:lumMod val="40000"/>
                <a:lumOff val="60000"/>
              </a:schemeClr>
            </a:solidFill>
            <a:ln w="19050">
              <a:solidFill>
                <a:schemeClr val="accent3">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74" name="Straight Connector 73"/>
            <p:cNvCxnSpPr/>
            <p:nvPr/>
          </p:nvCxnSpPr>
          <p:spPr>
            <a:xfrm>
              <a:off x="2789237" y="6056312"/>
              <a:ext cx="228600" cy="0"/>
            </a:xfrm>
            <a:prstGeom prst="line">
              <a:avLst/>
            </a:prstGeom>
            <a:solidFill>
              <a:schemeClr val="accent6">
                <a:lumMod val="40000"/>
                <a:lumOff val="60000"/>
              </a:schemeClr>
            </a:solidFill>
            <a:ln w="19050">
              <a:solidFill>
                <a:schemeClr val="accent3">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75" name="Straight Connector 74"/>
            <p:cNvCxnSpPr/>
            <p:nvPr/>
          </p:nvCxnSpPr>
          <p:spPr>
            <a:xfrm>
              <a:off x="2789237" y="5980112"/>
              <a:ext cx="228600" cy="0"/>
            </a:xfrm>
            <a:prstGeom prst="line">
              <a:avLst/>
            </a:prstGeom>
            <a:solidFill>
              <a:schemeClr val="accent6">
                <a:lumMod val="40000"/>
                <a:lumOff val="60000"/>
              </a:schemeClr>
            </a:solidFill>
            <a:ln w="19050">
              <a:solidFill>
                <a:schemeClr val="accent3">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grpSp>
        <p:nvGrpSpPr>
          <p:cNvPr id="76" name="Group 75"/>
          <p:cNvGrpSpPr/>
          <p:nvPr/>
        </p:nvGrpSpPr>
        <p:grpSpPr>
          <a:xfrm>
            <a:off x="5513938" y="3246936"/>
            <a:ext cx="373510" cy="547427"/>
            <a:chOff x="2713037" y="5554662"/>
            <a:chExt cx="381000" cy="609600"/>
          </a:xfrm>
          <a:solidFill>
            <a:schemeClr val="accent1">
              <a:lumMod val="40000"/>
              <a:lumOff val="60000"/>
            </a:schemeClr>
          </a:solidFill>
        </p:grpSpPr>
        <p:sp>
          <p:nvSpPr>
            <p:cNvPr id="77" name="Rounded Rectangle 76"/>
            <p:cNvSpPr/>
            <p:nvPr/>
          </p:nvSpPr>
          <p:spPr bwMode="auto">
            <a:xfrm>
              <a:off x="2713037" y="5554662"/>
              <a:ext cx="381000" cy="609600"/>
            </a:xfrm>
            <a:prstGeom prst="roundRect">
              <a:avLst/>
            </a:prstGeom>
            <a:solidFill>
              <a:schemeClr val="accent6">
                <a:lumMod val="40000"/>
                <a:lumOff val="60000"/>
              </a:schemeClr>
            </a:solidFill>
            <a:ln w="19050">
              <a:solidFill>
                <a:schemeClr val="accent3">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53785" rIns="0" bIns="89642"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882" b="1" err="1">
                <a:solidFill>
                  <a:schemeClr val="bg1"/>
                </a:solidFill>
                <a:ea typeface="Segoe UI" pitchFamily="34" charset="0"/>
                <a:cs typeface="Segoe UI" pitchFamily="34" charset="0"/>
              </a:endParaRPr>
            </a:p>
          </p:txBody>
        </p:sp>
        <p:cxnSp>
          <p:nvCxnSpPr>
            <p:cNvPr id="78" name="Straight Connector 77"/>
            <p:cNvCxnSpPr/>
            <p:nvPr/>
          </p:nvCxnSpPr>
          <p:spPr>
            <a:xfrm>
              <a:off x="2789237" y="5678487"/>
              <a:ext cx="228600" cy="0"/>
            </a:xfrm>
            <a:prstGeom prst="line">
              <a:avLst/>
            </a:prstGeom>
            <a:solidFill>
              <a:schemeClr val="accent6">
                <a:lumMod val="40000"/>
                <a:lumOff val="60000"/>
              </a:schemeClr>
            </a:solidFill>
            <a:ln w="19050">
              <a:solidFill>
                <a:schemeClr val="accent3">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79" name="Straight Connector 78"/>
            <p:cNvCxnSpPr/>
            <p:nvPr/>
          </p:nvCxnSpPr>
          <p:spPr>
            <a:xfrm>
              <a:off x="2789237" y="6056312"/>
              <a:ext cx="228600" cy="0"/>
            </a:xfrm>
            <a:prstGeom prst="line">
              <a:avLst/>
            </a:prstGeom>
            <a:solidFill>
              <a:schemeClr val="accent6">
                <a:lumMod val="40000"/>
                <a:lumOff val="60000"/>
              </a:schemeClr>
            </a:solidFill>
            <a:ln w="19050">
              <a:solidFill>
                <a:schemeClr val="accent3">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80" name="Straight Connector 79"/>
            <p:cNvCxnSpPr/>
            <p:nvPr/>
          </p:nvCxnSpPr>
          <p:spPr>
            <a:xfrm>
              <a:off x="2789237" y="5980112"/>
              <a:ext cx="228600" cy="0"/>
            </a:xfrm>
            <a:prstGeom prst="line">
              <a:avLst/>
            </a:prstGeom>
            <a:solidFill>
              <a:schemeClr val="accent6">
                <a:lumMod val="40000"/>
                <a:lumOff val="60000"/>
              </a:schemeClr>
            </a:solidFill>
            <a:ln w="19050">
              <a:solidFill>
                <a:schemeClr val="accent3">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grpSp>
        <p:nvGrpSpPr>
          <p:cNvPr id="81" name="Group 80"/>
          <p:cNvGrpSpPr/>
          <p:nvPr/>
        </p:nvGrpSpPr>
        <p:grpSpPr>
          <a:xfrm>
            <a:off x="5921880" y="3246936"/>
            <a:ext cx="373510" cy="547427"/>
            <a:chOff x="2713037" y="5554662"/>
            <a:chExt cx="381000" cy="609600"/>
          </a:xfrm>
        </p:grpSpPr>
        <p:sp>
          <p:nvSpPr>
            <p:cNvPr id="82" name="Rounded Rectangle 81"/>
            <p:cNvSpPr/>
            <p:nvPr/>
          </p:nvSpPr>
          <p:spPr bwMode="auto">
            <a:xfrm>
              <a:off x="2713037" y="5554662"/>
              <a:ext cx="381000" cy="609600"/>
            </a:xfrm>
            <a:prstGeom prst="roundRect">
              <a:avLst/>
            </a:prstGeom>
            <a:solidFill>
              <a:schemeClr val="accent6">
                <a:lumMod val="40000"/>
                <a:lumOff val="60000"/>
              </a:schemeClr>
            </a:solidFill>
            <a:ln w="19050">
              <a:solidFill>
                <a:schemeClr val="accent3">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53785" rIns="0" bIns="89642"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882" b="1" err="1">
                <a:solidFill>
                  <a:schemeClr val="bg1"/>
                </a:solidFill>
                <a:ea typeface="Segoe UI" pitchFamily="34" charset="0"/>
                <a:cs typeface="Segoe UI" pitchFamily="34" charset="0"/>
              </a:endParaRPr>
            </a:p>
          </p:txBody>
        </p:sp>
        <p:cxnSp>
          <p:nvCxnSpPr>
            <p:cNvPr id="83" name="Straight Connector 82"/>
            <p:cNvCxnSpPr/>
            <p:nvPr/>
          </p:nvCxnSpPr>
          <p:spPr>
            <a:xfrm>
              <a:off x="2789237" y="5678487"/>
              <a:ext cx="228600" cy="0"/>
            </a:xfrm>
            <a:prstGeom prst="line">
              <a:avLst/>
            </a:prstGeom>
            <a:solidFill>
              <a:schemeClr val="accent6">
                <a:lumMod val="40000"/>
                <a:lumOff val="60000"/>
              </a:schemeClr>
            </a:solidFill>
            <a:ln w="19050">
              <a:solidFill>
                <a:schemeClr val="accent3">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84" name="Straight Connector 83"/>
            <p:cNvCxnSpPr/>
            <p:nvPr/>
          </p:nvCxnSpPr>
          <p:spPr>
            <a:xfrm>
              <a:off x="2789237" y="6056312"/>
              <a:ext cx="228600" cy="0"/>
            </a:xfrm>
            <a:prstGeom prst="line">
              <a:avLst/>
            </a:prstGeom>
            <a:solidFill>
              <a:schemeClr val="accent6">
                <a:lumMod val="40000"/>
                <a:lumOff val="60000"/>
              </a:schemeClr>
            </a:solidFill>
            <a:ln w="19050">
              <a:solidFill>
                <a:schemeClr val="accent3">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85" name="Straight Connector 84"/>
            <p:cNvCxnSpPr/>
            <p:nvPr/>
          </p:nvCxnSpPr>
          <p:spPr>
            <a:xfrm>
              <a:off x="2789237" y="5980112"/>
              <a:ext cx="228600" cy="0"/>
            </a:xfrm>
            <a:prstGeom prst="line">
              <a:avLst/>
            </a:prstGeom>
            <a:solidFill>
              <a:schemeClr val="accent6">
                <a:lumMod val="40000"/>
                <a:lumOff val="60000"/>
              </a:schemeClr>
            </a:solidFill>
            <a:ln w="19050">
              <a:solidFill>
                <a:schemeClr val="accent3">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sp>
        <p:nvSpPr>
          <p:cNvPr id="89" name="Rectangle 88"/>
          <p:cNvSpPr/>
          <p:nvPr/>
        </p:nvSpPr>
        <p:spPr>
          <a:xfrm>
            <a:off x="6426032" y="3397159"/>
            <a:ext cx="1625766" cy="454227"/>
          </a:xfrm>
          <a:prstGeom prst="rect">
            <a:avLst/>
          </a:prstGeom>
        </p:spPr>
        <p:txBody>
          <a:bodyPr wrap="none">
            <a:spAutoFit/>
          </a:bodyPr>
          <a:lstStyle/>
          <a:p>
            <a:r>
              <a:rPr lang="en-US" sz="1176">
                <a:ea typeface="Segoe UI" pitchFamily="34" charset="0"/>
                <a:cs typeface="Segoe UI" pitchFamily="34" charset="0"/>
              </a:rPr>
              <a:t>SQL Server in Azure VM</a:t>
            </a:r>
            <a:br>
              <a:rPr lang="en-US" sz="1176">
                <a:ea typeface="Segoe UI" pitchFamily="34" charset="0"/>
                <a:cs typeface="Segoe UI" pitchFamily="34" charset="0"/>
              </a:rPr>
            </a:br>
            <a:r>
              <a:rPr lang="en-US" sz="1176">
                <a:ea typeface="Segoe UI" pitchFamily="34" charset="0"/>
                <a:cs typeface="Segoe UI" pitchFamily="34" charset="0"/>
              </a:rPr>
              <a:t>Virtualized Machines</a:t>
            </a:r>
            <a:endParaRPr lang="en-US" sz="1176"/>
          </a:p>
        </p:txBody>
      </p:sp>
      <p:sp>
        <p:nvSpPr>
          <p:cNvPr id="90" name="Rectangle 89"/>
          <p:cNvSpPr/>
          <p:nvPr/>
        </p:nvSpPr>
        <p:spPr>
          <a:xfrm>
            <a:off x="7513187" y="2268815"/>
            <a:ext cx="1510350" cy="454227"/>
          </a:xfrm>
          <a:prstGeom prst="rect">
            <a:avLst/>
          </a:prstGeom>
        </p:spPr>
        <p:txBody>
          <a:bodyPr wrap="none">
            <a:spAutoFit/>
          </a:bodyPr>
          <a:lstStyle/>
          <a:p>
            <a:r>
              <a:rPr lang="en-US" sz="1176">
                <a:ea typeface="Segoe UI" pitchFamily="34" charset="0"/>
                <a:cs typeface="Segoe UI" pitchFamily="34" charset="0"/>
              </a:rPr>
              <a:t>Azure SQL Database</a:t>
            </a:r>
            <a:br>
              <a:rPr lang="en-US" sz="1176">
                <a:ea typeface="Segoe UI" pitchFamily="34" charset="0"/>
                <a:cs typeface="Segoe UI" pitchFamily="34" charset="0"/>
              </a:rPr>
            </a:br>
            <a:r>
              <a:rPr lang="en-US" sz="1176">
                <a:ea typeface="Segoe UI" pitchFamily="34" charset="0"/>
                <a:cs typeface="Segoe UI" pitchFamily="34" charset="0"/>
              </a:rPr>
              <a:t>Virtualized Databases</a:t>
            </a:r>
            <a:endParaRPr lang="en-US" sz="1176"/>
          </a:p>
        </p:txBody>
      </p:sp>
      <p:sp>
        <p:nvSpPr>
          <p:cNvPr id="91" name="Can 90"/>
          <p:cNvSpPr/>
          <p:nvPr/>
        </p:nvSpPr>
        <p:spPr bwMode="auto">
          <a:xfrm>
            <a:off x="6513068" y="2277477"/>
            <a:ext cx="298808" cy="397415"/>
          </a:xfrm>
          <a:prstGeom prst="can">
            <a:avLst>
              <a:gd name="adj" fmla="val 36458"/>
            </a:avLst>
          </a:prstGeom>
          <a:solidFill>
            <a:schemeClr val="accent6">
              <a:lumMod val="40000"/>
              <a:lumOff val="60000"/>
            </a:schemeClr>
          </a:solidFill>
          <a:ln w="19050">
            <a:solidFill>
              <a:schemeClr val="accent3">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53785" rIns="0" bIns="89642"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882" b="1">
                <a:solidFill>
                  <a:schemeClr val="tx1"/>
                </a:solidFill>
                <a:ea typeface="Segoe UI" pitchFamily="34" charset="0"/>
                <a:cs typeface="Segoe UI" pitchFamily="34" charset="0"/>
              </a:rPr>
              <a:t>SQL</a:t>
            </a:r>
          </a:p>
        </p:txBody>
      </p:sp>
      <p:sp>
        <p:nvSpPr>
          <p:cNvPr id="94" name="Rectangle 93"/>
          <p:cNvSpPr/>
          <p:nvPr/>
        </p:nvSpPr>
        <p:spPr>
          <a:xfrm>
            <a:off x="835647" y="5763150"/>
            <a:ext cx="1390344" cy="573280"/>
          </a:xfrm>
          <a:prstGeom prst="rect">
            <a:avLst/>
          </a:prstGeom>
        </p:spPr>
        <p:txBody>
          <a:bodyPr wrap="square">
            <a:spAutoFit/>
          </a:bodyPr>
          <a:lstStyle/>
          <a:p>
            <a:pPr algn="r"/>
            <a:r>
              <a:rPr lang="en-US" sz="1568">
                <a:solidFill>
                  <a:schemeClr val="bg1"/>
                </a:solidFill>
                <a:ea typeface="Segoe UI" pitchFamily="34" charset="0"/>
                <a:cs typeface="Segoe UI" pitchFamily="34" charset="0"/>
              </a:rPr>
              <a:t>Dedicated Higher Cost</a:t>
            </a:r>
            <a:endParaRPr lang="en-US" sz="1568">
              <a:solidFill>
                <a:schemeClr val="bg1"/>
              </a:solidFill>
            </a:endParaRPr>
          </a:p>
        </p:txBody>
      </p:sp>
      <p:sp>
        <p:nvSpPr>
          <p:cNvPr id="95" name="Rectangle 94"/>
          <p:cNvSpPr/>
          <p:nvPr/>
        </p:nvSpPr>
        <p:spPr>
          <a:xfrm>
            <a:off x="1016260" y="1527920"/>
            <a:ext cx="1209731" cy="573280"/>
          </a:xfrm>
          <a:prstGeom prst="rect">
            <a:avLst/>
          </a:prstGeom>
        </p:spPr>
        <p:txBody>
          <a:bodyPr wrap="square">
            <a:spAutoFit/>
          </a:bodyPr>
          <a:lstStyle/>
          <a:p>
            <a:pPr algn="r"/>
            <a:r>
              <a:rPr lang="en-US" sz="1568">
                <a:solidFill>
                  <a:schemeClr val="bg1"/>
                </a:solidFill>
                <a:ea typeface="Segoe UI" pitchFamily="34" charset="0"/>
                <a:cs typeface="Segoe UI" pitchFamily="34" charset="0"/>
              </a:rPr>
              <a:t>Shared Lower Cost</a:t>
            </a:r>
            <a:endParaRPr lang="en-US" sz="1568">
              <a:solidFill>
                <a:schemeClr val="bg1"/>
              </a:solidFill>
            </a:endParaRPr>
          </a:p>
        </p:txBody>
      </p:sp>
      <p:sp>
        <p:nvSpPr>
          <p:cNvPr id="96" name="Rectangle 95"/>
          <p:cNvSpPr/>
          <p:nvPr/>
        </p:nvSpPr>
        <p:spPr>
          <a:xfrm>
            <a:off x="2286194" y="6259656"/>
            <a:ext cx="2275494" cy="331899"/>
          </a:xfrm>
          <a:prstGeom prst="rect">
            <a:avLst/>
          </a:prstGeom>
        </p:spPr>
        <p:txBody>
          <a:bodyPr wrap="square">
            <a:spAutoFit/>
          </a:bodyPr>
          <a:lstStyle/>
          <a:p>
            <a:r>
              <a:rPr lang="en-US" sz="1568">
                <a:solidFill>
                  <a:schemeClr val="bg1"/>
                </a:solidFill>
                <a:ea typeface="Segoe UI" pitchFamily="34" charset="0"/>
                <a:cs typeface="Segoe UI" pitchFamily="34" charset="0"/>
              </a:rPr>
              <a:t>Higher Administration</a:t>
            </a:r>
            <a:endParaRPr lang="en-US" sz="1568">
              <a:solidFill>
                <a:schemeClr val="bg1"/>
              </a:solidFill>
            </a:endParaRPr>
          </a:p>
        </p:txBody>
      </p:sp>
      <p:sp>
        <p:nvSpPr>
          <p:cNvPr id="97" name="Rectangle 96"/>
          <p:cNvSpPr/>
          <p:nvPr/>
        </p:nvSpPr>
        <p:spPr>
          <a:xfrm>
            <a:off x="7888850" y="6259656"/>
            <a:ext cx="2241062" cy="331899"/>
          </a:xfrm>
          <a:prstGeom prst="rect">
            <a:avLst/>
          </a:prstGeom>
        </p:spPr>
        <p:txBody>
          <a:bodyPr wrap="square">
            <a:spAutoFit/>
          </a:bodyPr>
          <a:lstStyle/>
          <a:p>
            <a:pPr algn="r"/>
            <a:r>
              <a:rPr lang="en-US" sz="1568">
                <a:solidFill>
                  <a:schemeClr val="bg1"/>
                </a:solidFill>
                <a:ea typeface="Segoe UI" pitchFamily="34" charset="0"/>
                <a:cs typeface="Segoe UI" pitchFamily="34" charset="0"/>
              </a:rPr>
              <a:t>Lower Administration</a:t>
            </a:r>
            <a:endParaRPr lang="en-US" sz="1568">
              <a:solidFill>
                <a:schemeClr val="bg1"/>
              </a:solidFill>
            </a:endParaRPr>
          </a:p>
        </p:txBody>
      </p:sp>
      <p:sp>
        <p:nvSpPr>
          <p:cNvPr id="99" name="Rectangle 98"/>
          <p:cNvSpPr/>
          <p:nvPr/>
        </p:nvSpPr>
        <p:spPr>
          <a:xfrm>
            <a:off x="5616376" y="1038534"/>
            <a:ext cx="1209731" cy="301727"/>
          </a:xfrm>
          <a:prstGeom prst="rect">
            <a:avLst/>
          </a:prstGeom>
        </p:spPr>
        <p:txBody>
          <a:bodyPr wrap="square">
            <a:spAutoFit/>
          </a:bodyPr>
          <a:lstStyle/>
          <a:p>
            <a:pPr algn="ctr"/>
            <a:r>
              <a:rPr lang="en-US" sz="1372">
                <a:solidFill>
                  <a:schemeClr val="bg1"/>
                </a:solidFill>
                <a:ea typeface="Segoe UI" pitchFamily="34" charset="0"/>
                <a:cs typeface="Segoe UI" pitchFamily="34" charset="0"/>
              </a:rPr>
              <a:t>Hybrid Cloud</a:t>
            </a:r>
            <a:endParaRPr lang="en-US" sz="1372">
              <a:solidFill>
                <a:schemeClr val="bg1"/>
              </a:solidFill>
            </a:endParaRPr>
          </a:p>
        </p:txBody>
      </p:sp>
      <p:sp>
        <p:nvSpPr>
          <p:cNvPr id="101" name="Left Brace 100"/>
          <p:cNvSpPr/>
          <p:nvPr/>
        </p:nvSpPr>
        <p:spPr>
          <a:xfrm rot="5400000">
            <a:off x="6041023" y="-2308438"/>
            <a:ext cx="262470" cy="7467095"/>
          </a:xfrm>
          <a:prstGeom prst="leftBrace">
            <a:avLst>
              <a:gd name="adj1" fmla="val 31892"/>
              <a:gd name="adj2" fmla="val 50000"/>
            </a:avLst>
          </a:prstGeom>
          <a:ln w="19050">
            <a:solidFill>
              <a:schemeClr val="accent6">
                <a:lumMod val="60000"/>
                <a:lumOff val="40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765">
              <a:solidFill>
                <a:schemeClr val="bg1"/>
              </a:solidFill>
            </a:endParaRPr>
          </a:p>
        </p:txBody>
      </p:sp>
      <p:sp>
        <p:nvSpPr>
          <p:cNvPr id="102" name="Rectangle 101"/>
          <p:cNvSpPr/>
          <p:nvPr/>
        </p:nvSpPr>
        <p:spPr>
          <a:xfrm>
            <a:off x="2437153" y="1550624"/>
            <a:ext cx="1429955" cy="331899"/>
          </a:xfrm>
          <a:prstGeom prst="rect">
            <a:avLst/>
          </a:prstGeom>
        </p:spPr>
        <p:txBody>
          <a:bodyPr wrap="square">
            <a:spAutoFit/>
          </a:bodyPr>
          <a:lstStyle/>
          <a:p>
            <a:r>
              <a:rPr lang="en-US" sz="1568">
                <a:solidFill>
                  <a:schemeClr val="bg1"/>
                </a:solidFill>
                <a:ea typeface="Segoe UI" pitchFamily="34" charset="0"/>
                <a:cs typeface="Segoe UI" pitchFamily="34" charset="0"/>
              </a:rPr>
              <a:t>On Premises</a:t>
            </a:r>
            <a:endParaRPr lang="en-US" sz="1568">
              <a:solidFill>
                <a:schemeClr val="bg1"/>
              </a:solidFill>
            </a:endParaRPr>
          </a:p>
        </p:txBody>
      </p:sp>
      <p:sp>
        <p:nvSpPr>
          <p:cNvPr id="103" name="Rectangle 102"/>
          <p:cNvSpPr/>
          <p:nvPr/>
        </p:nvSpPr>
        <p:spPr>
          <a:xfrm>
            <a:off x="8710574" y="5829710"/>
            <a:ext cx="1419339" cy="331899"/>
          </a:xfrm>
          <a:prstGeom prst="rect">
            <a:avLst/>
          </a:prstGeom>
        </p:spPr>
        <p:txBody>
          <a:bodyPr wrap="square">
            <a:spAutoFit/>
          </a:bodyPr>
          <a:lstStyle/>
          <a:p>
            <a:pPr algn="r"/>
            <a:r>
              <a:rPr lang="en-US" sz="1568">
                <a:solidFill>
                  <a:schemeClr val="bg1"/>
                </a:solidFill>
                <a:ea typeface="Segoe UI" pitchFamily="34" charset="0"/>
                <a:cs typeface="Segoe UI" pitchFamily="34" charset="0"/>
              </a:rPr>
              <a:t>Off Premises</a:t>
            </a:r>
            <a:endParaRPr lang="en-US" sz="1568">
              <a:solidFill>
                <a:schemeClr val="bg1"/>
              </a:solidFill>
            </a:endParaRPr>
          </a:p>
        </p:txBody>
      </p:sp>
      <p:sp>
        <p:nvSpPr>
          <p:cNvPr id="104" name="Can 103"/>
          <p:cNvSpPr/>
          <p:nvPr/>
        </p:nvSpPr>
        <p:spPr bwMode="auto">
          <a:xfrm>
            <a:off x="6846441" y="2277477"/>
            <a:ext cx="298808" cy="397415"/>
          </a:xfrm>
          <a:prstGeom prst="can">
            <a:avLst>
              <a:gd name="adj" fmla="val 36458"/>
            </a:avLst>
          </a:prstGeom>
          <a:solidFill>
            <a:schemeClr val="accent6">
              <a:lumMod val="40000"/>
              <a:lumOff val="60000"/>
            </a:schemeClr>
          </a:solidFill>
          <a:ln w="19050">
            <a:solidFill>
              <a:schemeClr val="accent3">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53785" rIns="0" bIns="89642"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882" b="1">
                <a:solidFill>
                  <a:schemeClr val="tx1"/>
                </a:solidFill>
                <a:ea typeface="Segoe UI" pitchFamily="34" charset="0"/>
                <a:cs typeface="Segoe UI" pitchFamily="34" charset="0"/>
              </a:rPr>
              <a:t>SQL</a:t>
            </a:r>
          </a:p>
        </p:txBody>
      </p:sp>
      <p:sp>
        <p:nvSpPr>
          <p:cNvPr id="105" name="Can 104"/>
          <p:cNvSpPr/>
          <p:nvPr/>
        </p:nvSpPr>
        <p:spPr bwMode="auto">
          <a:xfrm>
            <a:off x="7179814" y="2277477"/>
            <a:ext cx="298808" cy="397415"/>
          </a:xfrm>
          <a:prstGeom prst="can">
            <a:avLst>
              <a:gd name="adj" fmla="val 36458"/>
            </a:avLst>
          </a:prstGeom>
          <a:solidFill>
            <a:schemeClr val="accent6">
              <a:lumMod val="40000"/>
              <a:lumOff val="60000"/>
            </a:schemeClr>
          </a:solidFill>
          <a:ln w="19050">
            <a:solidFill>
              <a:schemeClr val="accent3">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53785" rIns="0" bIns="89642"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882" b="1">
                <a:solidFill>
                  <a:schemeClr val="tx1"/>
                </a:solidFill>
                <a:ea typeface="Segoe UI" pitchFamily="34" charset="0"/>
                <a:cs typeface="Segoe UI" pitchFamily="34" charset="0"/>
              </a:rPr>
              <a:t>SQL</a:t>
            </a:r>
          </a:p>
        </p:txBody>
      </p:sp>
      <p:sp>
        <p:nvSpPr>
          <p:cNvPr id="106" name="Can 105"/>
          <p:cNvSpPr/>
          <p:nvPr/>
        </p:nvSpPr>
        <p:spPr bwMode="auto">
          <a:xfrm>
            <a:off x="5274277" y="3452333"/>
            <a:ext cx="298808" cy="397415"/>
          </a:xfrm>
          <a:prstGeom prst="can">
            <a:avLst>
              <a:gd name="adj" fmla="val 36458"/>
            </a:avLst>
          </a:prstGeom>
          <a:solidFill>
            <a:schemeClr val="accent6">
              <a:lumMod val="40000"/>
              <a:lumOff val="60000"/>
            </a:schemeClr>
          </a:solidFill>
          <a:ln w="19050">
            <a:solidFill>
              <a:schemeClr val="accent3">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53785" rIns="0" bIns="89642"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882" b="1">
                <a:solidFill>
                  <a:schemeClr val="tx1"/>
                </a:solidFill>
                <a:ea typeface="Segoe UI" pitchFamily="34" charset="0"/>
                <a:cs typeface="Segoe UI" pitchFamily="34" charset="0"/>
              </a:rPr>
              <a:t>SQL</a:t>
            </a:r>
          </a:p>
        </p:txBody>
      </p:sp>
      <p:sp>
        <p:nvSpPr>
          <p:cNvPr id="107" name="Can 106"/>
          <p:cNvSpPr/>
          <p:nvPr/>
        </p:nvSpPr>
        <p:spPr bwMode="auto">
          <a:xfrm>
            <a:off x="5674772" y="3452333"/>
            <a:ext cx="298808" cy="397415"/>
          </a:xfrm>
          <a:prstGeom prst="can">
            <a:avLst>
              <a:gd name="adj" fmla="val 36458"/>
            </a:avLst>
          </a:prstGeom>
          <a:solidFill>
            <a:schemeClr val="accent6">
              <a:lumMod val="40000"/>
              <a:lumOff val="60000"/>
            </a:schemeClr>
          </a:solidFill>
          <a:ln w="19050">
            <a:solidFill>
              <a:schemeClr val="accent3">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53785" rIns="0" bIns="89642"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882" b="1">
                <a:solidFill>
                  <a:schemeClr val="tx1"/>
                </a:solidFill>
                <a:ea typeface="Segoe UI" pitchFamily="34" charset="0"/>
                <a:cs typeface="Segoe UI" pitchFamily="34" charset="0"/>
              </a:rPr>
              <a:t>SQL</a:t>
            </a:r>
          </a:p>
        </p:txBody>
      </p:sp>
      <p:sp>
        <p:nvSpPr>
          <p:cNvPr id="108" name="Can 107"/>
          <p:cNvSpPr/>
          <p:nvPr/>
        </p:nvSpPr>
        <p:spPr bwMode="auto">
          <a:xfrm>
            <a:off x="6096000" y="3452333"/>
            <a:ext cx="298808" cy="397415"/>
          </a:xfrm>
          <a:prstGeom prst="can">
            <a:avLst>
              <a:gd name="adj" fmla="val 36458"/>
            </a:avLst>
          </a:prstGeom>
          <a:solidFill>
            <a:schemeClr val="accent6">
              <a:lumMod val="40000"/>
              <a:lumOff val="60000"/>
            </a:schemeClr>
          </a:solidFill>
          <a:ln w="19050">
            <a:solidFill>
              <a:schemeClr val="accent3">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53785" rIns="0" bIns="89642"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882" b="1">
                <a:solidFill>
                  <a:schemeClr val="tx1"/>
                </a:solidFill>
                <a:ea typeface="Segoe UI" pitchFamily="34" charset="0"/>
                <a:cs typeface="Segoe UI" pitchFamily="34" charset="0"/>
              </a:rPr>
              <a:t>SQL</a:t>
            </a:r>
          </a:p>
        </p:txBody>
      </p:sp>
      <p:sp>
        <p:nvSpPr>
          <p:cNvPr id="109" name="Can 108"/>
          <p:cNvSpPr/>
          <p:nvPr/>
        </p:nvSpPr>
        <p:spPr bwMode="auto">
          <a:xfrm>
            <a:off x="4049272" y="4531439"/>
            <a:ext cx="298808" cy="397415"/>
          </a:xfrm>
          <a:prstGeom prst="can">
            <a:avLst>
              <a:gd name="adj" fmla="val 36458"/>
            </a:avLst>
          </a:prstGeom>
          <a:solidFill>
            <a:schemeClr val="bg1">
              <a:lumMod val="40000"/>
              <a:lumOff val="60000"/>
            </a:schemeClr>
          </a:solidFill>
          <a:ln w="19050">
            <a:solidFill>
              <a:schemeClr val="tx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53785" rIns="0" bIns="89642"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882" b="1">
                <a:solidFill>
                  <a:schemeClr val="bg1"/>
                </a:solidFill>
                <a:ea typeface="Segoe UI" pitchFamily="34" charset="0"/>
                <a:cs typeface="Segoe UI" pitchFamily="34" charset="0"/>
              </a:rPr>
              <a:t>SQL</a:t>
            </a:r>
          </a:p>
        </p:txBody>
      </p:sp>
      <p:sp>
        <p:nvSpPr>
          <p:cNvPr id="110" name="Can 109"/>
          <p:cNvSpPr/>
          <p:nvPr/>
        </p:nvSpPr>
        <p:spPr bwMode="auto">
          <a:xfrm>
            <a:off x="4449767" y="4531439"/>
            <a:ext cx="298808" cy="397415"/>
          </a:xfrm>
          <a:prstGeom prst="can">
            <a:avLst>
              <a:gd name="adj" fmla="val 36458"/>
            </a:avLst>
          </a:prstGeom>
          <a:solidFill>
            <a:schemeClr val="bg1">
              <a:lumMod val="40000"/>
              <a:lumOff val="60000"/>
            </a:schemeClr>
          </a:solidFill>
          <a:ln w="19050">
            <a:solidFill>
              <a:schemeClr val="tx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53785" rIns="0" bIns="89642"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882" b="1">
                <a:solidFill>
                  <a:schemeClr val="bg1"/>
                </a:solidFill>
                <a:ea typeface="Segoe UI" pitchFamily="34" charset="0"/>
                <a:cs typeface="Segoe UI" pitchFamily="34" charset="0"/>
              </a:rPr>
              <a:t>SQL</a:t>
            </a:r>
          </a:p>
        </p:txBody>
      </p:sp>
      <p:sp>
        <p:nvSpPr>
          <p:cNvPr id="111" name="Can 110"/>
          <p:cNvSpPr/>
          <p:nvPr/>
        </p:nvSpPr>
        <p:spPr bwMode="auto">
          <a:xfrm>
            <a:off x="4870995" y="4531439"/>
            <a:ext cx="298808" cy="397415"/>
          </a:xfrm>
          <a:prstGeom prst="can">
            <a:avLst>
              <a:gd name="adj" fmla="val 36458"/>
            </a:avLst>
          </a:prstGeom>
          <a:solidFill>
            <a:schemeClr val="bg1">
              <a:lumMod val="40000"/>
              <a:lumOff val="60000"/>
            </a:schemeClr>
          </a:solidFill>
          <a:ln w="19050">
            <a:solidFill>
              <a:schemeClr val="tx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53785" rIns="0" bIns="89642"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882" b="1">
                <a:solidFill>
                  <a:schemeClr val="bg1"/>
                </a:solidFill>
                <a:ea typeface="Segoe UI" pitchFamily="34" charset="0"/>
                <a:cs typeface="Segoe UI" pitchFamily="34" charset="0"/>
              </a:rPr>
              <a:t>SQL</a:t>
            </a:r>
          </a:p>
        </p:txBody>
      </p:sp>
      <p:sp>
        <p:nvSpPr>
          <p:cNvPr id="112" name="Can 111"/>
          <p:cNvSpPr/>
          <p:nvPr/>
        </p:nvSpPr>
        <p:spPr bwMode="auto">
          <a:xfrm>
            <a:off x="2809109" y="5629145"/>
            <a:ext cx="298808" cy="397415"/>
          </a:xfrm>
          <a:prstGeom prst="can">
            <a:avLst>
              <a:gd name="adj" fmla="val 36458"/>
            </a:avLst>
          </a:prstGeom>
          <a:solidFill>
            <a:schemeClr val="bg1">
              <a:lumMod val="60000"/>
              <a:lumOff val="40000"/>
            </a:schemeClr>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53785" rIns="0" bIns="89642"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882" b="1">
                <a:solidFill>
                  <a:schemeClr val="tx1"/>
                </a:solidFill>
                <a:ea typeface="Segoe UI" pitchFamily="34" charset="0"/>
                <a:cs typeface="Segoe UI" pitchFamily="34" charset="0"/>
              </a:rPr>
              <a:t>SQL</a:t>
            </a:r>
          </a:p>
        </p:txBody>
      </p:sp>
      <p:sp>
        <p:nvSpPr>
          <p:cNvPr id="3" name="Chevron 2"/>
          <p:cNvSpPr/>
          <p:nvPr/>
        </p:nvSpPr>
        <p:spPr bwMode="auto">
          <a:xfrm flipH="1">
            <a:off x="10018848" y="2068530"/>
            <a:ext cx="597617" cy="683047"/>
          </a:xfrm>
          <a:prstGeom prst="chevron">
            <a:avLst>
              <a:gd name="adj" fmla="val 58333"/>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bg1"/>
              </a:solidFill>
              <a:ea typeface="Segoe UI" pitchFamily="34" charset="0"/>
              <a:cs typeface="Segoe UI" pitchFamily="34" charset="0"/>
            </a:endParaRPr>
          </a:p>
        </p:txBody>
      </p:sp>
    </p:spTree>
    <p:extLst>
      <p:ext uri="{BB962C8B-B14F-4D97-AF65-F5344CB8AC3E}">
        <p14:creationId xmlns:p14="http://schemas.microsoft.com/office/powerpoint/2010/main" val="2246222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14" name="Bent-Up Arrow 13"/>
          <p:cNvSpPr/>
          <p:nvPr/>
        </p:nvSpPr>
        <p:spPr bwMode="auto">
          <a:xfrm rot="5400000">
            <a:off x="-406620" y="2603738"/>
            <a:ext cx="5223768" cy="2851135"/>
          </a:xfrm>
          <a:prstGeom prst="bentUpArrow">
            <a:avLst>
              <a:gd name="adj1" fmla="val 29400"/>
              <a:gd name="adj2" fmla="val 26016"/>
              <a:gd name="adj3" fmla="val 40504"/>
            </a:avLst>
          </a:prstGeom>
          <a:gradFill flip="none" rotWithShape="1">
            <a:gsLst>
              <a:gs pos="0">
                <a:srgbClr val="442359"/>
              </a:gs>
              <a:gs pos="52000">
                <a:srgbClr val="442359">
                  <a:lumMod val="95000"/>
                  <a:lumOff val="5000"/>
                </a:srgbClr>
              </a:gs>
              <a:gs pos="100000">
                <a:srgbClr val="442359">
                  <a:lumMod val="94000"/>
                  <a:lumOff val="6000"/>
                </a:srgbClr>
              </a:gs>
            </a:gsLst>
            <a:lin ang="210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p:cNvSpPr>
            <a:spLocks noGrp="1"/>
          </p:cNvSpPr>
          <p:nvPr>
            <p:ph type="title"/>
          </p:nvPr>
        </p:nvSpPr>
        <p:spPr>
          <a:xfrm>
            <a:off x="269239" y="-107321"/>
            <a:ext cx="10515600" cy="1325563"/>
          </a:xfrm>
        </p:spPr>
        <p:txBody>
          <a:bodyPr/>
          <a:lstStyle/>
          <a:p>
            <a:r>
              <a:rPr lang="en-US" b="1">
                <a:solidFill>
                  <a:schemeClr val="bg1"/>
                </a:solidFill>
              </a:rPr>
              <a:t>Azure SQL Database</a:t>
            </a:r>
          </a:p>
        </p:txBody>
      </p:sp>
      <p:sp>
        <p:nvSpPr>
          <p:cNvPr id="2" name="Text Placeholder 1"/>
          <p:cNvSpPr>
            <a:spLocks noGrp="1"/>
          </p:cNvSpPr>
          <p:nvPr>
            <p:ph type="body" sz="quarter" idx="11"/>
          </p:nvPr>
        </p:nvSpPr>
        <p:spPr>
          <a:xfrm>
            <a:off x="269239" y="1187938"/>
            <a:ext cx="10831799" cy="1231043"/>
          </a:xfrm>
        </p:spPr>
        <p:txBody>
          <a:bodyPr/>
          <a:lstStyle/>
          <a:p>
            <a:r>
              <a:rPr lang="en-US" sz="2353">
                <a:solidFill>
                  <a:schemeClr val="bg1"/>
                </a:solidFill>
              </a:rPr>
              <a:t>Relational database-as-a-service, fully managed by Microsoft</a:t>
            </a:r>
          </a:p>
          <a:p>
            <a:r>
              <a:rPr lang="en-US" sz="2353">
                <a:solidFill>
                  <a:schemeClr val="bg1"/>
                </a:solidFill>
              </a:rPr>
              <a:t>For cloud-designed apps when enterprise-grade features and near-zero administration are key </a:t>
            </a:r>
          </a:p>
        </p:txBody>
      </p:sp>
      <p:sp>
        <p:nvSpPr>
          <p:cNvPr id="11" name="Rectangle 10"/>
          <p:cNvSpPr/>
          <p:nvPr/>
        </p:nvSpPr>
        <p:spPr>
          <a:xfrm>
            <a:off x="3584839" y="5227624"/>
            <a:ext cx="7815008" cy="1176733"/>
          </a:xfrm>
          <a:prstGeom prst="rect">
            <a:avLst/>
          </a:prstGeom>
        </p:spPr>
        <p:txBody>
          <a:bodyPr wrap="square">
            <a:spAutoFit/>
          </a:bodyPr>
          <a:lstStyle/>
          <a:p>
            <a:pPr>
              <a:lnSpc>
                <a:spcPct val="90000"/>
              </a:lnSpc>
            </a:pPr>
            <a:r>
              <a:rPr lang="en-US" sz="3921">
                <a:solidFill>
                  <a:srgbClr val="0072C6">
                    <a:lumMod val="60000"/>
                    <a:lumOff val="40000"/>
                  </a:srgbClr>
                </a:solidFill>
                <a:latin typeface="Segoe UI Light"/>
              </a:rPr>
              <a:t>Enterprise-grade database platform with cloud economics</a:t>
            </a:r>
          </a:p>
        </p:txBody>
      </p:sp>
      <p:sp>
        <p:nvSpPr>
          <p:cNvPr id="21" name="Rectangle 20"/>
          <p:cNvSpPr/>
          <p:nvPr/>
        </p:nvSpPr>
        <p:spPr bwMode="auto">
          <a:xfrm>
            <a:off x="7515339" y="2648116"/>
            <a:ext cx="3361593" cy="855587"/>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2353">
                <a:gradFill>
                  <a:gsLst>
                    <a:gs pos="0">
                      <a:srgbClr val="FFFFFF"/>
                    </a:gs>
                    <a:gs pos="100000">
                      <a:srgbClr val="FFFFFF"/>
                    </a:gs>
                  </a:gsLst>
                  <a:lin ang="5400000" scaled="0"/>
                </a:gradFill>
                <a:ea typeface="Segoe UI" pitchFamily="34" charset="0"/>
                <a:cs typeface="Segoe UI" pitchFamily="34" charset="0"/>
              </a:rPr>
              <a:t>Self-managed and Familiar</a:t>
            </a:r>
          </a:p>
        </p:txBody>
      </p:sp>
      <p:sp>
        <p:nvSpPr>
          <p:cNvPr id="22" name="Rectangle 21"/>
          <p:cNvSpPr/>
          <p:nvPr/>
        </p:nvSpPr>
        <p:spPr bwMode="auto">
          <a:xfrm>
            <a:off x="4078170" y="2648116"/>
            <a:ext cx="3332023" cy="855587"/>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2353">
                <a:gradFill>
                  <a:gsLst>
                    <a:gs pos="0">
                      <a:srgbClr val="FFFFFF"/>
                    </a:gs>
                    <a:gs pos="100000">
                      <a:srgbClr val="FFFFFF"/>
                    </a:gs>
                  </a:gsLst>
                  <a:lin ang="5400000" scaled="0"/>
                </a:gradFill>
                <a:ea typeface="Segoe UI" pitchFamily="34" charset="0"/>
                <a:cs typeface="Segoe UI" pitchFamily="34" charset="0"/>
              </a:rPr>
              <a:t>Business Continuity and Data Protection</a:t>
            </a:r>
          </a:p>
        </p:txBody>
      </p:sp>
      <p:sp>
        <p:nvSpPr>
          <p:cNvPr id="24" name="Rectangle 23"/>
          <p:cNvSpPr/>
          <p:nvPr/>
        </p:nvSpPr>
        <p:spPr bwMode="auto">
          <a:xfrm>
            <a:off x="418643" y="2648116"/>
            <a:ext cx="3555255" cy="855587"/>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2353">
                <a:gradFill>
                  <a:gsLst>
                    <a:gs pos="0">
                      <a:srgbClr val="FFFFFF"/>
                    </a:gs>
                    <a:gs pos="100000">
                      <a:srgbClr val="FFFFFF"/>
                    </a:gs>
                  </a:gsLst>
                  <a:lin ang="5400000" scaled="0"/>
                </a:gradFill>
                <a:ea typeface="Segoe UI" pitchFamily="34" charset="0"/>
                <a:cs typeface="Segoe UI" pitchFamily="34" charset="0"/>
              </a:rPr>
              <a:t>Elastic Scale and Performance</a:t>
            </a:r>
          </a:p>
        </p:txBody>
      </p:sp>
      <p:sp>
        <p:nvSpPr>
          <p:cNvPr id="25" name="Rectangle 24"/>
          <p:cNvSpPr/>
          <p:nvPr/>
        </p:nvSpPr>
        <p:spPr bwMode="auto">
          <a:xfrm>
            <a:off x="418643" y="3630364"/>
            <a:ext cx="3555255" cy="1292678"/>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765">
                <a:gradFill>
                  <a:gsLst>
                    <a:gs pos="0">
                      <a:srgbClr val="FFFFFF"/>
                    </a:gs>
                    <a:gs pos="100000">
                      <a:srgbClr val="FFFFFF"/>
                    </a:gs>
                  </a:gsLst>
                  <a:lin ang="5400000" scaled="0"/>
                </a:gradFill>
                <a:ea typeface="Segoe UI" pitchFamily="34" charset="0"/>
                <a:cs typeface="Segoe UI" pitchFamily="34" charset="0"/>
              </a:rPr>
              <a:t>Predictable performance levels</a:t>
            </a:r>
          </a:p>
          <a:p>
            <a:pPr defTabSz="914102" fontAlgn="base">
              <a:spcBef>
                <a:spcPct val="0"/>
              </a:spcBef>
              <a:spcAft>
                <a:spcPct val="0"/>
              </a:spcAft>
            </a:pPr>
            <a:r>
              <a:rPr lang="en-US" sz="1765">
                <a:gradFill>
                  <a:gsLst>
                    <a:gs pos="0">
                      <a:srgbClr val="FFFFFF"/>
                    </a:gs>
                    <a:gs pos="100000">
                      <a:srgbClr val="FFFFFF"/>
                    </a:gs>
                  </a:gsLst>
                  <a:lin ang="5400000" scaled="0"/>
                </a:gradFill>
                <a:ea typeface="Segoe UI" pitchFamily="34" charset="0"/>
                <a:cs typeface="Segoe UI" pitchFamily="34" charset="0"/>
              </a:rPr>
              <a:t>Scale up/down &amp; out/in</a:t>
            </a:r>
          </a:p>
          <a:p>
            <a:pPr defTabSz="914102" fontAlgn="base">
              <a:spcBef>
                <a:spcPct val="0"/>
              </a:spcBef>
              <a:spcAft>
                <a:spcPct val="0"/>
              </a:spcAft>
            </a:pPr>
            <a:r>
              <a:rPr lang="en-US" sz="1765">
                <a:gradFill>
                  <a:gsLst>
                    <a:gs pos="0">
                      <a:srgbClr val="FFFFFF"/>
                    </a:gs>
                    <a:gs pos="100000">
                      <a:srgbClr val="FFFFFF"/>
                    </a:gs>
                  </a:gsLst>
                  <a:lin ang="5400000" scaled="0"/>
                </a:gradFill>
                <a:ea typeface="Segoe UI" pitchFamily="34" charset="0"/>
                <a:cs typeface="Segoe UI" pitchFamily="34" charset="0"/>
              </a:rPr>
              <a:t>Dashboard views of DB metrics</a:t>
            </a:r>
          </a:p>
        </p:txBody>
      </p:sp>
      <p:sp>
        <p:nvSpPr>
          <p:cNvPr id="26" name="Rectangle 25"/>
          <p:cNvSpPr/>
          <p:nvPr/>
        </p:nvSpPr>
        <p:spPr bwMode="auto">
          <a:xfrm>
            <a:off x="4078170" y="3630361"/>
            <a:ext cx="3332023" cy="1292678"/>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765">
                <a:gradFill>
                  <a:gsLst>
                    <a:gs pos="0">
                      <a:srgbClr val="FFFFFF"/>
                    </a:gs>
                    <a:gs pos="100000">
                      <a:srgbClr val="FFFFFF"/>
                    </a:gs>
                  </a:gsLst>
                  <a:lin ang="5400000" scaled="0"/>
                </a:gradFill>
                <a:ea typeface="Segoe UI" pitchFamily="34" charset="0"/>
                <a:cs typeface="Segoe UI" pitchFamily="34" charset="0"/>
              </a:rPr>
              <a:t>Self-service restore</a:t>
            </a:r>
          </a:p>
          <a:p>
            <a:pPr defTabSz="914102" fontAlgn="base">
              <a:spcBef>
                <a:spcPct val="0"/>
              </a:spcBef>
              <a:spcAft>
                <a:spcPct val="0"/>
              </a:spcAft>
            </a:pPr>
            <a:r>
              <a:rPr lang="en-US" sz="1765">
                <a:gradFill>
                  <a:gsLst>
                    <a:gs pos="0">
                      <a:srgbClr val="FFFFFF"/>
                    </a:gs>
                    <a:gs pos="100000">
                      <a:srgbClr val="FFFFFF"/>
                    </a:gs>
                  </a:gsLst>
                  <a:lin ang="5400000" scaled="0"/>
                </a:gradFill>
                <a:ea typeface="Segoe UI" pitchFamily="34" charset="0"/>
                <a:cs typeface="Segoe UI" pitchFamily="34" charset="0"/>
              </a:rPr>
              <a:t>Disaster recovery</a:t>
            </a:r>
          </a:p>
          <a:p>
            <a:pPr defTabSz="914102" fontAlgn="base">
              <a:spcBef>
                <a:spcPct val="0"/>
              </a:spcBef>
              <a:spcAft>
                <a:spcPct val="0"/>
              </a:spcAft>
            </a:pPr>
            <a:r>
              <a:rPr lang="en-US" sz="1765">
                <a:gradFill>
                  <a:gsLst>
                    <a:gs pos="0">
                      <a:srgbClr val="FFFFFF"/>
                    </a:gs>
                    <a:gs pos="100000">
                      <a:srgbClr val="FFFFFF"/>
                    </a:gs>
                  </a:gsLst>
                  <a:lin ang="5400000" scaled="0"/>
                </a:gradFill>
                <a:ea typeface="Segoe UI" pitchFamily="34" charset="0"/>
                <a:cs typeface="Segoe UI" pitchFamily="34" charset="0"/>
              </a:rPr>
              <a:t>Compliance-enabled</a:t>
            </a:r>
          </a:p>
        </p:txBody>
      </p:sp>
      <p:sp>
        <p:nvSpPr>
          <p:cNvPr id="27" name="Rectangle 26"/>
          <p:cNvSpPr/>
          <p:nvPr/>
        </p:nvSpPr>
        <p:spPr bwMode="auto">
          <a:xfrm>
            <a:off x="7514465" y="3630362"/>
            <a:ext cx="3361593" cy="1292678"/>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765">
                <a:gradFill>
                  <a:gsLst>
                    <a:gs pos="0">
                      <a:srgbClr val="FFFFFF"/>
                    </a:gs>
                    <a:gs pos="100000">
                      <a:srgbClr val="FFFFFF"/>
                    </a:gs>
                  </a:gsLst>
                  <a:lin ang="5400000" scaled="0"/>
                </a:gradFill>
                <a:ea typeface="Segoe UI" pitchFamily="34" charset="0"/>
                <a:cs typeface="Segoe UI" pitchFamily="34" charset="0"/>
              </a:rPr>
              <a:t>Self-managed</a:t>
            </a:r>
          </a:p>
          <a:p>
            <a:pPr defTabSz="914102" fontAlgn="base">
              <a:spcBef>
                <a:spcPct val="0"/>
              </a:spcBef>
              <a:spcAft>
                <a:spcPct val="0"/>
              </a:spcAft>
            </a:pPr>
            <a:r>
              <a:rPr lang="en-US" sz="1765">
                <a:gradFill>
                  <a:gsLst>
                    <a:gs pos="0">
                      <a:srgbClr val="FFFFFF"/>
                    </a:gs>
                    <a:gs pos="100000">
                      <a:srgbClr val="FFFFFF"/>
                    </a:gs>
                  </a:gsLst>
                  <a:lin ang="5400000" scaled="0"/>
                </a:gradFill>
                <a:ea typeface="Segoe UI" pitchFamily="34" charset="0"/>
                <a:cs typeface="Segoe UI" pitchFamily="34" charset="0"/>
              </a:rPr>
              <a:t>Programmatic APIs</a:t>
            </a:r>
          </a:p>
          <a:p>
            <a:pPr defTabSz="914102" fontAlgn="base">
              <a:spcBef>
                <a:spcPct val="0"/>
              </a:spcBef>
              <a:spcAft>
                <a:spcPct val="0"/>
              </a:spcAft>
            </a:pPr>
            <a:r>
              <a:rPr lang="en-US" sz="1765">
                <a:gradFill>
                  <a:gsLst>
                    <a:gs pos="0">
                      <a:srgbClr val="FFFFFF"/>
                    </a:gs>
                    <a:gs pos="100000">
                      <a:srgbClr val="FFFFFF"/>
                    </a:gs>
                  </a:gsLst>
                  <a:lin ang="5400000" scaled="0"/>
                </a:gradFill>
                <a:ea typeface="Segoe UI" pitchFamily="34" charset="0"/>
                <a:cs typeface="Segoe UI" pitchFamily="34" charset="0"/>
              </a:rPr>
              <a:t>Familiar tools and language</a:t>
            </a:r>
          </a:p>
        </p:txBody>
      </p:sp>
    </p:spTree>
    <p:extLst>
      <p:ext uri="{BB962C8B-B14F-4D97-AF65-F5344CB8AC3E}">
        <p14:creationId xmlns:p14="http://schemas.microsoft.com/office/powerpoint/2010/main" val="453589169"/>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8" name="Rectangle 7"/>
          <p:cNvSpPr/>
          <p:nvPr/>
        </p:nvSpPr>
        <p:spPr>
          <a:xfrm>
            <a:off x="3481428" y="5371254"/>
            <a:ext cx="7694313" cy="1068111"/>
          </a:xfrm>
          <a:prstGeom prst="rect">
            <a:avLst/>
          </a:prstGeom>
        </p:spPr>
        <p:txBody>
          <a:bodyPr wrap="square">
            <a:spAutoFit/>
          </a:bodyPr>
          <a:lstStyle/>
          <a:p>
            <a:pPr>
              <a:lnSpc>
                <a:spcPct val="90000"/>
              </a:lnSpc>
            </a:pPr>
            <a:r>
              <a:rPr lang="en-US" sz="3529">
                <a:solidFill>
                  <a:schemeClr val="bg1"/>
                </a:solidFill>
                <a:latin typeface="Segoe UI Light"/>
              </a:rPr>
              <a:t>Incremental performance and features with easy upgrade and downgrade</a:t>
            </a:r>
          </a:p>
        </p:txBody>
      </p:sp>
      <p:sp>
        <p:nvSpPr>
          <p:cNvPr id="5" name="Title 4"/>
          <p:cNvSpPr>
            <a:spLocks noGrp="1"/>
          </p:cNvSpPr>
          <p:nvPr>
            <p:ph type="title"/>
          </p:nvPr>
        </p:nvSpPr>
        <p:spPr>
          <a:xfrm>
            <a:off x="269241" y="289957"/>
            <a:ext cx="9935373" cy="899537"/>
          </a:xfrm>
        </p:spPr>
        <p:txBody>
          <a:bodyPr/>
          <a:lstStyle/>
          <a:p>
            <a:r>
              <a:rPr lang="en-US" b="1">
                <a:solidFill>
                  <a:schemeClr val="bg1"/>
                </a:solidFill>
              </a:rPr>
              <a:t>Azure SQL Database Service Tiers</a:t>
            </a:r>
          </a:p>
        </p:txBody>
      </p:sp>
      <p:sp>
        <p:nvSpPr>
          <p:cNvPr id="7" name="Rectangle 6"/>
          <p:cNvSpPr/>
          <p:nvPr/>
        </p:nvSpPr>
        <p:spPr>
          <a:xfrm>
            <a:off x="13600" y="6569283"/>
            <a:ext cx="10446654" cy="271554"/>
          </a:xfrm>
          <a:prstGeom prst="rect">
            <a:avLst/>
          </a:prstGeom>
        </p:spPr>
        <p:txBody>
          <a:bodyPr wrap="square">
            <a:spAutoFit/>
          </a:bodyPr>
          <a:lstStyle/>
          <a:p>
            <a:pPr defTabSz="896042"/>
            <a:r>
              <a:rPr lang="en-US" sz="1176">
                <a:solidFill>
                  <a:srgbClr val="0072C6">
                    <a:lumMod val="20000"/>
                    <a:lumOff val="80000"/>
                  </a:srgbClr>
                </a:solidFill>
                <a:latin typeface="Segoe UI Light"/>
                <a:ea typeface="Times New Roman" panose="02020603050405020304" pitchFamily="18" charset="0"/>
              </a:rPr>
              <a:t>*The 99.99% availability SLA does not apply to Web and Business editions, which continue to be supported at 99.9% availability.</a:t>
            </a:r>
          </a:p>
        </p:txBody>
      </p:sp>
      <p:sp>
        <p:nvSpPr>
          <p:cNvPr id="3" name="Rectangle 2"/>
          <p:cNvSpPr/>
          <p:nvPr/>
        </p:nvSpPr>
        <p:spPr bwMode="auto">
          <a:xfrm>
            <a:off x="3033215" y="1466712"/>
            <a:ext cx="2465168" cy="542949"/>
          </a:xfrm>
          <a:prstGeom prst="rect">
            <a:avLst/>
          </a:prstGeom>
          <a:solidFill>
            <a:schemeClr val="accent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2353">
                <a:gradFill>
                  <a:gsLst>
                    <a:gs pos="0">
                      <a:srgbClr val="FFFFFF"/>
                    </a:gs>
                    <a:gs pos="100000">
                      <a:srgbClr val="FFFFFF"/>
                    </a:gs>
                  </a:gsLst>
                  <a:lin ang="5400000" scaled="0"/>
                </a:gradFill>
                <a:ea typeface="Segoe UI" pitchFamily="34" charset="0"/>
                <a:cs typeface="Segoe UI" pitchFamily="34" charset="0"/>
              </a:rPr>
              <a:t>Basic</a:t>
            </a:r>
          </a:p>
        </p:txBody>
      </p:sp>
      <p:sp>
        <p:nvSpPr>
          <p:cNvPr id="9" name="Rectangle 8"/>
          <p:cNvSpPr/>
          <p:nvPr/>
        </p:nvSpPr>
        <p:spPr bwMode="auto">
          <a:xfrm>
            <a:off x="5534978" y="1466712"/>
            <a:ext cx="2465168" cy="542949"/>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2353">
                <a:gradFill>
                  <a:gsLst>
                    <a:gs pos="0">
                      <a:srgbClr val="FFFFFF"/>
                    </a:gs>
                    <a:gs pos="100000">
                      <a:srgbClr val="FFFFFF"/>
                    </a:gs>
                  </a:gsLst>
                  <a:lin ang="5400000" scaled="0"/>
                </a:gradFill>
                <a:ea typeface="Segoe UI" pitchFamily="34" charset="0"/>
                <a:cs typeface="Segoe UI" pitchFamily="34" charset="0"/>
              </a:rPr>
              <a:t>Standard</a:t>
            </a:r>
          </a:p>
        </p:txBody>
      </p:sp>
      <p:sp>
        <p:nvSpPr>
          <p:cNvPr id="10" name="Rectangle 9"/>
          <p:cNvSpPr/>
          <p:nvPr/>
        </p:nvSpPr>
        <p:spPr bwMode="auto">
          <a:xfrm>
            <a:off x="8040253" y="1466712"/>
            <a:ext cx="2892482" cy="542949"/>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2353">
                <a:gradFill>
                  <a:gsLst>
                    <a:gs pos="0">
                      <a:srgbClr val="FFFFFF"/>
                    </a:gs>
                    <a:gs pos="100000">
                      <a:srgbClr val="FFFFFF"/>
                    </a:gs>
                  </a:gsLst>
                  <a:lin ang="5400000" scaled="0"/>
                </a:gradFill>
                <a:ea typeface="Segoe UI" pitchFamily="34" charset="0"/>
                <a:cs typeface="Segoe UI" pitchFamily="34" charset="0"/>
              </a:rPr>
              <a:t>Premium</a:t>
            </a:r>
          </a:p>
        </p:txBody>
      </p:sp>
      <p:sp>
        <p:nvSpPr>
          <p:cNvPr id="12" name="Rectangle 11"/>
          <p:cNvSpPr/>
          <p:nvPr/>
        </p:nvSpPr>
        <p:spPr bwMode="auto">
          <a:xfrm>
            <a:off x="3033215" y="2055867"/>
            <a:ext cx="2465168" cy="542949"/>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765">
                <a:gradFill>
                  <a:gsLst>
                    <a:gs pos="0">
                      <a:srgbClr val="FFFFFF"/>
                    </a:gs>
                    <a:gs pos="100000">
                      <a:srgbClr val="FFFFFF"/>
                    </a:gs>
                  </a:gsLst>
                  <a:lin ang="5400000" scaled="0"/>
                </a:gradFill>
                <a:ea typeface="Segoe UI" pitchFamily="34" charset="0"/>
                <a:cs typeface="Segoe UI" pitchFamily="34" charset="0"/>
              </a:rPr>
              <a:t>Light transactional loads</a:t>
            </a:r>
          </a:p>
        </p:txBody>
      </p:sp>
      <p:sp>
        <p:nvSpPr>
          <p:cNvPr id="13" name="Rectangle 12"/>
          <p:cNvSpPr/>
          <p:nvPr/>
        </p:nvSpPr>
        <p:spPr bwMode="auto">
          <a:xfrm>
            <a:off x="5534978" y="2055867"/>
            <a:ext cx="2465168" cy="542949"/>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143428" rIns="89642"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765">
                <a:gradFill>
                  <a:gsLst>
                    <a:gs pos="0">
                      <a:srgbClr val="FFFFFF"/>
                    </a:gs>
                    <a:gs pos="100000">
                      <a:srgbClr val="FFFFFF"/>
                    </a:gs>
                  </a:gsLst>
                  <a:lin ang="5400000" scaled="0"/>
                </a:gradFill>
                <a:ea typeface="Segoe UI" pitchFamily="34" charset="0"/>
                <a:cs typeface="Segoe UI" pitchFamily="34" charset="0"/>
              </a:rPr>
              <a:t>Go-to option for most business applications</a:t>
            </a:r>
          </a:p>
        </p:txBody>
      </p:sp>
      <p:sp>
        <p:nvSpPr>
          <p:cNvPr id="14" name="Rectangle 13"/>
          <p:cNvSpPr/>
          <p:nvPr/>
        </p:nvSpPr>
        <p:spPr bwMode="auto">
          <a:xfrm>
            <a:off x="8040253" y="2055867"/>
            <a:ext cx="2892482" cy="542949"/>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143428" rIns="89642"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765">
                <a:gradFill>
                  <a:gsLst>
                    <a:gs pos="0">
                      <a:srgbClr val="FFFFFF"/>
                    </a:gs>
                    <a:gs pos="100000">
                      <a:srgbClr val="FFFFFF"/>
                    </a:gs>
                  </a:gsLst>
                  <a:lin ang="5400000" scaled="0"/>
                </a:gradFill>
                <a:ea typeface="Segoe UI" pitchFamily="34" charset="0"/>
                <a:cs typeface="Segoe UI" pitchFamily="34" charset="0"/>
              </a:rPr>
              <a:t>High throughput and business-critical databases </a:t>
            </a:r>
          </a:p>
        </p:txBody>
      </p:sp>
      <p:sp>
        <p:nvSpPr>
          <p:cNvPr id="15" name="Rectangle 14"/>
          <p:cNvSpPr/>
          <p:nvPr/>
        </p:nvSpPr>
        <p:spPr bwMode="auto">
          <a:xfrm>
            <a:off x="1090962" y="2055867"/>
            <a:ext cx="1894677" cy="542949"/>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85000"/>
              </a:lnSpc>
              <a:spcBef>
                <a:spcPct val="0"/>
              </a:spcBef>
              <a:spcAft>
                <a:spcPct val="0"/>
              </a:spcAft>
            </a:pPr>
            <a:r>
              <a:rPr lang="en-US" sz="1961">
                <a:gradFill>
                  <a:gsLst>
                    <a:gs pos="0">
                      <a:srgbClr val="FFFFFF"/>
                    </a:gs>
                    <a:gs pos="100000">
                      <a:srgbClr val="FFFFFF"/>
                    </a:gs>
                  </a:gsLst>
                  <a:lin ang="5400000" scaled="0"/>
                </a:gradFill>
                <a:ea typeface="Segoe UI" pitchFamily="34" charset="0"/>
                <a:cs typeface="Segoe UI" pitchFamily="34" charset="0"/>
              </a:rPr>
              <a:t>Intended Use</a:t>
            </a:r>
          </a:p>
        </p:txBody>
      </p:sp>
      <p:sp>
        <p:nvSpPr>
          <p:cNvPr id="16" name="Rectangle 15"/>
          <p:cNvSpPr/>
          <p:nvPr/>
        </p:nvSpPr>
        <p:spPr bwMode="auto">
          <a:xfrm>
            <a:off x="3033215" y="2645022"/>
            <a:ext cx="7899519" cy="542949"/>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765">
                <a:gradFill>
                  <a:gsLst>
                    <a:gs pos="0">
                      <a:srgbClr val="FFFFFF"/>
                    </a:gs>
                    <a:gs pos="100000">
                      <a:srgbClr val="FFFFFF"/>
                    </a:gs>
                  </a:gsLst>
                  <a:lin ang="5400000" scaled="0"/>
                </a:gradFill>
                <a:ea typeface="Segoe UI" pitchFamily="34" charset="0"/>
                <a:cs typeface="Segoe UI" pitchFamily="34" charset="0"/>
              </a:rPr>
              <a:t>99.99%</a:t>
            </a:r>
            <a:r>
              <a:rPr lang="en-US" sz="1765" baseline="30000">
                <a:gradFill>
                  <a:gsLst>
                    <a:gs pos="0">
                      <a:srgbClr val="FFFFFF"/>
                    </a:gs>
                    <a:gs pos="100000">
                      <a:srgbClr val="FFFFFF"/>
                    </a:gs>
                  </a:gsLst>
                  <a:lin ang="5400000" scaled="0"/>
                </a:gradFill>
                <a:ea typeface="Segoe UI" pitchFamily="34" charset="0"/>
                <a:cs typeface="Segoe UI" pitchFamily="34" charset="0"/>
              </a:rPr>
              <a:t>*</a:t>
            </a:r>
          </a:p>
        </p:txBody>
      </p:sp>
      <p:sp>
        <p:nvSpPr>
          <p:cNvPr id="19" name="Rectangle 18"/>
          <p:cNvSpPr/>
          <p:nvPr/>
        </p:nvSpPr>
        <p:spPr bwMode="auto">
          <a:xfrm>
            <a:off x="1090962" y="2645022"/>
            <a:ext cx="1894677" cy="542949"/>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85000"/>
              </a:lnSpc>
              <a:spcBef>
                <a:spcPct val="0"/>
              </a:spcBef>
              <a:spcAft>
                <a:spcPct val="0"/>
              </a:spcAft>
            </a:pPr>
            <a:r>
              <a:rPr lang="en-US" sz="1961">
                <a:gradFill>
                  <a:gsLst>
                    <a:gs pos="0">
                      <a:srgbClr val="FFFFFF"/>
                    </a:gs>
                    <a:gs pos="100000">
                      <a:srgbClr val="FFFFFF"/>
                    </a:gs>
                  </a:gsLst>
                  <a:lin ang="5400000" scaled="0"/>
                </a:gradFill>
                <a:ea typeface="Segoe UI" pitchFamily="34" charset="0"/>
                <a:cs typeface="Segoe UI" pitchFamily="34" charset="0"/>
              </a:rPr>
              <a:t>Availability</a:t>
            </a:r>
          </a:p>
        </p:txBody>
      </p:sp>
      <p:sp>
        <p:nvSpPr>
          <p:cNvPr id="20" name="Rectangle 19"/>
          <p:cNvSpPr/>
          <p:nvPr/>
        </p:nvSpPr>
        <p:spPr bwMode="auto">
          <a:xfrm>
            <a:off x="3033215" y="3234177"/>
            <a:ext cx="2465168" cy="542949"/>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765">
                <a:gradFill>
                  <a:gsLst>
                    <a:gs pos="0">
                      <a:srgbClr val="FFFFFF"/>
                    </a:gs>
                    <a:gs pos="100000">
                      <a:srgbClr val="FFFFFF"/>
                    </a:gs>
                  </a:gsLst>
                  <a:lin ang="5400000" scaled="0"/>
                </a:gradFill>
                <a:ea typeface="Segoe UI" pitchFamily="34" charset="0"/>
                <a:cs typeface="Segoe UI" pitchFamily="34" charset="0"/>
              </a:rPr>
              <a:t>2 GB</a:t>
            </a:r>
          </a:p>
        </p:txBody>
      </p:sp>
      <p:sp>
        <p:nvSpPr>
          <p:cNvPr id="21" name="Rectangle 20"/>
          <p:cNvSpPr/>
          <p:nvPr/>
        </p:nvSpPr>
        <p:spPr bwMode="auto">
          <a:xfrm>
            <a:off x="5534978" y="3234177"/>
            <a:ext cx="2465168" cy="542949"/>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765">
                <a:gradFill>
                  <a:gsLst>
                    <a:gs pos="0">
                      <a:srgbClr val="FFFFFF"/>
                    </a:gs>
                    <a:gs pos="100000">
                      <a:srgbClr val="FFFFFF"/>
                    </a:gs>
                  </a:gsLst>
                  <a:lin ang="5400000" scaled="0"/>
                </a:gradFill>
                <a:ea typeface="Segoe UI" pitchFamily="34" charset="0"/>
                <a:cs typeface="Segoe UI" pitchFamily="34" charset="0"/>
              </a:rPr>
              <a:t>250 GB</a:t>
            </a:r>
          </a:p>
        </p:txBody>
      </p:sp>
      <p:sp>
        <p:nvSpPr>
          <p:cNvPr id="22" name="Rectangle 21"/>
          <p:cNvSpPr/>
          <p:nvPr/>
        </p:nvSpPr>
        <p:spPr bwMode="auto">
          <a:xfrm>
            <a:off x="8040253" y="3234177"/>
            <a:ext cx="2892482" cy="542949"/>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765">
                <a:gradFill>
                  <a:gsLst>
                    <a:gs pos="0">
                      <a:srgbClr val="FFFFFF"/>
                    </a:gs>
                    <a:gs pos="100000">
                      <a:srgbClr val="FFFFFF"/>
                    </a:gs>
                  </a:gsLst>
                  <a:lin ang="5400000" scaled="0"/>
                </a:gradFill>
                <a:ea typeface="Segoe UI" pitchFamily="34" charset="0"/>
                <a:cs typeface="Segoe UI" pitchFamily="34" charset="0"/>
              </a:rPr>
              <a:t>500 GB</a:t>
            </a:r>
          </a:p>
        </p:txBody>
      </p:sp>
      <p:sp>
        <p:nvSpPr>
          <p:cNvPr id="23" name="Rectangle 22"/>
          <p:cNvSpPr/>
          <p:nvPr/>
        </p:nvSpPr>
        <p:spPr bwMode="auto">
          <a:xfrm>
            <a:off x="1090962" y="3234177"/>
            <a:ext cx="1894677" cy="542949"/>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85000"/>
              </a:lnSpc>
              <a:spcBef>
                <a:spcPct val="0"/>
              </a:spcBef>
              <a:spcAft>
                <a:spcPct val="0"/>
              </a:spcAft>
            </a:pPr>
            <a:r>
              <a:rPr lang="en-US" sz="1961">
                <a:gradFill>
                  <a:gsLst>
                    <a:gs pos="0">
                      <a:srgbClr val="FFFFFF"/>
                    </a:gs>
                    <a:gs pos="100000">
                      <a:srgbClr val="FFFFFF"/>
                    </a:gs>
                  </a:gsLst>
                  <a:lin ang="5400000" scaled="0"/>
                </a:gradFill>
                <a:ea typeface="Segoe UI" pitchFamily="34" charset="0"/>
                <a:cs typeface="Segoe UI" pitchFamily="34" charset="0"/>
              </a:rPr>
              <a:t>Size</a:t>
            </a:r>
          </a:p>
        </p:txBody>
      </p:sp>
      <p:sp>
        <p:nvSpPr>
          <p:cNvPr id="24" name="Rectangle 23"/>
          <p:cNvSpPr/>
          <p:nvPr/>
        </p:nvSpPr>
        <p:spPr bwMode="auto">
          <a:xfrm>
            <a:off x="3033215" y="3828288"/>
            <a:ext cx="2465168" cy="542949"/>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a:r>
              <a:rPr lang="en-US" sz="3137">
                <a:solidFill>
                  <a:srgbClr val="FFFFFF"/>
                </a:solidFill>
              </a:rPr>
              <a:t>•</a:t>
            </a:r>
          </a:p>
        </p:txBody>
      </p:sp>
      <p:sp>
        <p:nvSpPr>
          <p:cNvPr id="25" name="Rectangle 24"/>
          <p:cNvSpPr/>
          <p:nvPr/>
        </p:nvSpPr>
        <p:spPr bwMode="auto">
          <a:xfrm>
            <a:off x="5534978" y="3828288"/>
            <a:ext cx="2465168" cy="542949"/>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a:r>
              <a:rPr lang="en-US" sz="3137">
                <a:solidFill>
                  <a:srgbClr val="FFFFFF"/>
                </a:solidFill>
              </a:rPr>
              <a:t>••</a:t>
            </a:r>
          </a:p>
        </p:txBody>
      </p:sp>
      <p:sp>
        <p:nvSpPr>
          <p:cNvPr id="26" name="Rectangle 25"/>
          <p:cNvSpPr/>
          <p:nvPr/>
        </p:nvSpPr>
        <p:spPr bwMode="auto">
          <a:xfrm>
            <a:off x="8040253" y="3828288"/>
            <a:ext cx="2892482" cy="542949"/>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a:r>
              <a:rPr lang="en-US" sz="3137">
                <a:solidFill>
                  <a:srgbClr val="FFFFFF"/>
                </a:solidFill>
              </a:rPr>
              <a:t>•••</a:t>
            </a:r>
          </a:p>
        </p:txBody>
      </p:sp>
      <p:sp>
        <p:nvSpPr>
          <p:cNvPr id="27" name="Rectangle 26"/>
          <p:cNvSpPr/>
          <p:nvPr/>
        </p:nvSpPr>
        <p:spPr bwMode="auto">
          <a:xfrm>
            <a:off x="1090962" y="3828288"/>
            <a:ext cx="1894677" cy="542949"/>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85000"/>
              </a:lnSpc>
              <a:spcBef>
                <a:spcPct val="0"/>
              </a:spcBef>
              <a:spcAft>
                <a:spcPct val="0"/>
              </a:spcAft>
            </a:pPr>
            <a:r>
              <a:rPr lang="en-US" sz="1961">
                <a:gradFill>
                  <a:gsLst>
                    <a:gs pos="0">
                      <a:srgbClr val="FFFFFF"/>
                    </a:gs>
                    <a:gs pos="100000">
                      <a:srgbClr val="FFFFFF"/>
                    </a:gs>
                  </a:gsLst>
                  <a:lin ang="5400000" scaled="0"/>
                </a:gradFill>
                <a:ea typeface="Segoe UI" pitchFamily="34" charset="0"/>
                <a:cs typeface="Segoe UI" pitchFamily="34" charset="0"/>
              </a:rPr>
              <a:t>Performance</a:t>
            </a:r>
          </a:p>
        </p:txBody>
      </p:sp>
      <p:sp>
        <p:nvSpPr>
          <p:cNvPr id="28" name="Rectangle 27"/>
          <p:cNvSpPr/>
          <p:nvPr/>
        </p:nvSpPr>
        <p:spPr bwMode="auto">
          <a:xfrm>
            <a:off x="3033215" y="4417444"/>
            <a:ext cx="2465168" cy="542949"/>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a:r>
              <a:rPr lang="en-US" sz="3137">
                <a:solidFill>
                  <a:srgbClr val="FFFFFF"/>
                </a:solidFill>
              </a:rPr>
              <a:t>•</a:t>
            </a:r>
          </a:p>
        </p:txBody>
      </p:sp>
      <p:sp>
        <p:nvSpPr>
          <p:cNvPr id="29" name="Rectangle 28"/>
          <p:cNvSpPr/>
          <p:nvPr/>
        </p:nvSpPr>
        <p:spPr bwMode="auto">
          <a:xfrm>
            <a:off x="5534978" y="4417444"/>
            <a:ext cx="2465168" cy="542949"/>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a:r>
              <a:rPr lang="en-US" sz="3137">
                <a:solidFill>
                  <a:srgbClr val="FFFFFF"/>
                </a:solidFill>
              </a:rPr>
              <a:t>••</a:t>
            </a:r>
          </a:p>
        </p:txBody>
      </p:sp>
      <p:sp>
        <p:nvSpPr>
          <p:cNvPr id="30" name="Rectangle 29"/>
          <p:cNvSpPr/>
          <p:nvPr/>
        </p:nvSpPr>
        <p:spPr bwMode="auto">
          <a:xfrm>
            <a:off x="8040253" y="4417444"/>
            <a:ext cx="2892482" cy="542949"/>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a:r>
              <a:rPr lang="en-US" sz="3137">
                <a:solidFill>
                  <a:srgbClr val="FFFFFF"/>
                </a:solidFill>
              </a:rPr>
              <a:t>•••</a:t>
            </a:r>
          </a:p>
        </p:txBody>
      </p:sp>
      <p:sp>
        <p:nvSpPr>
          <p:cNvPr id="31" name="Rectangle 30"/>
          <p:cNvSpPr/>
          <p:nvPr/>
        </p:nvSpPr>
        <p:spPr bwMode="auto">
          <a:xfrm>
            <a:off x="1090962" y="4417444"/>
            <a:ext cx="1894677" cy="542949"/>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85000"/>
              </a:lnSpc>
              <a:spcBef>
                <a:spcPct val="0"/>
              </a:spcBef>
              <a:spcAft>
                <a:spcPct val="0"/>
              </a:spcAft>
            </a:pPr>
            <a:r>
              <a:rPr lang="en-US" sz="1961">
                <a:gradFill>
                  <a:gsLst>
                    <a:gs pos="0">
                      <a:srgbClr val="FFFFFF"/>
                    </a:gs>
                    <a:gs pos="100000">
                      <a:srgbClr val="FFFFFF"/>
                    </a:gs>
                  </a:gsLst>
                  <a:lin ang="5400000" scaled="0"/>
                </a:gradFill>
                <a:ea typeface="Segoe UI" pitchFamily="34" charset="0"/>
                <a:cs typeface="Segoe UI" pitchFamily="34" charset="0"/>
              </a:rPr>
              <a:t>Business Continuity</a:t>
            </a:r>
          </a:p>
        </p:txBody>
      </p:sp>
    </p:spTree>
    <p:extLst>
      <p:ext uri="{BB962C8B-B14F-4D97-AF65-F5344CB8AC3E}">
        <p14:creationId xmlns:p14="http://schemas.microsoft.com/office/powerpoint/2010/main" val="11760017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1" name="Rectangle 20"/>
          <p:cNvSpPr/>
          <p:nvPr/>
        </p:nvSpPr>
        <p:spPr bwMode="auto">
          <a:xfrm>
            <a:off x="7515339" y="2125201"/>
            <a:ext cx="3361593" cy="855587"/>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2353">
                <a:solidFill>
                  <a:schemeClr val="bg1"/>
                </a:solidFill>
                <a:ea typeface="Segoe UI" pitchFamily="34" charset="0"/>
                <a:cs typeface="Segoe UI" pitchFamily="34" charset="0"/>
              </a:rPr>
              <a:t>Self-managed and Familiar</a:t>
            </a:r>
          </a:p>
        </p:txBody>
      </p:sp>
      <p:sp>
        <p:nvSpPr>
          <p:cNvPr id="22" name="Rectangle 21"/>
          <p:cNvSpPr/>
          <p:nvPr/>
        </p:nvSpPr>
        <p:spPr bwMode="auto">
          <a:xfrm>
            <a:off x="4078170" y="2125201"/>
            <a:ext cx="3332023" cy="855587"/>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2353">
                <a:solidFill>
                  <a:schemeClr val="bg1"/>
                </a:solidFill>
                <a:ea typeface="Segoe UI" pitchFamily="34" charset="0"/>
                <a:cs typeface="Segoe UI" pitchFamily="34" charset="0"/>
              </a:rPr>
              <a:t>Business Continuity and Data Protection</a:t>
            </a:r>
          </a:p>
        </p:txBody>
      </p:sp>
      <p:sp>
        <p:nvSpPr>
          <p:cNvPr id="24" name="Rectangle 23"/>
          <p:cNvSpPr/>
          <p:nvPr/>
        </p:nvSpPr>
        <p:spPr bwMode="auto">
          <a:xfrm>
            <a:off x="418643" y="2125201"/>
            <a:ext cx="3555255" cy="855587"/>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2353">
                <a:gradFill>
                  <a:gsLst>
                    <a:gs pos="0">
                      <a:srgbClr val="FFFFFF"/>
                    </a:gs>
                    <a:gs pos="100000">
                      <a:srgbClr val="FFFFFF"/>
                    </a:gs>
                  </a:gsLst>
                  <a:lin ang="5400000" scaled="0"/>
                </a:gradFill>
                <a:ea typeface="Segoe UI" pitchFamily="34" charset="0"/>
                <a:cs typeface="Segoe UI" pitchFamily="34" charset="0"/>
              </a:rPr>
              <a:t>Elastic Scale and Performance</a:t>
            </a:r>
          </a:p>
        </p:txBody>
      </p:sp>
      <p:sp>
        <p:nvSpPr>
          <p:cNvPr id="25" name="Rectangle 24"/>
          <p:cNvSpPr/>
          <p:nvPr/>
        </p:nvSpPr>
        <p:spPr bwMode="auto">
          <a:xfrm>
            <a:off x="418643" y="3107449"/>
            <a:ext cx="3555255" cy="1292678"/>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765">
                <a:gradFill>
                  <a:gsLst>
                    <a:gs pos="0">
                      <a:srgbClr val="FFFFFF"/>
                    </a:gs>
                    <a:gs pos="100000">
                      <a:srgbClr val="FFFFFF"/>
                    </a:gs>
                  </a:gsLst>
                  <a:lin ang="5400000" scaled="0"/>
                </a:gradFill>
                <a:ea typeface="Segoe UI" pitchFamily="34" charset="0"/>
                <a:cs typeface="Segoe UI" pitchFamily="34" charset="0"/>
              </a:rPr>
              <a:t>Predictable performance levels</a:t>
            </a:r>
          </a:p>
          <a:p>
            <a:pPr defTabSz="914102" fontAlgn="base">
              <a:spcBef>
                <a:spcPct val="0"/>
              </a:spcBef>
              <a:spcAft>
                <a:spcPct val="0"/>
              </a:spcAft>
            </a:pPr>
            <a:r>
              <a:rPr lang="en-US" sz="1765">
                <a:gradFill>
                  <a:gsLst>
                    <a:gs pos="0">
                      <a:srgbClr val="FFFFFF"/>
                    </a:gs>
                    <a:gs pos="100000">
                      <a:srgbClr val="FFFFFF"/>
                    </a:gs>
                  </a:gsLst>
                  <a:lin ang="5400000" scaled="0"/>
                </a:gradFill>
                <a:ea typeface="Segoe UI" pitchFamily="34" charset="0"/>
                <a:cs typeface="Segoe UI" pitchFamily="34" charset="0"/>
              </a:rPr>
              <a:t>Scale up/down &amp; out/in</a:t>
            </a:r>
          </a:p>
          <a:p>
            <a:pPr defTabSz="914102" fontAlgn="base">
              <a:spcBef>
                <a:spcPct val="0"/>
              </a:spcBef>
              <a:spcAft>
                <a:spcPct val="0"/>
              </a:spcAft>
            </a:pPr>
            <a:r>
              <a:rPr lang="en-US" sz="1765">
                <a:gradFill>
                  <a:gsLst>
                    <a:gs pos="0">
                      <a:srgbClr val="FFFFFF"/>
                    </a:gs>
                    <a:gs pos="100000">
                      <a:srgbClr val="FFFFFF"/>
                    </a:gs>
                  </a:gsLst>
                  <a:lin ang="5400000" scaled="0"/>
                </a:gradFill>
                <a:ea typeface="Segoe UI" pitchFamily="34" charset="0"/>
                <a:cs typeface="Segoe UI" pitchFamily="34" charset="0"/>
              </a:rPr>
              <a:t>Dashboard views of DB metrics</a:t>
            </a:r>
          </a:p>
        </p:txBody>
      </p:sp>
      <p:sp>
        <p:nvSpPr>
          <p:cNvPr id="26" name="Rectangle 25"/>
          <p:cNvSpPr/>
          <p:nvPr/>
        </p:nvSpPr>
        <p:spPr bwMode="auto">
          <a:xfrm>
            <a:off x="4078170" y="3107446"/>
            <a:ext cx="3332023" cy="1292678"/>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765">
                <a:solidFill>
                  <a:schemeClr val="bg1"/>
                </a:solidFill>
                <a:ea typeface="Segoe UI" pitchFamily="34" charset="0"/>
                <a:cs typeface="Segoe UI" pitchFamily="34" charset="0"/>
              </a:rPr>
              <a:t>Self-service restore</a:t>
            </a:r>
          </a:p>
          <a:p>
            <a:pPr defTabSz="914102" fontAlgn="base">
              <a:spcBef>
                <a:spcPct val="0"/>
              </a:spcBef>
              <a:spcAft>
                <a:spcPct val="0"/>
              </a:spcAft>
            </a:pPr>
            <a:r>
              <a:rPr lang="en-US" sz="1765">
                <a:solidFill>
                  <a:schemeClr val="bg1"/>
                </a:solidFill>
                <a:ea typeface="Segoe UI" pitchFamily="34" charset="0"/>
                <a:cs typeface="Segoe UI" pitchFamily="34" charset="0"/>
              </a:rPr>
              <a:t>Disaster recovery</a:t>
            </a:r>
          </a:p>
          <a:p>
            <a:pPr defTabSz="914102" fontAlgn="base">
              <a:spcBef>
                <a:spcPct val="0"/>
              </a:spcBef>
              <a:spcAft>
                <a:spcPct val="0"/>
              </a:spcAft>
            </a:pPr>
            <a:r>
              <a:rPr lang="en-US" sz="1765">
                <a:solidFill>
                  <a:schemeClr val="bg1"/>
                </a:solidFill>
                <a:ea typeface="Segoe UI" pitchFamily="34" charset="0"/>
                <a:cs typeface="Segoe UI" pitchFamily="34" charset="0"/>
              </a:rPr>
              <a:t>Compliance-enabled</a:t>
            </a:r>
          </a:p>
        </p:txBody>
      </p:sp>
      <p:sp>
        <p:nvSpPr>
          <p:cNvPr id="27" name="Rectangle 26"/>
          <p:cNvSpPr/>
          <p:nvPr/>
        </p:nvSpPr>
        <p:spPr bwMode="auto">
          <a:xfrm>
            <a:off x="7514465" y="3107447"/>
            <a:ext cx="3361593" cy="1292678"/>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765">
                <a:solidFill>
                  <a:schemeClr val="bg1"/>
                </a:solidFill>
                <a:ea typeface="Segoe UI" pitchFamily="34" charset="0"/>
                <a:cs typeface="Segoe UI" pitchFamily="34" charset="0"/>
              </a:rPr>
              <a:t>Self-managed</a:t>
            </a:r>
          </a:p>
          <a:p>
            <a:pPr defTabSz="914102" fontAlgn="base">
              <a:spcBef>
                <a:spcPct val="0"/>
              </a:spcBef>
              <a:spcAft>
                <a:spcPct val="0"/>
              </a:spcAft>
            </a:pPr>
            <a:r>
              <a:rPr lang="en-US" sz="1765">
                <a:solidFill>
                  <a:schemeClr val="bg1"/>
                </a:solidFill>
                <a:ea typeface="Segoe UI" pitchFamily="34" charset="0"/>
                <a:cs typeface="Segoe UI" pitchFamily="34" charset="0"/>
              </a:rPr>
              <a:t>Programmatic APIs</a:t>
            </a:r>
          </a:p>
          <a:p>
            <a:pPr defTabSz="914102" fontAlgn="base">
              <a:spcBef>
                <a:spcPct val="0"/>
              </a:spcBef>
              <a:spcAft>
                <a:spcPct val="0"/>
              </a:spcAft>
            </a:pPr>
            <a:r>
              <a:rPr lang="en-US" sz="1765">
                <a:solidFill>
                  <a:schemeClr val="bg1"/>
                </a:solidFill>
                <a:ea typeface="Segoe UI" pitchFamily="34" charset="0"/>
                <a:cs typeface="Segoe UI" pitchFamily="34" charset="0"/>
              </a:rPr>
              <a:t>Familiar tools and language</a:t>
            </a:r>
          </a:p>
        </p:txBody>
      </p:sp>
      <p:sp>
        <p:nvSpPr>
          <p:cNvPr id="5" name="Title 4"/>
          <p:cNvSpPr>
            <a:spLocks noGrp="1"/>
          </p:cNvSpPr>
          <p:nvPr>
            <p:ph type="title"/>
          </p:nvPr>
        </p:nvSpPr>
        <p:spPr>
          <a:xfrm>
            <a:off x="486381" y="298864"/>
            <a:ext cx="10515600" cy="1325563"/>
          </a:xfrm>
        </p:spPr>
        <p:txBody>
          <a:bodyPr/>
          <a:lstStyle/>
          <a:p>
            <a:r>
              <a:rPr lang="en-US" b="1">
                <a:solidFill>
                  <a:schemeClr val="bg1"/>
                </a:solidFill>
              </a:rPr>
              <a:t>Azure SQL Database</a:t>
            </a:r>
          </a:p>
        </p:txBody>
      </p:sp>
    </p:spTree>
    <p:extLst>
      <p:ext uri="{BB962C8B-B14F-4D97-AF65-F5344CB8AC3E}">
        <p14:creationId xmlns:p14="http://schemas.microsoft.com/office/powerpoint/2010/main" val="38195793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36" name="Bent-Up Arrow 35"/>
          <p:cNvSpPr/>
          <p:nvPr/>
        </p:nvSpPr>
        <p:spPr bwMode="auto">
          <a:xfrm rot="5400000">
            <a:off x="1064854" y="4075212"/>
            <a:ext cx="2280820" cy="2851135"/>
          </a:xfrm>
          <a:prstGeom prst="bentUpArrow">
            <a:avLst>
              <a:gd name="adj1" fmla="val 29400"/>
              <a:gd name="adj2" fmla="val 26016"/>
              <a:gd name="adj3" fmla="val 40504"/>
            </a:avLst>
          </a:prstGeom>
          <a:gradFill flip="none" rotWithShape="1">
            <a:gsLst>
              <a:gs pos="25000">
                <a:srgbClr val="442359"/>
              </a:gs>
              <a:gs pos="47000">
                <a:srgbClr val="442359">
                  <a:lumMod val="95000"/>
                  <a:lumOff val="5000"/>
                </a:srgbClr>
              </a:gs>
              <a:gs pos="100000">
                <a:srgbClr val="442359">
                  <a:lumMod val="94000"/>
                  <a:lumOff val="6000"/>
                </a:srgbClr>
              </a:gs>
            </a:gsLst>
            <a:lin ang="210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a:xfrm>
            <a:off x="293477" y="63572"/>
            <a:ext cx="10515600" cy="1325563"/>
          </a:xfrm>
        </p:spPr>
        <p:txBody>
          <a:bodyPr/>
          <a:lstStyle/>
          <a:p>
            <a:r>
              <a:rPr lang="en-US" b="1">
                <a:solidFill>
                  <a:schemeClr val="bg1"/>
                </a:solidFill>
              </a:rPr>
              <a:t>Scalable Performance</a:t>
            </a:r>
          </a:p>
        </p:txBody>
      </p:sp>
      <p:sp>
        <p:nvSpPr>
          <p:cNvPr id="3" name="Text Placeholder 2"/>
          <p:cNvSpPr>
            <a:spLocks noGrp="1"/>
          </p:cNvSpPr>
          <p:nvPr>
            <p:ph type="body" sz="quarter" idx="11"/>
          </p:nvPr>
        </p:nvSpPr>
        <p:spPr>
          <a:xfrm>
            <a:off x="269241" y="1189494"/>
            <a:ext cx="10635092" cy="2522432"/>
          </a:xfrm>
        </p:spPr>
        <p:txBody>
          <a:bodyPr>
            <a:normAutofit lnSpcReduction="10000"/>
          </a:bodyPr>
          <a:lstStyle/>
          <a:p>
            <a:pPr>
              <a:lnSpc>
                <a:spcPct val="100000"/>
              </a:lnSpc>
            </a:pPr>
            <a:r>
              <a:rPr lang="en-US" sz="1961">
                <a:solidFill>
                  <a:schemeClr val="bg1"/>
                </a:solidFill>
              </a:rPr>
              <a:t>Basic, Standard, and Premium provide increasing performance levels</a:t>
            </a:r>
          </a:p>
          <a:p>
            <a:pPr>
              <a:lnSpc>
                <a:spcPct val="100000"/>
              </a:lnSpc>
            </a:pPr>
            <a:r>
              <a:rPr lang="en-US" sz="1961">
                <a:solidFill>
                  <a:schemeClr val="bg1"/>
                </a:solidFill>
              </a:rPr>
              <a:t>Relative performance is expressed in database throughput units (DTUs)</a:t>
            </a:r>
          </a:p>
          <a:p>
            <a:pPr lvl="2">
              <a:lnSpc>
                <a:spcPct val="100000"/>
              </a:lnSpc>
            </a:pPr>
            <a:r>
              <a:rPr lang="en-US" sz="1568">
                <a:solidFill>
                  <a:schemeClr val="bg1"/>
                </a:solidFill>
              </a:rPr>
              <a:t>DTU is a blended measure of CPU, read IO, write IO, and memory</a:t>
            </a:r>
          </a:p>
          <a:p>
            <a:pPr>
              <a:lnSpc>
                <a:spcPct val="100000"/>
              </a:lnSpc>
            </a:pPr>
            <a:r>
              <a:rPr lang="en-US" sz="1961">
                <a:solidFill>
                  <a:schemeClr val="bg1"/>
                </a:solidFill>
              </a:rPr>
              <a:t>Scale performance up/down via portal, APIs, PS, or T-SQL</a:t>
            </a:r>
            <a:br>
              <a:rPr lang="en-US" sz="1961">
                <a:solidFill>
                  <a:schemeClr val="bg1"/>
                </a:solidFill>
              </a:rPr>
            </a:br>
            <a:r>
              <a:rPr lang="en-US" sz="1961">
                <a:solidFill>
                  <a:schemeClr val="bg1"/>
                </a:solidFill>
              </a:rPr>
              <a:t>to reflect actual or anticipated demand</a:t>
            </a:r>
          </a:p>
          <a:p>
            <a:pPr>
              <a:lnSpc>
                <a:spcPct val="100000"/>
              </a:lnSpc>
            </a:pPr>
            <a:r>
              <a:rPr lang="en-US" sz="1961">
                <a:solidFill>
                  <a:schemeClr val="bg1"/>
                </a:solidFill>
              </a:rPr>
              <a:t>Database remains online while scaling</a:t>
            </a:r>
          </a:p>
          <a:p>
            <a:pPr>
              <a:lnSpc>
                <a:spcPct val="100000"/>
              </a:lnSpc>
            </a:pPr>
            <a:r>
              <a:rPr lang="en-US" sz="1961">
                <a:solidFill>
                  <a:schemeClr val="bg1"/>
                </a:solidFill>
              </a:rPr>
              <a:t>Hourly billing improves cost efficiency</a:t>
            </a:r>
          </a:p>
        </p:txBody>
      </p:sp>
      <p:sp>
        <p:nvSpPr>
          <p:cNvPr id="19" name="Rectangle 18"/>
          <p:cNvSpPr/>
          <p:nvPr/>
        </p:nvSpPr>
        <p:spPr bwMode="auto">
          <a:xfrm>
            <a:off x="4384777" y="4426686"/>
            <a:ext cx="398984" cy="373510"/>
          </a:xfrm>
          <a:prstGeom prst="rect">
            <a:avLst/>
          </a:prstGeom>
          <a:noFill/>
          <a:ln w="38100">
            <a:solidFill>
              <a:srgbClr val="92D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p:cNvSpPr/>
          <p:nvPr/>
        </p:nvSpPr>
        <p:spPr bwMode="auto">
          <a:xfrm>
            <a:off x="4963313" y="4258360"/>
            <a:ext cx="570389" cy="541836"/>
          </a:xfrm>
          <a:prstGeom prst="rect">
            <a:avLst/>
          </a:prstGeom>
          <a:noFill/>
          <a:ln w="38100">
            <a:solidFill>
              <a:srgbClr val="92D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p:cNvSpPr/>
          <p:nvPr/>
        </p:nvSpPr>
        <p:spPr bwMode="auto">
          <a:xfrm>
            <a:off x="5794881" y="3996937"/>
            <a:ext cx="784332" cy="803259"/>
          </a:xfrm>
          <a:prstGeom prst="rect">
            <a:avLst/>
          </a:prstGeom>
          <a:noFill/>
          <a:ln w="38100">
            <a:solidFill>
              <a:schemeClr val="accent3">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p:cNvSpPr/>
          <p:nvPr/>
        </p:nvSpPr>
        <p:spPr bwMode="auto">
          <a:xfrm>
            <a:off x="6890748" y="3695175"/>
            <a:ext cx="1218567" cy="1105021"/>
          </a:xfrm>
          <a:prstGeom prst="rect">
            <a:avLst/>
          </a:prstGeom>
          <a:noFill/>
          <a:ln w="38100">
            <a:solidFill>
              <a:schemeClr val="accent3">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3" name="Rectangle 22"/>
          <p:cNvSpPr/>
          <p:nvPr/>
        </p:nvSpPr>
        <p:spPr bwMode="auto">
          <a:xfrm>
            <a:off x="8387150" y="2312623"/>
            <a:ext cx="2564485" cy="2487573"/>
          </a:xfrm>
          <a:prstGeom prst="rect">
            <a:avLst/>
          </a:prstGeom>
          <a:noFill/>
          <a:ln w="38100">
            <a:solidFill>
              <a:schemeClr val="accent3">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p:cNvSpPr/>
          <p:nvPr/>
        </p:nvSpPr>
        <p:spPr bwMode="auto">
          <a:xfrm>
            <a:off x="3911951" y="4566892"/>
            <a:ext cx="279964" cy="233304"/>
          </a:xfrm>
          <a:prstGeom prst="rect">
            <a:avLst/>
          </a:prstGeom>
          <a:noFill/>
          <a:ln w="38100">
            <a:solidFill>
              <a:srgbClr val="92D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p:cNvSpPr/>
          <p:nvPr/>
        </p:nvSpPr>
        <p:spPr bwMode="auto">
          <a:xfrm>
            <a:off x="3582138" y="4650792"/>
            <a:ext cx="179285" cy="149404"/>
          </a:xfrm>
          <a:prstGeom prst="rect">
            <a:avLst/>
          </a:prstGeom>
          <a:noFill/>
          <a:ln w="38100">
            <a:solidFill>
              <a:schemeClr val="accent2">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7" name="TextBox 26"/>
          <p:cNvSpPr txBox="1"/>
          <p:nvPr/>
        </p:nvSpPr>
        <p:spPr>
          <a:xfrm>
            <a:off x="3413651" y="4768838"/>
            <a:ext cx="525506" cy="615522"/>
          </a:xfrm>
          <a:prstGeom prst="rect">
            <a:avLst/>
          </a:prstGeom>
          <a:noFill/>
        </p:spPr>
        <p:txBody>
          <a:bodyPr wrap="none" lIns="179285" tIns="143428" rIns="179285" bIns="143428" rtlCol="0">
            <a:spAutoFit/>
          </a:bodyPr>
          <a:lstStyle/>
          <a:p>
            <a:pPr>
              <a:lnSpc>
                <a:spcPct val="90000"/>
              </a:lnSpc>
              <a:spcAft>
                <a:spcPts val="588"/>
              </a:spcAft>
            </a:pPr>
            <a:r>
              <a:rPr lang="en-US" sz="2353">
                <a:gradFill>
                  <a:gsLst>
                    <a:gs pos="2917">
                      <a:srgbClr val="FFFFFF"/>
                    </a:gs>
                    <a:gs pos="30000">
                      <a:srgbClr val="FFFFFF"/>
                    </a:gs>
                  </a:gsLst>
                  <a:lin ang="5400000" scaled="0"/>
                </a:gradFill>
              </a:rPr>
              <a:t>5</a:t>
            </a:r>
          </a:p>
        </p:txBody>
      </p:sp>
      <p:sp>
        <p:nvSpPr>
          <p:cNvPr id="28" name="TextBox 27"/>
          <p:cNvSpPr txBox="1"/>
          <p:nvPr/>
        </p:nvSpPr>
        <p:spPr>
          <a:xfrm>
            <a:off x="3706986" y="4768838"/>
            <a:ext cx="666642" cy="615516"/>
          </a:xfrm>
          <a:prstGeom prst="rect">
            <a:avLst/>
          </a:prstGeom>
          <a:noFill/>
        </p:spPr>
        <p:txBody>
          <a:bodyPr wrap="none" lIns="179285" tIns="143428" rIns="179285" bIns="143428" rtlCol="0">
            <a:spAutoFit/>
          </a:bodyPr>
          <a:lstStyle/>
          <a:p>
            <a:pPr algn="ctr">
              <a:lnSpc>
                <a:spcPct val="90000"/>
              </a:lnSpc>
              <a:spcAft>
                <a:spcPts val="588"/>
              </a:spcAft>
            </a:pPr>
            <a:r>
              <a:rPr lang="en-US" sz="2353">
                <a:gradFill>
                  <a:gsLst>
                    <a:gs pos="2917">
                      <a:srgbClr val="FFFFFF"/>
                    </a:gs>
                    <a:gs pos="30000">
                      <a:srgbClr val="FFFFFF"/>
                    </a:gs>
                  </a:gsLst>
                  <a:lin ang="5400000" scaled="0"/>
                </a:gradFill>
              </a:rPr>
              <a:t>10</a:t>
            </a:r>
          </a:p>
        </p:txBody>
      </p:sp>
      <p:sp>
        <p:nvSpPr>
          <p:cNvPr id="29" name="TextBox 28"/>
          <p:cNvSpPr txBox="1"/>
          <p:nvPr/>
        </p:nvSpPr>
        <p:spPr>
          <a:xfrm>
            <a:off x="4273478" y="4768838"/>
            <a:ext cx="666642" cy="615516"/>
          </a:xfrm>
          <a:prstGeom prst="rect">
            <a:avLst/>
          </a:prstGeom>
          <a:noFill/>
        </p:spPr>
        <p:txBody>
          <a:bodyPr wrap="none" lIns="179285" tIns="143428" rIns="179285" bIns="143428" rtlCol="0">
            <a:spAutoFit/>
          </a:bodyPr>
          <a:lstStyle/>
          <a:p>
            <a:pPr algn="ctr">
              <a:lnSpc>
                <a:spcPct val="90000"/>
              </a:lnSpc>
              <a:spcAft>
                <a:spcPts val="588"/>
              </a:spcAft>
            </a:pPr>
            <a:r>
              <a:rPr lang="en-US" sz="2353">
                <a:gradFill>
                  <a:gsLst>
                    <a:gs pos="2917">
                      <a:srgbClr val="FFFFFF"/>
                    </a:gs>
                    <a:gs pos="30000">
                      <a:srgbClr val="FFFFFF"/>
                    </a:gs>
                  </a:gsLst>
                  <a:lin ang="5400000" scaled="0"/>
                </a:gradFill>
              </a:rPr>
              <a:t>20</a:t>
            </a:r>
          </a:p>
        </p:txBody>
      </p:sp>
      <p:sp>
        <p:nvSpPr>
          <p:cNvPr id="30" name="TextBox 29"/>
          <p:cNvSpPr txBox="1"/>
          <p:nvPr/>
        </p:nvSpPr>
        <p:spPr>
          <a:xfrm>
            <a:off x="4932120" y="4768838"/>
            <a:ext cx="666642" cy="615516"/>
          </a:xfrm>
          <a:prstGeom prst="rect">
            <a:avLst/>
          </a:prstGeom>
          <a:noFill/>
        </p:spPr>
        <p:txBody>
          <a:bodyPr wrap="none" lIns="179285" tIns="143428" rIns="179285" bIns="143428" rtlCol="0">
            <a:spAutoFit/>
          </a:bodyPr>
          <a:lstStyle/>
          <a:p>
            <a:pPr algn="ctr">
              <a:lnSpc>
                <a:spcPct val="90000"/>
              </a:lnSpc>
              <a:spcAft>
                <a:spcPts val="588"/>
              </a:spcAft>
            </a:pPr>
            <a:r>
              <a:rPr lang="en-US" sz="2353">
                <a:gradFill>
                  <a:gsLst>
                    <a:gs pos="2917">
                      <a:srgbClr val="FFFFFF"/>
                    </a:gs>
                    <a:gs pos="30000">
                      <a:srgbClr val="FFFFFF"/>
                    </a:gs>
                  </a:gsLst>
                  <a:lin ang="5400000" scaled="0"/>
                </a:gradFill>
              </a:rPr>
              <a:t>50</a:t>
            </a:r>
          </a:p>
        </p:txBody>
      </p:sp>
      <p:sp>
        <p:nvSpPr>
          <p:cNvPr id="31" name="TextBox 30"/>
          <p:cNvSpPr txBox="1"/>
          <p:nvPr/>
        </p:nvSpPr>
        <p:spPr>
          <a:xfrm>
            <a:off x="5739214" y="4768838"/>
            <a:ext cx="818928" cy="615516"/>
          </a:xfrm>
          <a:prstGeom prst="rect">
            <a:avLst/>
          </a:prstGeom>
          <a:noFill/>
        </p:spPr>
        <p:txBody>
          <a:bodyPr wrap="none" lIns="179285" tIns="143428" rIns="179285" bIns="143428" rtlCol="0">
            <a:spAutoFit/>
          </a:bodyPr>
          <a:lstStyle/>
          <a:p>
            <a:pPr algn="ctr">
              <a:lnSpc>
                <a:spcPct val="90000"/>
              </a:lnSpc>
              <a:spcAft>
                <a:spcPts val="588"/>
              </a:spcAft>
            </a:pPr>
            <a:r>
              <a:rPr lang="en-US" sz="2353">
                <a:gradFill>
                  <a:gsLst>
                    <a:gs pos="2917">
                      <a:srgbClr val="FFFFFF"/>
                    </a:gs>
                    <a:gs pos="30000">
                      <a:srgbClr val="FFFFFF"/>
                    </a:gs>
                  </a:gsLst>
                  <a:lin ang="5400000" scaled="0"/>
                </a:gradFill>
              </a:rPr>
              <a:t>100</a:t>
            </a:r>
          </a:p>
        </p:txBody>
      </p:sp>
      <p:sp>
        <p:nvSpPr>
          <p:cNvPr id="32" name="TextBox 31"/>
          <p:cNvSpPr txBox="1"/>
          <p:nvPr/>
        </p:nvSpPr>
        <p:spPr>
          <a:xfrm>
            <a:off x="7075538" y="4768838"/>
            <a:ext cx="818928" cy="615516"/>
          </a:xfrm>
          <a:prstGeom prst="rect">
            <a:avLst/>
          </a:prstGeom>
          <a:noFill/>
        </p:spPr>
        <p:txBody>
          <a:bodyPr wrap="none" lIns="179285" tIns="143428" rIns="179285" bIns="143428" rtlCol="0">
            <a:spAutoFit/>
          </a:bodyPr>
          <a:lstStyle/>
          <a:p>
            <a:pPr algn="ctr">
              <a:lnSpc>
                <a:spcPct val="90000"/>
              </a:lnSpc>
              <a:spcAft>
                <a:spcPts val="588"/>
              </a:spcAft>
            </a:pPr>
            <a:r>
              <a:rPr lang="en-US" sz="2353">
                <a:gradFill>
                  <a:gsLst>
                    <a:gs pos="2917">
                      <a:srgbClr val="FFFFFF"/>
                    </a:gs>
                    <a:gs pos="30000">
                      <a:srgbClr val="FFFFFF"/>
                    </a:gs>
                  </a:gsLst>
                  <a:lin ang="5400000" scaled="0"/>
                </a:gradFill>
              </a:rPr>
              <a:t>200</a:t>
            </a:r>
          </a:p>
        </p:txBody>
      </p:sp>
      <p:sp>
        <p:nvSpPr>
          <p:cNvPr id="33" name="TextBox 32"/>
          <p:cNvSpPr txBox="1"/>
          <p:nvPr/>
        </p:nvSpPr>
        <p:spPr>
          <a:xfrm>
            <a:off x="9259928" y="4768838"/>
            <a:ext cx="818928" cy="615516"/>
          </a:xfrm>
          <a:prstGeom prst="rect">
            <a:avLst/>
          </a:prstGeom>
          <a:noFill/>
        </p:spPr>
        <p:txBody>
          <a:bodyPr wrap="none" lIns="179285" tIns="143428" rIns="179285" bIns="143428" rtlCol="0">
            <a:spAutoFit/>
          </a:bodyPr>
          <a:lstStyle/>
          <a:p>
            <a:pPr algn="ctr">
              <a:lnSpc>
                <a:spcPct val="90000"/>
              </a:lnSpc>
              <a:spcAft>
                <a:spcPts val="588"/>
              </a:spcAft>
            </a:pPr>
            <a:r>
              <a:rPr lang="en-US" sz="2353">
                <a:gradFill>
                  <a:gsLst>
                    <a:gs pos="2917">
                      <a:srgbClr val="FFFFFF"/>
                    </a:gs>
                    <a:gs pos="30000">
                      <a:srgbClr val="FFFFFF"/>
                    </a:gs>
                  </a:gsLst>
                  <a:lin ang="5400000" scaled="0"/>
                </a:gradFill>
              </a:rPr>
              <a:t>800</a:t>
            </a:r>
          </a:p>
        </p:txBody>
      </p:sp>
      <p:sp>
        <p:nvSpPr>
          <p:cNvPr id="34" name="Rectangle 33"/>
          <p:cNvSpPr/>
          <p:nvPr/>
        </p:nvSpPr>
        <p:spPr>
          <a:xfrm>
            <a:off x="3435792" y="5372917"/>
            <a:ext cx="7889353" cy="1056042"/>
          </a:xfrm>
          <a:prstGeom prst="rect">
            <a:avLst/>
          </a:prstGeom>
        </p:spPr>
        <p:txBody>
          <a:bodyPr wrap="square">
            <a:spAutoFit/>
          </a:bodyPr>
          <a:lstStyle/>
          <a:p>
            <a:r>
              <a:rPr lang="en-US" sz="3137">
                <a:solidFill>
                  <a:srgbClr val="0072C6">
                    <a:lumMod val="60000"/>
                    <a:lumOff val="40000"/>
                  </a:srgbClr>
                </a:solidFill>
                <a:latin typeface="Segoe UI Light"/>
              </a:rPr>
              <a:t>Performance is easily scaled up or down to meet changing workload and business needs</a:t>
            </a:r>
          </a:p>
        </p:txBody>
      </p:sp>
      <p:sp>
        <p:nvSpPr>
          <p:cNvPr id="35" name="TextBox 34"/>
          <p:cNvSpPr txBox="1"/>
          <p:nvPr/>
        </p:nvSpPr>
        <p:spPr>
          <a:xfrm>
            <a:off x="2363824" y="4765686"/>
            <a:ext cx="1079255" cy="615522"/>
          </a:xfrm>
          <a:prstGeom prst="rect">
            <a:avLst/>
          </a:prstGeom>
          <a:noFill/>
        </p:spPr>
        <p:txBody>
          <a:bodyPr wrap="square" lIns="179285" tIns="143428" rIns="179285" bIns="143428" rtlCol="0">
            <a:spAutoFit/>
          </a:bodyPr>
          <a:lstStyle/>
          <a:p>
            <a:pPr>
              <a:lnSpc>
                <a:spcPct val="90000"/>
              </a:lnSpc>
              <a:spcAft>
                <a:spcPts val="588"/>
              </a:spcAft>
            </a:pPr>
            <a:r>
              <a:rPr lang="en-US" sz="2353">
                <a:gradFill>
                  <a:gsLst>
                    <a:gs pos="2917">
                      <a:srgbClr val="FFFFFF"/>
                    </a:gs>
                    <a:gs pos="30000">
                      <a:srgbClr val="FFFFFF"/>
                    </a:gs>
                  </a:gsLst>
                  <a:lin ang="5400000" scaled="0"/>
                </a:gradFill>
              </a:rPr>
              <a:t>DTUs</a:t>
            </a:r>
          </a:p>
        </p:txBody>
      </p:sp>
      <p:sp>
        <p:nvSpPr>
          <p:cNvPr id="37" name="TextBox 36"/>
          <p:cNvSpPr txBox="1"/>
          <p:nvPr/>
        </p:nvSpPr>
        <p:spPr>
          <a:xfrm>
            <a:off x="3429146" y="4198306"/>
            <a:ext cx="506649" cy="561211"/>
          </a:xfrm>
          <a:prstGeom prst="rect">
            <a:avLst/>
          </a:prstGeom>
          <a:noFill/>
        </p:spPr>
        <p:txBody>
          <a:bodyPr wrap="none" lIns="179285" tIns="143428" rIns="179285" bIns="143428" rtlCol="0">
            <a:spAutoFit/>
          </a:bodyPr>
          <a:lstStyle/>
          <a:p>
            <a:pPr algn="ctr">
              <a:lnSpc>
                <a:spcPct val="90000"/>
              </a:lnSpc>
              <a:spcAft>
                <a:spcPts val="588"/>
              </a:spcAft>
            </a:pPr>
            <a:r>
              <a:rPr lang="en-US" sz="1961">
                <a:solidFill>
                  <a:srgbClr val="68217A">
                    <a:lumMod val="40000"/>
                    <a:lumOff val="60000"/>
                  </a:srgbClr>
                </a:solidFill>
              </a:rPr>
              <a:t>B</a:t>
            </a:r>
          </a:p>
        </p:txBody>
      </p:sp>
      <p:sp>
        <p:nvSpPr>
          <p:cNvPr id="38" name="TextBox 37"/>
          <p:cNvSpPr txBox="1"/>
          <p:nvPr/>
        </p:nvSpPr>
        <p:spPr>
          <a:xfrm>
            <a:off x="3758895" y="4118464"/>
            <a:ext cx="600938" cy="555869"/>
          </a:xfrm>
          <a:prstGeom prst="rect">
            <a:avLst/>
          </a:prstGeom>
          <a:noFill/>
        </p:spPr>
        <p:txBody>
          <a:bodyPr wrap="none" lIns="179285" tIns="143428" rIns="179285" bIns="143428" rtlCol="0">
            <a:spAutoFit/>
          </a:bodyPr>
          <a:lstStyle/>
          <a:p>
            <a:pPr algn="ctr">
              <a:lnSpc>
                <a:spcPct val="90000"/>
              </a:lnSpc>
              <a:spcAft>
                <a:spcPts val="588"/>
              </a:spcAft>
            </a:pPr>
            <a:r>
              <a:rPr lang="en-US" sz="1961">
                <a:solidFill>
                  <a:srgbClr val="68217A">
                    <a:lumMod val="40000"/>
                    <a:lumOff val="60000"/>
                  </a:srgbClr>
                </a:solidFill>
              </a:rPr>
              <a:t>S0</a:t>
            </a:r>
          </a:p>
        </p:txBody>
      </p:sp>
      <p:sp>
        <p:nvSpPr>
          <p:cNvPr id="39" name="TextBox 38"/>
          <p:cNvSpPr txBox="1"/>
          <p:nvPr/>
        </p:nvSpPr>
        <p:spPr>
          <a:xfrm>
            <a:off x="4312444" y="3993063"/>
            <a:ext cx="600938" cy="555869"/>
          </a:xfrm>
          <a:prstGeom prst="rect">
            <a:avLst/>
          </a:prstGeom>
          <a:noFill/>
        </p:spPr>
        <p:txBody>
          <a:bodyPr wrap="none" lIns="179285" tIns="143428" rIns="179285" bIns="143428" rtlCol="0">
            <a:spAutoFit/>
          </a:bodyPr>
          <a:lstStyle/>
          <a:p>
            <a:pPr algn="ctr">
              <a:lnSpc>
                <a:spcPct val="90000"/>
              </a:lnSpc>
              <a:spcAft>
                <a:spcPts val="588"/>
              </a:spcAft>
            </a:pPr>
            <a:r>
              <a:rPr lang="en-US" sz="1961">
                <a:solidFill>
                  <a:srgbClr val="68217A">
                    <a:lumMod val="40000"/>
                    <a:lumOff val="60000"/>
                  </a:srgbClr>
                </a:solidFill>
              </a:rPr>
              <a:t>S1</a:t>
            </a:r>
          </a:p>
        </p:txBody>
      </p:sp>
      <p:sp>
        <p:nvSpPr>
          <p:cNvPr id="40" name="TextBox 39"/>
          <p:cNvSpPr txBox="1"/>
          <p:nvPr/>
        </p:nvSpPr>
        <p:spPr>
          <a:xfrm>
            <a:off x="4950339" y="3804499"/>
            <a:ext cx="600938" cy="555869"/>
          </a:xfrm>
          <a:prstGeom prst="rect">
            <a:avLst/>
          </a:prstGeom>
          <a:noFill/>
        </p:spPr>
        <p:txBody>
          <a:bodyPr wrap="none" lIns="179285" tIns="143428" rIns="179285" bIns="143428" rtlCol="0">
            <a:spAutoFit/>
          </a:bodyPr>
          <a:lstStyle/>
          <a:p>
            <a:pPr algn="ctr">
              <a:lnSpc>
                <a:spcPct val="90000"/>
              </a:lnSpc>
              <a:spcAft>
                <a:spcPts val="588"/>
              </a:spcAft>
            </a:pPr>
            <a:r>
              <a:rPr lang="en-US" sz="1961">
                <a:solidFill>
                  <a:srgbClr val="68217A">
                    <a:lumMod val="40000"/>
                    <a:lumOff val="60000"/>
                  </a:srgbClr>
                </a:solidFill>
              </a:rPr>
              <a:t>S2</a:t>
            </a:r>
          </a:p>
        </p:txBody>
      </p:sp>
      <p:sp>
        <p:nvSpPr>
          <p:cNvPr id="41" name="TextBox 40"/>
          <p:cNvSpPr txBox="1"/>
          <p:nvPr/>
        </p:nvSpPr>
        <p:spPr>
          <a:xfrm>
            <a:off x="5887396" y="3549877"/>
            <a:ext cx="638654" cy="561211"/>
          </a:xfrm>
          <a:prstGeom prst="rect">
            <a:avLst/>
          </a:prstGeom>
          <a:noFill/>
        </p:spPr>
        <p:txBody>
          <a:bodyPr wrap="none" lIns="179285" tIns="143428" rIns="179285" bIns="143428" rtlCol="0">
            <a:spAutoFit/>
          </a:bodyPr>
          <a:lstStyle/>
          <a:p>
            <a:pPr algn="ctr">
              <a:lnSpc>
                <a:spcPct val="90000"/>
              </a:lnSpc>
              <a:spcAft>
                <a:spcPts val="588"/>
              </a:spcAft>
            </a:pPr>
            <a:r>
              <a:rPr lang="en-US" sz="1961">
                <a:solidFill>
                  <a:srgbClr val="68217A">
                    <a:lumMod val="40000"/>
                    <a:lumOff val="60000"/>
                  </a:srgbClr>
                </a:solidFill>
              </a:rPr>
              <a:t>P1</a:t>
            </a:r>
          </a:p>
        </p:txBody>
      </p:sp>
      <p:sp>
        <p:nvSpPr>
          <p:cNvPr id="42" name="TextBox 41"/>
          <p:cNvSpPr txBox="1"/>
          <p:nvPr/>
        </p:nvSpPr>
        <p:spPr>
          <a:xfrm>
            <a:off x="7165675" y="3232108"/>
            <a:ext cx="638654" cy="561211"/>
          </a:xfrm>
          <a:prstGeom prst="rect">
            <a:avLst/>
          </a:prstGeom>
          <a:noFill/>
        </p:spPr>
        <p:txBody>
          <a:bodyPr wrap="none" lIns="179285" tIns="143428" rIns="179285" bIns="143428" rtlCol="0">
            <a:spAutoFit/>
          </a:bodyPr>
          <a:lstStyle/>
          <a:p>
            <a:pPr algn="ctr">
              <a:lnSpc>
                <a:spcPct val="90000"/>
              </a:lnSpc>
              <a:spcAft>
                <a:spcPts val="588"/>
              </a:spcAft>
            </a:pPr>
            <a:r>
              <a:rPr lang="en-US" sz="1961">
                <a:solidFill>
                  <a:srgbClr val="68217A">
                    <a:lumMod val="40000"/>
                    <a:lumOff val="60000"/>
                  </a:srgbClr>
                </a:solidFill>
              </a:rPr>
              <a:t>P2</a:t>
            </a:r>
          </a:p>
        </p:txBody>
      </p:sp>
      <p:sp>
        <p:nvSpPr>
          <p:cNvPr id="43" name="TextBox 42"/>
          <p:cNvSpPr txBox="1"/>
          <p:nvPr/>
        </p:nvSpPr>
        <p:spPr>
          <a:xfrm>
            <a:off x="9350064" y="1863504"/>
            <a:ext cx="638654" cy="561211"/>
          </a:xfrm>
          <a:prstGeom prst="rect">
            <a:avLst/>
          </a:prstGeom>
          <a:noFill/>
        </p:spPr>
        <p:txBody>
          <a:bodyPr wrap="none" lIns="179285" tIns="143428" rIns="179285" bIns="143428" rtlCol="0">
            <a:spAutoFit/>
          </a:bodyPr>
          <a:lstStyle/>
          <a:p>
            <a:pPr algn="ctr">
              <a:lnSpc>
                <a:spcPct val="90000"/>
              </a:lnSpc>
              <a:spcAft>
                <a:spcPts val="588"/>
              </a:spcAft>
            </a:pPr>
            <a:r>
              <a:rPr lang="en-US" sz="1961">
                <a:solidFill>
                  <a:srgbClr val="68217A">
                    <a:lumMod val="40000"/>
                    <a:lumOff val="60000"/>
                  </a:srgbClr>
                </a:solidFill>
              </a:rPr>
              <a:t>P3</a:t>
            </a:r>
          </a:p>
        </p:txBody>
      </p:sp>
    </p:spTree>
    <p:extLst>
      <p:ext uri="{BB962C8B-B14F-4D97-AF65-F5344CB8AC3E}">
        <p14:creationId xmlns:p14="http://schemas.microsoft.com/office/powerpoint/2010/main" val="2917606180"/>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7135208" y="1148812"/>
            <a:ext cx="3368214" cy="3774230"/>
          </a:xfrm>
          <a:prstGeom prst="rect">
            <a:avLst/>
          </a:prstGeom>
          <a:scene3d>
            <a:camera prst="perspectiveContrastingLeftFacing" fov="5400000">
              <a:rot lat="553844" lon="1793228" rev="21285175"/>
            </a:camera>
            <a:lightRig rig="threePt" dir="t"/>
          </a:scene3d>
        </p:spPr>
      </p:pic>
      <p:sp>
        <p:nvSpPr>
          <p:cNvPr id="83" name="Bent-Up Arrow 82"/>
          <p:cNvSpPr/>
          <p:nvPr/>
        </p:nvSpPr>
        <p:spPr bwMode="auto">
          <a:xfrm rot="5400000">
            <a:off x="-406620" y="2603738"/>
            <a:ext cx="5223768" cy="2851135"/>
          </a:xfrm>
          <a:prstGeom prst="bentUpArrow">
            <a:avLst>
              <a:gd name="adj1" fmla="val 29400"/>
              <a:gd name="adj2" fmla="val 26016"/>
              <a:gd name="adj3" fmla="val 40504"/>
            </a:avLst>
          </a:prstGeom>
          <a:gradFill flip="none" rotWithShape="1">
            <a:gsLst>
              <a:gs pos="0">
                <a:srgbClr val="442359"/>
              </a:gs>
              <a:gs pos="52000">
                <a:srgbClr val="442359">
                  <a:lumMod val="95000"/>
                  <a:lumOff val="5000"/>
                </a:srgbClr>
              </a:gs>
              <a:gs pos="100000">
                <a:srgbClr val="442359">
                  <a:lumMod val="94000"/>
                  <a:lumOff val="6000"/>
                </a:srgbClr>
              </a:gs>
            </a:gsLst>
            <a:lin ang="210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a:xfrm>
            <a:off x="269241" y="71517"/>
            <a:ext cx="10515600" cy="1325563"/>
          </a:xfrm>
        </p:spPr>
        <p:txBody>
          <a:bodyPr/>
          <a:lstStyle/>
          <a:p>
            <a:r>
              <a:rPr lang="en-US" b="1">
                <a:solidFill>
                  <a:schemeClr val="bg1"/>
                </a:solidFill>
              </a:rPr>
              <a:t>Rich Near-real-time Monitoring</a:t>
            </a:r>
          </a:p>
        </p:txBody>
      </p:sp>
      <p:sp>
        <p:nvSpPr>
          <p:cNvPr id="5" name="Text Placeholder 4"/>
          <p:cNvSpPr>
            <a:spLocks noGrp="1"/>
          </p:cNvSpPr>
          <p:nvPr>
            <p:ph type="body" sz="quarter" idx="11"/>
          </p:nvPr>
        </p:nvSpPr>
        <p:spPr>
          <a:xfrm>
            <a:off x="269241" y="1189494"/>
            <a:ext cx="6971369" cy="3005195"/>
          </a:xfrm>
        </p:spPr>
        <p:txBody>
          <a:bodyPr>
            <a:normAutofit lnSpcReduction="10000"/>
          </a:bodyPr>
          <a:lstStyle/>
          <a:p>
            <a:r>
              <a:rPr lang="en-US" sz="2353">
                <a:solidFill>
                  <a:schemeClr val="bg1"/>
                </a:solidFill>
              </a:rPr>
              <a:t>Monitor resource consumption over time and set user-configurable alerts and notifications to guide scaling decisions</a:t>
            </a:r>
          </a:p>
          <a:p>
            <a:r>
              <a:rPr lang="en-US" sz="2353">
                <a:solidFill>
                  <a:schemeClr val="bg1"/>
                </a:solidFill>
              </a:rPr>
              <a:t>Rich metrics include % DTU usage, resource usage, database size, connection health</a:t>
            </a:r>
          </a:p>
          <a:p>
            <a:r>
              <a:rPr lang="en-US" sz="2353">
                <a:solidFill>
                  <a:schemeClr val="bg1"/>
                </a:solidFill>
              </a:rPr>
              <a:t>Dashboard views in the portal, or via APIs and DMVs</a:t>
            </a:r>
          </a:p>
          <a:p>
            <a:r>
              <a:rPr lang="en-US" sz="2353">
                <a:solidFill>
                  <a:schemeClr val="bg1"/>
                </a:solidFill>
              </a:rPr>
              <a:t>In-depth DMVs aid troubleshooting </a:t>
            </a:r>
            <a:br>
              <a:rPr lang="en-US" sz="2353">
                <a:solidFill>
                  <a:schemeClr val="bg1"/>
                </a:solidFill>
              </a:rPr>
            </a:br>
            <a:r>
              <a:rPr lang="en-US" sz="2353">
                <a:solidFill>
                  <a:schemeClr val="bg1"/>
                </a:solidFill>
              </a:rPr>
              <a:t>(e.g. at the query level)</a:t>
            </a:r>
          </a:p>
        </p:txBody>
      </p:sp>
      <p:sp>
        <p:nvSpPr>
          <p:cNvPr id="81" name="Rectangle 80"/>
          <p:cNvSpPr/>
          <p:nvPr/>
        </p:nvSpPr>
        <p:spPr>
          <a:xfrm>
            <a:off x="3406726" y="5296552"/>
            <a:ext cx="7918419" cy="1176733"/>
          </a:xfrm>
          <a:prstGeom prst="rect">
            <a:avLst/>
          </a:prstGeom>
        </p:spPr>
        <p:txBody>
          <a:bodyPr wrap="square">
            <a:spAutoFit/>
          </a:bodyPr>
          <a:lstStyle/>
          <a:p>
            <a:r>
              <a:rPr lang="en-US" sz="3529">
                <a:solidFill>
                  <a:srgbClr val="0072C6">
                    <a:lumMod val="60000"/>
                    <a:lumOff val="40000"/>
                  </a:srgbClr>
                </a:solidFill>
                <a:latin typeface="Segoe UI Light"/>
              </a:rPr>
              <a:t>Use monitoring and alerts to understand and manage resource utilization</a:t>
            </a:r>
          </a:p>
        </p:txBody>
      </p:sp>
    </p:spTree>
    <p:extLst>
      <p:ext uri="{BB962C8B-B14F-4D97-AF65-F5344CB8AC3E}">
        <p14:creationId xmlns:p14="http://schemas.microsoft.com/office/powerpoint/2010/main" val="2537295107"/>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68664-C1C5-F749-A774-F8D07FD01235}"/>
              </a:ext>
            </a:extLst>
          </p:cNvPr>
          <p:cNvSpPr>
            <a:spLocks noGrp="1"/>
          </p:cNvSpPr>
          <p:nvPr>
            <p:ph type="title"/>
          </p:nvPr>
        </p:nvSpPr>
        <p:spPr/>
        <p:txBody>
          <a:bodyPr>
            <a:normAutofit/>
          </a:bodyPr>
          <a:lstStyle/>
          <a:p>
            <a:r>
              <a:rPr lang="en-US" b="1">
                <a:solidFill>
                  <a:schemeClr val="bg1"/>
                </a:solidFill>
              </a:rPr>
              <a:t>Azure Database Migration Journey</a:t>
            </a:r>
          </a:p>
        </p:txBody>
      </p:sp>
      <p:sp>
        <p:nvSpPr>
          <p:cNvPr id="3" name="TextBox 2">
            <a:extLst>
              <a:ext uri="{FF2B5EF4-FFF2-40B4-BE49-F238E27FC236}">
                <a16:creationId xmlns:a16="http://schemas.microsoft.com/office/drawing/2014/main" id="{214E3AFD-275D-E04F-975F-1C2BE593B475}"/>
              </a:ext>
            </a:extLst>
          </p:cNvPr>
          <p:cNvSpPr txBox="1"/>
          <p:nvPr/>
        </p:nvSpPr>
        <p:spPr>
          <a:xfrm>
            <a:off x="1027134" y="1966586"/>
            <a:ext cx="10326666" cy="4801314"/>
          </a:xfrm>
          <a:prstGeom prst="rect">
            <a:avLst/>
          </a:prstGeom>
          <a:noFill/>
        </p:spPr>
        <p:txBody>
          <a:bodyPr wrap="square" rtlCol="0">
            <a:spAutoFit/>
          </a:bodyPr>
          <a:lstStyle/>
          <a:p>
            <a:pPr marL="285750" indent="-285750">
              <a:lnSpc>
                <a:spcPct val="200000"/>
              </a:lnSpc>
              <a:buFont typeface="Arial" panose="020B0604020202020204" pitchFamily="34" charset="0"/>
              <a:buChar char="•"/>
            </a:pPr>
            <a:r>
              <a:rPr lang="en-US" sz="3600" dirty="0">
                <a:solidFill>
                  <a:schemeClr val="bg1"/>
                </a:solidFill>
              </a:rPr>
              <a:t>Assess</a:t>
            </a:r>
          </a:p>
          <a:p>
            <a:pPr marL="285750" indent="-285750">
              <a:lnSpc>
                <a:spcPct val="200000"/>
              </a:lnSpc>
              <a:buFont typeface="Arial" panose="020B0604020202020204" pitchFamily="34" charset="0"/>
              <a:buChar char="•"/>
            </a:pPr>
            <a:r>
              <a:rPr lang="en-US" sz="3600" dirty="0">
                <a:solidFill>
                  <a:schemeClr val="bg1"/>
                </a:solidFill>
              </a:rPr>
              <a:t>Migrate </a:t>
            </a:r>
          </a:p>
          <a:p>
            <a:pPr marL="285750" indent="-285750">
              <a:lnSpc>
                <a:spcPct val="200000"/>
              </a:lnSpc>
              <a:buFont typeface="Arial" panose="020B0604020202020204" pitchFamily="34" charset="0"/>
              <a:buChar char="•"/>
            </a:pPr>
            <a:r>
              <a:rPr lang="en-US" sz="3600" dirty="0">
                <a:solidFill>
                  <a:schemeClr val="bg1"/>
                </a:solidFill>
              </a:rPr>
              <a:t>Optimize</a:t>
            </a:r>
          </a:p>
          <a:p>
            <a:pPr>
              <a:lnSpc>
                <a:spcPct val="200000"/>
              </a:lnSpc>
            </a:pPr>
            <a:r>
              <a:rPr lang="en-US" sz="3600" dirty="0">
                <a:hlinkClick r:id="rId2"/>
              </a:rPr>
              <a:t>https://datamigration.microsoft.com/</a:t>
            </a:r>
            <a:endParaRPr lang="en-US" sz="3600" dirty="0">
              <a:solidFill>
                <a:schemeClr val="bg1"/>
              </a:solidFill>
            </a:endParaRPr>
          </a:p>
          <a:p>
            <a:endParaRPr lang="en-US" dirty="0">
              <a:solidFill>
                <a:schemeClr val="bg1"/>
              </a:solidFill>
            </a:endParaRPr>
          </a:p>
        </p:txBody>
      </p:sp>
    </p:spTree>
    <p:extLst>
      <p:ext uri="{BB962C8B-B14F-4D97-AF65-F5344CB8AC3E}">
        <p14:creationId xmlns:p14="http://schemas.microsoft.com/office/powerpoint/2010/main" val="9222577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blinds(horizontal)">
                                      <p:cBhvr>
                                        <p:cTn id="16"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1" name="Group 70"/>
          <p:cNvGrpSpPr/>
          <p:nvPr/>
        </p:nvGrpSpPr>
        <p:grpSpPr>
          <a:xfrm>
            <a:off x="4140395" y="2843974"/>
            <a:ext cx="1818411" cy="1819763"/>
            <a:chOff x="5061285" y="2537516"/>
            <a:chExt cx="1855400" cy="1856779"/>
          </a:xfrm>
        </p:grpSpPr>
        <p:sp>
          <p:nvSpPr>
            <p:cNvPr id="23" name="Freeform 6"/>
            <p:cNvSpPr>
              <a:spLocks/>
            </p:cNvSpPr>
            <p:nvPr/>
          </p:nvSpPr>
          <p:spPr bwMode="auto">
            <a:xfrm>
              <a:off x="5061285" y="2594497"/>
              <a:ext cx="1785294" cy="904130"/>
            </a:xfrm>
            <a:custGeom>
              <a:avLst/>
              <a:gdLst>
                <a:gd name="T0" fmla="*/ 8 w 736"/>
                <a:gd name="T1" fmla="*/ 372 h 372"/>
                <a:gd name="T2" fmla="*/ 0 w 736"/>
                <a:gd name="T3" fmla="*/ 370 h 372"/>
                <a:gd name="T4" fmla="*/ 29 w 736"/>
                <a:gd name="T5" fmla="*/ 260 h 372"/>
                <a:gd name="T6" fmla="*/ 161 w 736"/>
                <a:gd name="T7" fmla="*/ 74 h 372"/>
                <a:gd name="T8" fmla="*/ 382 w 736"/>
                <a:gd name="T9" fmla="*/ 0 h 372"/>
                <a:gd name="T10" fmla="*/ 604 w 736"/>
                <a:gd name="T11" fmla="*/ 74 h 372"/>
                <a:gd name="T12" fmla="*/ 736 w 736"/>
                <a:gd name="T13" fmla="*/ 261 h 372"/>
                <a:gd name="T14" fmla="*/ 732 w 736"/>
                <a:gd name="T15" fmla="*/ 275 h 372"/>
                <a:gd name="T16" fmla="*/ 729 w 736"/>
                <a:gd name="T17" fmla="*/ 263 h 372"/>
                <a:gd name="T18" fmla="*/ 382 w 736"/>
                <a:gd name="T19" fmla="*/ 8 h 372"/>
                <a:gd name="T20" fmla="*/ 36 w 736"/>
                <a:gd name="T21" fmla="*/ 263 h 372"/>
                <a:gd name="T22" fmla="*/ 8 w 736"/>
                <a:gd name="T23" fmla="*/ 372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36" h="372">
                  <a:moveTo>
                    <a:pt x="8" y="372"/>
                  </a:moveTo>
                  <a:cubicBezTo>
                    <a:pt x="0" y="370"/>
                    <a:pt x="0" y="370"/>
                    <a:pt x="0" y="370"/>
                  </a:cubicBezTo>
                  <a:cubicBezTo>
                    <a:pt x="0" y="369"/>
                    <a:pt x="18" y="295"/>
                    <a:pt x="29" y="260"/>
                  </a:cubicBezTo>
                  <a:cubicBezTo>
                    <a:pt x="52" y="187"/>
                    <a:pt x="99" y="120"/>
                    <a:pt x="161" y="74"/>
                  </a:cubicBezTo>
                  <a:cubicBezTo>
                    <a:pt x="225" y="26"/>
                    <a:pt x="302" y="0"/>
                    <a:pt x="382" y="0"/>
                  </a:cubicBezTo>
                  <a:cubicBezTo>
                    <a:pt x="463" y="0"/>
                    <a:pt x="540" y="26"/>
                    <a:pt x="604" y="74"/>
                  </a:cubicBezTo>
                  <a:cubicBezTo>
                    <a:pt x="666" y="120"/>
                    <a:pt x="713" y="187"/>
                    <a:pt x="736" y="261"/>
                  </a:cubicBezTo>
                  <a:cubicBezTo>
                    <a:pt x="732" y="275"/>
                    <a:pt x="732" y="275"/>
                    <a:pt x="732" y="275"/>
                  </a:cubicBezTo>
                  <a:cubicBezTo>
                    <a:pt x="729" y="263"/>
                    <a:pt x="729" y="263"/>
                    <a:pt x="729" y="263"/>
                  </a:cubicBezTo>
                  <a:cubicBezTo>
                    <a:pt x="681" y="111"/>
                    <a:pt x="542" y="8"/>
                    <a:pt x="382" y="8"/>
                  </a:cubicBezTo>
                  <a:cubicBezTo>
                    <a:pt x="223" y="8"/>
                    <a:pt x="84" y="111"/>
                    <a:pt x="36" y="263"/>
                  </a:cubicBezTo>
                  <a:cubicBezTo>
                    <a:pt x="26" y="297"/>
                    <a:pt x="8" y="371"/>
                    <a:pt x="8" y="372"/>
                  </a:cubicBezTo>
                  <a:close/>
                </a:path>
              </a:pathLst>
            </a:custGeom>
            <a:solidFill>
              <a:schemeClr val="tx1"/>
            </a:solidFill>
            <a:ln w="9525">
              <a:noFill/>
              <a:round/>
              <a:headEnd/>
              <a:tailEnd/>
            </a:ln>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effectLst/>
                <a:uLnTx/>
                <a:uFillTx/>
                <a:latin typeface="Segoe UI"/>
                <a:ea typeface="+mn-ea"/>
                <a:cs typeface="+mn-cs"/>
              </a:endParaRPr>
            </a:p>
          </p:txBody>
        </p:sp>
        <p:sp>
          <p:nvSpPr>
            <p:cNvPr id="24" name="Freeform 7"/>
            <p:cNvSpPr>
              <a:spLocks/>
            </p:cNvSpPr>
            <p:nvPr/>
          </p:nvSpPr>
          <p:spPr bwMode="auto">
            <a:xfrm>
              <a:off x="5132600" y="3486539"/>
              <a:ext cx="1784085" cy="907756"/>
            </a:xfrm>
            <a:custGeom>
              <a:avLst/>
              <a:gdLst>
                <a:gd name="T0" fmla="*/ 353 w 736"/>
                <a:gd name="T1" fmla="*/ 374 h 374"/>
                <a:gd name="T2" fmla="*/ 132 w 736"/>
                <a:gd name="T3" fmla="*/ 301 h 374"/>
                <a:gd name="T4" fmla="*/ 0 w 736"/>
                <a:gd name="T5" fmla="*/ 114 h 374"/>
                <a:gd name="T6" fmla="*/ 3 w 736"/>
                <a:gd name="T7" fmla="*/ 99 h 374"/>
                <a:gd name="T8" fmla="*/ 7 w 736"/>
                <a:gd name="T9" fmla="*/ 112 h 374"/>
                <a:gd name="T10" fmla="*/ 353 w 736"/>
                <a:gd name="T11" fmla="*/ 366 h 374"/>
                <a:gd name="T12" fmla="*/ 700 w 736"/>
                <a:gd name="T13" fmla="*/ 112 h 374"/>
                <a:gd name="T14" fmla="*/ 728 w 736"/>
                <a:gd name="T15" fmla="*/ 3 h 374"/>
                <a:gd name="T16" fmla="*/ 733 w 736"/>
                <a:gd name="T17" fmla="*/ 0 h 374"/>
                <a:gd name="T18" fmla="*/ 736 w 736"/>
                <a:gd name="T19" fmla="*/ 5 h 374"/>
                <a:gd name="T20" fmla="*/ 707 w 736"/>
                <a:gd name="T21" fmla="*/ 114 h 374"/>
                <a:gd name="T22" fmla="*/ 575 w 736"/>
                <a:gd name="T23" fmla="*/ 301 h 374"/>
                <a:gd name="T24" fmla="*/ 353 w 736"/>
                <a:gd name="T25" fmla="*/ 374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36" h="374">
                  <a:moveTo>
                    <a:pt x="353" y="374"/>
                  </a:moveTo>
                  <a:cubicBezTo>
                    <a:pt x="273" y="374"/>
                    <a:pt x="196" y="349"/>
                    <a:pt x="132" y="301"/>
                  </a:cubicBezTo>
                  <a:cubicBezTo>
                    <a:pt x="69" y="254"/>
                    <a:pt x="23" y="188"/>
                    <a:pt x="0" y="114"/>
                  </a:cubicBezTo>
                  <a:cubicBezTo>
                    <a:pt x="3" y="99"/>
                    <a:pt x="3" y="99"/>
                    <a:pt x="3" y="99"/>
                  </a:cubicBezTo>
                  <a:cubicBezTo>
                    <a:pt x="7" y="112"/>
                    <a:pt x="7" y="112"/>
                    <a:pt x="7" y="112"/>
                  </a:cubicBezTo>
                  <a:cubicBezTo>
                    <a:pt x="55" y="264"/>
                    <a:pt x="194" y="366"/>
                    <a:pt x="353" y="366"/>
                  </a:cubicBezTo>
                  <a:cubicBezTo>
                    <a:pt x="513" y="366"/>
                    <a:pt x="652" y="264"/>
                    <a:pt x="700" y="112"/>
                  </a:cubicBezTo>
                  <a:cubicBezTo>
                    <a:pt x="710" y="78"/>
                    <a:pt x="728" y="4"/>
                    <a:pt x="728" y="3"/>
                  </a:cubicBezTo>
                  <a:cubicBezTo>
                    <a:pt x="733" y="0"/>
                    <a:pt x="733" y="0"/>
                    <a:pt x="733" y="0"/>
                  </a:cubicBezTo>
                  <a:cubicBezTo>
                    <a:pt x="736" y="5"/>
                    <a:pt x="736" y="5"/>
                    <a:pt x="736" y="5"/>
                  </a:cubicBezTo>
                  <a:cubicBezTo>
                    <a:pt x="736" y="5"/>
                    <a:pt x="718" y="80"/>
                    <a:pt x="707" y="114"/>
                  </a:cubicBezTo>
                  <a:cubicBezTo>
                    <a:pt x="684" y="188"/>
                    <a:pt x="637" y="254"/>
                    <a:pt x="575" y="301"/>
                  </a:cubicBezTo>
                  <a:cubicBezTo>
                    <a:pt x="511" y="349"/>
                    <a:pt x="434" y="374"/>
                    <a:pt x="353" y="374"/>
                  </a:cubicBezTo>
                  <a:close/>
                </a:path>
              </a:pathLst>
            </a:custGeom>
            <a:solidFill>
              <a:schemeClr val="tx1"/>
            </a:solidFill>
            <a:ln w="9525">
              <a:noFill/>
              <a:round/>
              <a:headEnd/>
              <a:tailEnd/>
            </a:ln>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effectLst/>
                <a:uLnTx/>
                <a:uFillTx/>
                <a:latin typeface="Segoe UI"/>
                <a:ea typeface="+mn-ea"/>
                <a:cs typeface="+mn-cs"/>
              </a:endParaRPr>
            </a:p>
          </p:txBody>
        </p:sp>
        <p:sp>
          <p:nvSpPr>
            <p:cNvPr id="28" name="Freeform 27"/>
            <p:cNvSpPr>
              <a:spLocks/>
            </p:cNvSpPr>
            <p:nvPr/>
          </p:nvSpPr>
          <p:spPr bwMode="auto">
            <a:xfrm flipV="1">
              <a:off x="5965543" y="2537516"/>
              <a:ext cx="75015" cy="143780"/>
            </a:xfrm>
            <a:custGeom>
              <a:avLst/>
              <a:gdLst>
                <a:gd name="T0" fmla="*/ 0 w 72"/>
                <a:gd name="T1" fmla="*/ 0 h 138"/>
                <a:gd name="T2" fmla="*/ 72 w 72"/>
                <a:gd name="T3" fmla="*/ 69 h 138"/>
                <a:gd name="T4" fmla="*/ 0 w 72"/>
                <a:gd name="T5" fmla="*/ 138 h 138"/>
              </a:gdLst>
              <a:ahLst/>
              <a:cxnLst>
                <a:cxn ang="0">
                  <a:pos x="T0" y="T1"/>
                </a:cxn>
                <a:cxn ang="0">
                  <a:pos x="T2" y="T3"/>
                </a:cxn>
                <a:cxn ang="0">
                  <a:pos x="T4" y="T5"/>
                </a:cxn>
              </a:cxnLst>
              <a:rect l="0" t="0" r="r" b="b"/>
              <a:pathLst>
                <a:path w="72" h="138">
                  <a:moveTo>
                    <a:pt x="0" y="0"/>
                  </a:moveTo>
                  <a:lnTo>
                    <a:pt x="72" y="69"/>
                  </a:lnTo>
                  <a:lnTo>
                    <a:pt x="0" y="138"/>
                  </a:lnTo>
                </a:path>
              </a:pathLst>
            </a:custGeom>
            <a:noFill/>
            <a:ln w="254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endParaRPr kumimoji="0" lang="en-US" sz="2353" b="1" i="0" u="none" strike="noStrike" kern="0" cap="none" spc="0" normalizeH="0" baseline="0" noProof="0">
                <a:ln>
                  <a:noFill/>
                </a:ln>
                <a:effectLst/>
                <a:uLnTx/>
                <a:uFillTx/>
                <a:latin typeface="Segoe UI"/>
                <a:ea typeface="Segoe UI" pitchFamily="34" charset="0"/>
                <a:cs typeface="Segoe UI" pitchFamily="34" charset="0"/>
              </a:endParaRPr>
            </a:p>
          </p:txBody>
        </p:sp>
      </p:grpSp>
      <p:sp>
        <p:nvSpPr>
          <p:cNvPr id="61" name="Freeform 60"/>
          <p:cNvSpPr>
            <a:spLocks/>
          </p:cNvSpPr>
          <p:nvPr/>
        </p:nvSpPr>
        <p:spPr bwMode="auto">
          <a:xfrm>
            <a:off x="9417336" y="3397403"/>
            <a:ext cx="702307" cy="774366"/>
          </a:xfrm>
          <a:custGeom>
            <a:avLst/>
            <a:gdLst>
              <a:gd name="connsiteX0" fmla="*/ 1756 w 716594"/>
              <a:gd name="connsiteY0" fmla="*/ 0 h 790118"/>
              <a:gd name="connsiteX1" fmla="*/ 21643 w 716594"/>
              <a:gd name="connsiteY1" fmla="*/ 0 h 790118"/>
              <a:gd name="connsiteX2" fmla="*/ 71788 w 716594"/>
              <a:gd name="connsiteY2" fmla="*/ 126230 h 790118"/>
              <a:gd name="connsiteX3" fmla="*/ 102410 w 716594"/>
              <a:gd name="connsiteY3" fmla="*/ 257086 h 790118"/>
              <a:gd name="connsiteX4" fmla="*/ 112914 w 716594"/>
              <a:gd name="connsiteY4" fmla="*/ 392033 h 790118"/>
              <a:gd name="connsiteX5" fmla="*/ 188370 w 716594"/>
              <a:gd name="connsiteY5" fmla="*/ 392033 h 790118"/>
              <a:gd name="connsiteX6" fmla="*/ 688942 w 716594"/>
              <a:gd name="connsiteY6" fmla="*/ 392033 h 790118"/>
              <a:gd name="connsiteX7" fmla="*/ 380235 w 716594"/>
              <a:gd name="connsiteY7" fmla="*/ 83302 h 790118"/>
              <a:gd name="connsiteX8" fmla="*/ 392616 w 716594"/>
              <a:gd name="connsiteY8" fmla="*/ 70919 h 790118"/>
              <a:gd name="connsiteX9" fmla="*/ 716594 w 716594"/>
              <a:gd name="connsiteY9" fmla="*/ 395060 h 790118"/>
              <a:gd name="connsiteX10" fmla="*/ 703938 w 716594"/>
              <a:gd name="connsiteY10" fmla="*/ 407855 h 790118"/>
              <a:gd name="connsiteX11" fmla="*/ 703938 w 716594"/>
              <a:gd name="connsiteY11" fmla="*/ 409643 h 790118"/>
              <a:gd name="connsiteX12" fmla="*/ 702012 w 716594"/>
              <a:gd name="connsiteY12" fmla="*/ 409643 h 790118"/>
              <a:gd name="connsiteX13" fmla="*/ 392616 w 716594"/>
              <a:gd name="connsiteY13" fmla="*/ 719200 h 790118"/>
              <a:gd name="connsiteX14" fmla="*/ 380235 w 716594"/>
              <a:gd name="connsiteY14" fmla="*/ 706818 h 790118"/>
              <a:gd name="connsiteX15" fmla="*/ 677249 w 716594"/>
              <a:gd name="connsiteY15" fmla="*/ 409643 h 790118"/>
              <a:gd name="connsiteX16" fmla="*/ 112983 w 716594"/>
              <a:gd name="connsiteY16" fmla="*/ 409643 h 790118"/>
              <a:gd name="connsiteX17" fmla="*/ 111749 w 716594"/>
              <a:gd name="connsiteY17" fmla="*/ 409643 h 790118"/>
              <a:gd name="connsiteX18" fmla="*/ 102410 w 716594"/>
              <a:gd name="connsiteY18" fmla="*/ 528817 h 790118"/>
              <a:gd name="connsiteX19" fmla="*/ 71788 w 716594"/>
              <a:gd name="connsiteY19" fmla="*/ 660583 h 790118"/>
              <a:gd name="connsiteX20" fmla="*/ 19858 w 716594"/>
              <a:gd name="connsiteY20" fmla="*/ 790118 h 790118"/>
              <a:gd name="connsiteX21" fmla="*/ 0 w 716594"/>
              <a:gd name="connsiteY21" fmla="*/ 790118 h 790118"/>
              <a:gd name="connsiteX22" fmla="*/ 1140 w 716594"/>
              <a:gd name="connsiteY22" fmla="*/ 788232 h 790118"/>
              <a:gd name="connsiteX23" fmla="*/ 54809 w 716594"/>
              <a:gd name="connsiteY23" fmla="*/ 655725 h 790118"/>
              <a:gd name="connsiteX24" fmla="*/ 93617 w 716594"/>
              <a:gd name="connsiteY24" fmla="*/ 393407 h 790118"/>
              <a:gd name="connsiteX25" fmla="*/ 54809 w 716594"/>
              <a:gd name="connsiteY25" fmla="*/ 131088 h 790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716594" h="790118">
                <a:moveTo>
                  <a:pt x="1756" y="0"/>
                </a:moveTo>
                <a:lnTo>
                  <a:pt x="21643" y="0"/>
                </a:lnTo>
                <a:lnTo>
                  <a:pt x="71788" y="126230"/>
                </a:lnTo>
                <a:cubicBezTo>
                  <a:pt x="85128" y="168736"/>
                  <a:pt x="95436" y="212455"/>
                  <a:pt x="102410" y="257086"/>
                </a:cubicBezTo>
                <a:lnTo>
                  <a:pt x="112914" y="392033"/>
                </a:lnTo>
                <a:lnTo>
                  <a:pt x="188370" y="392033"/>
                </a:lnTo>
                <a:cubicBezTo>
                  <a:pt x="688942" y="392033"/>
                  <a:pt x="688942" y="392033"/>
                  <a:pt x="688942" y="392033"/>
                </a:cubicBezTo>
                <a:cubicBezTo>
                  <a:pt x="380235" y="83302"/>
                  <a:pt x="380235" y="83302"/>
                  <a:pt x="380235" y="83302"/>
                </a:cubicBezTo>
                <a:cubicBezTo>
                  <a:pt x="392616" y="70919"/>
                  <a:pt x="392616" y="70919"/>
                  <a:pt x="392616" y="70919"/>
                </a:cubicBezTo>
                <a:cubicBezTo>
                  <a:pt x="716594" y="395060"/>
                  <a:pt x="716594" y="395060"/>
                  <a:pt x="716594" y="395060"/>
                </a:cubicBezTo>
                <a:cubicBezTo>
                  <a:pt x="703938" y="407855"/>
                  <a:pt x="703938" y="407855"/>
                  <a:pt x="703938" y="407855"/>
                </a:cubicBezTo>
                <a:lnTo>
                  <a:pt x="703938" y="409643"/>
                </a:lnTo>
                <a:cubicBezTo>
                  <a:pt x="702012" y="409643"/>
                  <a:pt x="702012" y="409643"/>
                  <a:pt x="702012" y="409643"/>
                </a:cubicBezTo>
                <a:cubicBezTo>
                  <a:pt x="392616" y="719200"/>
                  <a:pt x="392616" y="719200"/>
                  <a:pt x="392616" y="719200"/>
                </a:cubicBezTo>
                <a:cubicBezTo>
                  <a:pt x="380235" y="706818"/>
                  <a:pt x="380235" y="706818"/>
                  <a:pt x="380235" y="706818"/>
                </a:cubicBezTo>
                <a:cubicBezTo>
                  <a:pt x="677249" y="409643"/>
                  <a:pt x="677249" y="409643"/>
                  <a:pt x="677249" y="409643"/>
                </a:cubicBezTo>
                <a:cubicBezTo>
                  <a:pt x="304950" y="409643"/>
                  <a:pt x="165337" y="409643"/>
                  <a:pt x="112983" y="409643"/>
                </a:cubicBezTo>
                <a:lnTo>
                  <a:pt x="111749" y="409643"/>
                </a:lnTo>
                <a:lnTo>
                  <a:pt x="102410" y="528817"/>
                </a:lnTo>
                <a:cubicBezTo>
                  <a:pt x="95436" y="573751"/>
                  <a:pt x="85128" y="618078"/>
                  <a:pt x="71788" y="660583"/>
                </a:cubicBezTo>
                <a:lnTo>
                  <a:pt x="19858" y="790118"/>
                </a:lnTo>
                <a:lnTo>
                  <a:pt x="0" y="790118"/>
                </a:lnTo>
                <a:lnTo>
                  <a:pt x="1140" y="788232"/>
                </a:lnTo>
                <a:cubicBezTo>
                  <a:pt x="22255" y="746125"/>
                  <a:pt x="40256" y="701874"/>
                  <a:pt x="54809" y="655725"/>
                </a:cubicBezTo>
                <a:cubicBezTo>
                  <a:pt x="81490" y="570715"/>
                  <a:pt x="93617" y="483275"/>
                  <a:pt x="93617" y="393407"/>
                </a:cubicBezTo>
                <a:cubicBezTo>
                  <a:pt x="93617" y="303538"/>
                  <a:pt x="81490" y="216099"/>
                  <a:pt x="54809" y="131088"/>
                </a:cubicBezTo>
                <a:close/>
              </a:path>
            </a:pathLst>
          </a:custGeom>
          <a:solidFill>
            <a:schemeClr val="tx1"/>
          </a:solidFill>
          <a:ln>
            <a:noFill/>
          </a:ln>
        </p:spPr>
        <p:txBody>
          <a:bodyPr vert="horz" wrap="square" lIns="89617" tIns="44808" rIns="89617" bIns="44808" numCol="1" anchor="t" anchorCtr="0" compatLnSpc="1">
            <a:prstTxWarp prst="textNoShape">
              <a:avLst/>
            </a:prstTxWarp>
            <a:noAutofit/>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effectLst/>
              <a:uLnTx/>
              <a:uFillTx/>
              <a:latin typeface="Segoe UI"/>
              <a:ea typeface="+mn-ea"/>
              <a:cs typeface="+mn-cs"/>
            </a:endParaRPr>
          </a:p>
        </p:txBody>
      </p:sp>
      <p:sp>
        <p:nvSpPr>
          <p:cNvPr id="62" name="Freeform 17"/>
          <p:cNvSpPr>
            <a:spLocks noEditPoints="1"/>
          </p:cNvSpPr>
          <p:nvPr/>
        </p:nvSpPr>
        <p:spPr bwMode="auto">
          <a:xfrm>
            <a:off x="3080523" y="3339821"/>
            <a:ext cx="368856" cy="446531"/>
          </a:xfrm>
          <a:custGeom>
            <a:avLst/>
            <a:gdLst>
              <a:gd name="T0" fmla="*/ 2736 w 2736"/>
              <a:gd name="T1" fmla="*/ 1597 h 3312"/>
              <a:gd name="T2" fmla="*/ 2668 w 2736"/>
              <a:gd name="T3" fmla="*/ 1643 h 3312"/>
              <a:gd name="T4" fmla="*/ 2478 w 2736"/>
              <a:gd name="T5" fmla="*/ 1702 h 3312"/>
              <a:gd name="T6" fmla="*/ 2243 w 2736"/>
              <a:gd name="T7" fmla="*/ 1605 h 3312"/>
              <a:gd name="T8" fmla="*/ 2145 w 2736"/>
              <a:gd name="T9" fmla="*/ 1370 h 3312"/>
              <a:gd name="T10" fmla="*/ 2477 w 2736"/>
              <a:gd name="T11" fmla="*/ 1038 h 3312"/>
              <a:gd name="T12" fmla="*/ 2665 w 2736"/>
              <a:gd name="T13" fmla="*/ 1094 h 3312"/>
              <a:gd name="T14" fmla="*/ 2736 w 2736"/>
              <a:gd name="T15" fmla="*/ 1142 h 3312"/>
              <a:gd name="T16" fmla="*/ 2736 w 2736"/>
              <a:gd name="T17" fmla="*/ 0 h 3312"/>
              <a:gd name="T18" fmla="*/ 669 w 2736"/>
              <a:gd name="T19" fmla="*/ 0 h 3312"/>
              <a:gd name="T20" fmla="*/ 0 w 2736"/>
              <a:gd name="T21" fmla="*/ 664 h 3312"/>
              <a:gd name="T22" fmla="*/ 0 w 2736"/>
              <a:gd name="T23" fmla="*/ 2740 h 3312"/>
              <a:gd name="T24" fmla="*/ 1001 w 2736"/>
              <a:gd name="T25" fmla="*/ 2740 h 3312"/>
              <a:gd name="T26" fmla="*/ 968 w 2736"/>
              <a:gd name="T27" fmla="*/ 2898 h 3312"/>
              <a:gd name="T28" fmla="*/ 1385 w 2736"/>
              <a:gd name="T29" fmla="*/ 3312 h 3312"/>
              <a:gd name="T30" fmla="*/ 1802 w 2736"/>
              <a:gd name="T31" fmla="*/ 2900 h 3312"/>
              <a:gd name="T32" fmla="*/ 1767 w 2736"/>
              <a:gd name="T33" fmla="*/ 2740 h 3312"/>
              <a:gd name="T34" fmla="*/ 2736 w 2736"/>
              <a:gd name="T35" fmla="*/ 2740 h 3312"/>
              <a:gd name="T36" fmla="*/ 2736 w 2736"/>
              <a:gd name="T37" fmla="*/ 1597 h 3312"/>
              <a:gd name="T38" fmla="*/ 2652 w 2736"/>
              <a:gd name="T39" fmla="*/ 2652 h 3312"/>
              <a:gd name="T40" fmla="*/ 1616 w 2736"/>
              <a:gd name="T41" fmla="*/ 2652 h 3312"/>
              <a:gd name="T42" fmla="*/ 1660 w 2736"/>
              <a:gd name="T43" fmla="*/ 2714 h 3312"/>
              <a:gd name="T44" fmla="*/ 1717 w 2736"/>
              <a:gd name="T45" fmla="*/ 2894 h 3312"/>
              <a:gd name="T46" fmla="*/ 1385 w 2736"/>
              <a:gd name="T47" fmla="*/ 3226 h 3312"/>
              <a:gd name="T48" fmla="*/ 1053 w 2736"/>
              <a:gd name="T49" fmla="*/ 2893 h 3312"/>
              <a:gd name="T50" fmla="*/ 1108 w 2736"/>
              <a:gd name="T51" fmla="*/ 2714 h 3312"/>
              <a:gd name="T52" fmla="*/ 1151 w 2736"/>
              <a:gd name="T53" fmla="*/ 2652 h 3312"/>
              <a:gd name="T54" fmla="*/ 84 w 2736"/>
              <a:gd name="T55" fmla="*/ 2652 h 3312"/>
              <a:gd name="T56" fmla="*/ 84 w 2736"/>
              <a:gd name="T57" fmla="*/ 664 h 3312"/>
              <a:gd name="T58" fmla="*/ 669 w 2736"/>
              <a:gd name="T59" fmla="*/ 88 h 3312"/>
              <a:gd name="T60" fmla="*/ 2652 w 2736"/>
              <a:gd name="T61" fmla="*/ 88 h 3312"/>
              <a:gd name="T62" fmla="*/ 2652 w 2736"/>
              <a:gd name="T63" fmla="*/ 989 h 3312"/>
              <a:gd name="T64" fmla="*/ 2479 w 2736"/>
              <a:gd name="T65" fmla="*/ 953 h 3312"/>
              <a:gd name="T66" fmla="*/ 2061 w 2736"/>
              <a:gd name="T67" fmla="*/ 1370 h 3312"/>
              <a:gd name="T68" fmla="*/ 2183 w 2736"/>
              <a:gd name="T69" fmla="*/ 1665 h 3312"/>
              <a:gd name="T70" fmla="*/ 2480 w 2736"/>
              <a:gd name="T71" fmla="*/ 1787 h 3312"/>
              <a:gd name="T72" fmla="*/ 2652 w 2736"/>
              <a:gd name="T73" fmla="*/ 1751 h 3312"/>
              <a:gd name="T74" fmla="*/ 2652 w 2736"/>
              <a:gd name="T75" fmla="*/ 2652 h 3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736" h="3312">
                <a:moveTo>
                  <a:pt x="2736" y="1597"/>
                </a:moveTo>
                <a:cubicBezTo>
                  <a:pt x="2668" y="1643"/>
                  <a:pt x="2668" y="1643"/>
                  <a:pt x="2668" y="1643"/>
                </a:cubicBezTo>
                <a:cubicBezTo>
                  <a:pt x="2612" y="1682"/>
                  <a:pt x="2546" y="1702"/>
                  <a:pt x="2478" y="1702"/>
                </a:cubicBezTo>
                <a:cubicBezTo>
                  <a:pt x="2389" y="1702"/>
                  <a:pt x="2306" y="1668"/>
                  <a:pt x="2243" y="1605"/>
                </a:cubicBezTo>
                <a:cubicBezTo>
                  <a:pt x="2180" y="1542"/>
                  <a:pt x="2145" y="1459"/>
                  <a:pt x="2145" y="1370"/>
                </a:cubicBezTo>
                <a:cubicBezTo>
                  <a:pt x="2145" y="1187"/>
                  <a:pt x="2294" y="1038"/>
                  <a:pt x="2477" y="1038"/>
                </a:cubicBezTo>
                <a:cubicBezTo>
                  <a:pt x="2544" y="1038"/>
                  <a:pt x="2610" y="1057"/>
                  <a:pt x="2665" y="1094"/>
                </a:cubicBezTo>
                <a:cubicBezTo>
                  <a:pt x="2736" y="1142"/>
                  <a:pt x="2736" y="1142"/>
                  <a:pt x="2736" y="1142"/>
                </a:cubicBezTo>
                <a:cubicBezTo>
                  <a:pt x="2736" y="0"/>
                  <a:pt x="2736" y="0"/>
                  <a:pt x="2736" y="0"/>
                </a:cubicBezTo>
                <a:cubicBezTo>
                  <a:pt x="669" y="0"/>
                  <a:pt x="669" y="0"/>
                  <a:pt x="669" y="0"/>
                </a:cubicBezTo>
                <a:cubicBezTo>
                  <a:pt x="302" y="0"/>
                  <a:pt x="0" y="298"/>
                  <a:pt x="0" y="664"/>
                </a:cubicBezTo>
                <a:cubicBezTo>
                  <a:pt x="0" y="2740"/>
                  <a:pt x="0" y="2740"/>
                  <a:pt x="0" y="2740"/>
                </a:cubicBezTo>
                <a:cubicBezTo>
                  <a:pt x="1001" y="2740"/>
                  <a:pt x="1001" y="2740"/>
                  <a:pt x="1001" y="2740"/>
                </a:cubicBezTo>
                <a:cubicBezTo>
                  <a:pt x="979" y="2780"/>
                  <a:pt x="968" y="2841"/>
                  <a:pt x="968" y="2898"/>
                </a:cubicBezTo>
                <a:cubicBezTo>
                  <a:pt x="968" y="3128"/>
                  <a:pt x="1155" y="3312"/>
                  <a:pt x="1385" y="3312"/>
                </a:cubicBezTo>
                <a:cubicBezTo>
                  <a:pt x="1615" y="3312"/>
                  <a:pt x="1802" y="3130"/>
                  <a:pt x="1802" y="2900"/>
                </a:cubicBezTo>
                <a:cubicBezTo>
                  <a:pt x="1802" y="2842"/>
                  <a:pt x="1790" y="2780"/>
                  <a:pt x="1767" y="2740"/>
                </a:cubicBezTo>
                <a:cubicBezTo>
                  <a:pt x="2736" y="2740"/>
                  <a:pt x="2736" y="2740"/>
                  <a:pt x="2736" y="2740"/>
                </a:cubicBezTo>
                <a:lnTo>
                  <a:pt x="2736" y="1597"/>
                </a:lnTo>
                <a:close/>
                <a:moveTo>
                  <a:pt x="2652" y="2652"/>
                </a:moveTo>
                <a:cubicBezTo>
                  <a:pt x="1616" y="2652"/>
                  <a:pt x="1616" y="2652"/>
                  <a:pt x="1616" y="2652"/>
                </a:cubicBezTo>
                <a:cubicBezTo>
                  <a:pt x="1660" y="2714"/>
                  <a:pt x="1660" y="2714"/>
                  <a:pt x="1660" y="2714"/>
                </a:cubicBezTo>
                <a:cubicBezTo>
                  <a:pt x="1698" y="2769"/>
                  <a:pt x="1717" y="2829"/>
                  <a:pt x="1717" y="2894"/>
                </a:cubicBezTo>
                <a:cubicBezTo>
                  <a:pt x="1717" y="3078"/>
                  <a:pt x="1568" y="3226"/>
                  <a:pt x="1385" y="3226"/>
                </a:cubicBezTo>
                <a:cubicBezTo>
                  <a:pt x="1202" y="3226"/>
                  <a:pt x="1053" y="3076"/>
                  <a:pt x="1053" y="2893"/>
                </a:cubicBezTo>
                <a:cubicBezTo>
                  <a:pt x="1053" y="2827"/>
                  <a:pt x="1072" y="2768"/>
                  <a:pt x="1108" y="2714"/>
                </a:cubicBezTo>
                <a:cubicBezTo>
                  <a:pt x="1151" y="2652"/>
                  <a:pt x="1151" y="2652"/>
                  <a:pt x="1151" y="2652"/>
                </a:cubicBezTo>
                <a:cubicBezTo>
                  <a:pt x="84" y="2652"/>
                  <a:pt x="84" y="2652"/>
                  <a:pt x="84" y="2652"/>
                </a:cubicBezTo>
                <a:cubicBezTo>
                  <a:pt x="84" y="664"/>
                  <a:pt x="84" y="664"/>
                  <a:pt x="84" y="664"/>
                </a:cubicBezTo>
                <a:cubicBezTo>
                  <a:pt x="84" y="344"/>
                  <a:pt x="349" y="88"/>
                  <a:pt x="669" y="88"/>
                </a:cubicBezTo>
                <a:cubicBezTo>
                  <a:pt x="2652" y="88"/>
                  <a:pt x="2652" y="88"/>
                  <a:pt x="2652" y="88"/>
                </a:cubicBezTo>
                <a:cubicBezTo>
                  <a:pt x="2652" y="989"/>
                  <a:pt x="2652" y="989"/>
                  <a:pt x="2652" y="989"/>
                </a:cubicBezTo>
                <a:cubicBezTo>
                  <a:pt x="2588" y="965"/>
                  <a:pt x="2539" y="953"/>
                  <a:pt x="2479" y="953"/>
                </a:cubicBezTo>
                <a:cubicBezTo>
                  <a:pt x="2249" y="953"/>
                  <a:pt x="2061" y="1140"/>
                  <a:pt x="2061" y="1370"/>
                </a:cubicBezTo>
                <a:cubicBezTo>
                  <a:pt x="2061" y="1481"/>
                  <a:pt x="2104" y="1586"/>
                  <a:pt x="2183" y="1665"/>
                </a:cubicBezTo>
                <a:cubicBezTo>
                  <a:pt x="2262" y="1744"/>
                  <a:pt x="2368" y="1787"/>
                  <a:pt x="2480" y="1787"/>
                </a:cubicBezTo>
                <a:cubicBezTo>
                  <a:pt x="2539" y="1787"/>
                  <a:pt x="2588" y="1775"/>
                  <a:pt x="2652" y="1751"/>
                </a:cubicBezTo>
                <a:lnTo>
                  <a:pt x="2652" y="2652"/>
                </a:lnTo>
                <a:close/>
              </a:path>
            </a:pathLst>
          </a:custGeom>
          <a:solidFill>
            <a:schemeClr val="accent1"/>
          </a:solidFill>
          <a:ln>
            <a:solidFill>
              <a:schemeClr val="accent1"/>
            </a:solidFill>
          </a:ln>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effectLst/>
              <a:uLnTx/>
              <a:uFillTx/>
              <a:latin typeface="Segoe UI"/>
              <a:ea typeface="+mn-ea"/>
              <a:cs typeface="+mn-cs"/>
            </a:endParaRPr>
          </a:p>
        </p:txBody>
      </p:sp>
      <p:sp>
        <p:nvSpPr>
          <p:cNvPr id="63" name="Freeform 18"/>
          <p:cNvSpPr>
            <a:spLocks noEditPoints="1"/>
          </p:cNvSpPr>
          <p:nvPr/>
        </p:nvSpPr>
        <p:spPr bwMode="auto">
          <a:xfrm>
            <a:off x="8373691" y="3339820"/>
            <a:ext cx="557593" cy="557650"/>
          </a:xfrm>
          <a:custGeom>
            <a:avLst/>
            <a:gdLst>
              <a:gd name="T0" fmla="*/ 3616 w 4136"/>
              <a:gd name="T1" fmla="*/ 0 h 4136"/>
              <a:gd name="T2" fmla="*/ 0 w 4136"/>
              <a:gd name="T3" fmla="*/ 517 h 4136"/>
              <a:gd name="T4" fmla="*/ 517 w 4136"/>
              <a:gd name="T5" fmla="*/ 4136 h 4136"/>
              <a:gd name="T6" fmla="*/ 4136 w 4136"/>
              <a:gd name="T7" fmla="*/ 3616 h 4136"/>
              <a:gd name="T8" fmla="*/ 4028 w 4136"/>
              <a:gd name="T9" fmla="*/ 507 h 4136"/>
              <a:gd name="T10" fmla="*/ 3374 w 4136"/>
              <a:gd name="T11" fmla="*/ 2012 h 4136"/>
              <a:gd name="T12" fmla="*/ 3068 w 4136"/>
              <a:gd name="T13" fmla="*/ 1561 h 4136"/>
              <a:gd name="T14" fmla="*/ 2762 w 4136"/>
              <a:gd name="T15" fmla="*/ 2012 h 4136"/>
              <a:gd name="T16" fmla="*/ 2100 w 4136"/>
              <a:gd name="T17" fmla="*/ 1202 h 4136"/>
              <a:gd name="T18" fmla="*/ 1895 w 4136"/>
              <a:gd name="T19" fmla="*/ 1292 h 4136"/>
              <a:gd name="T20" fmla="*/ 1895 w 4136"/>
              <a:gd name="T21" fmla="*/ 803 h 4136"/>
              <a:gd name="T22" fmla="*/ 2100 w 4136"/>
              <a:gd name="T23" fmla="*/ 892 h 4136"/>
              <a:gd name="T24" fmla="*/ 3605 w 4136"/>
              <a:gd name="T25" fmla="*/ 84 h 4136"/>
              <a:gd name="T26" fmla="*/ 511 w 4136"/>
              <a:gd name="T27" fmla="*/ 84 h 4136"/>
              <a:gd name="T28" fmla="*/ 2012 w 4136"/>
              <a:gd name="T29" fmla="*/ 741 h 4136"/>
              <a:gd name="T30" fmla="*/ 1565 w 4136"/>
              <a:gd name="T31" fmla="*/ 1047 h 4136"/>
              <a:gd name="T32" fmla="*/ 2012 w 4136"/>
              <a:gd name="T33" fmla="*/ 1354 h 4136"/>
              <a:gd name="T34" fmla="*/ 1217 w 4136"/>
              <a:gd name="T35" fmla="*/ 2012 h 4136"/>
              <a:gd name="T36" fmla="*/ 1303 w 4136"/>
              <a:gd name="T37" fmla="*/ 2213 h 4136"/>
              <a:gd name="T38" fmla="*/ 815 w 4136"/>
              <a:gd name="T39" fmla="*/ 2212 h 4136"/>
              <a:gd name="T40" fmla="*/ 899 w 4136"/>
              <a:gd name="T41" fmla="*/ 2012 h 4136"/>
              <a:gd name="T42" fmla="*/ 84 w 4136"/>
              <a:gd name="T43" fmla="*/ 507 h 4136"/>
              <a:gd name="T44" fmla="*/ 84 w 4136"/>
              <a:gd name="T45" fmla="*/ 3601 h 4136"/>
              <a:gd name="T46" fmla="*/ 751 w 4136"/>
              <a:gd name="T47" fmla="*/ 2100 h 4136"/>
              <a:gd name="T48" fmla="*/ 1059 w 4136"/>
              <a:gd name="T49" fmla="*/ 2543 h 4136"/>
              <a:gd name="T50" fmla="*/ 1367 w 4136"/>
              <a:gd name="T51" fmla="*/ 2100 h 4136"/>
              <a:gd name="T52" fmla="*/ 2012 w 4136"/>
              <a:gd name="T53" fmla="*/ 2898 h 4136"/>
              <a:gd name="T54" fmla="*/ 2211 w 4136"/>
              <a:gd name="T55" fmla="*/ 2819 h 4136"/>
              <a:gd name="T56" fmla="*/ 2212 w 4136"/>
              <a:gd name="T57" fmla="*/ 3307 h 4136"/>
              <a:gd name="T58" fmla="*/ 2012 w 4136"/>
              <a:gd name="T59" fmla="*/ 3228 h 4136"/>
              <a:gd name="T60" fmla="*/ 511 w 4136"/>
              <a:gd name="T61" fmla="*/ 4028 h 4136"/>
              <a:gd name="T62" fmla="*/ 3605 w 4136"/>
              <a:gd name="T63" fmla="*/ 4028 h 4136"/>
              <a:gd name="T64" fmla="*/ 2100 w 4136"/>
              <a:gd name="T65" fmla="*/ 3373 h 4136"/>
              <a:gd name="T66" fmla="*/ 2541 w 4136"/>
              <a:gd name="T67" fmla="*/ 3063 h 4136"/>
              <a:gd name="T68" fmla="*/ 2100 w 4136"/>
              <a:gd name="T69" fmla="*/ 2753 h 4136"/>
              <a:gd name="T70" fmla="*/ 2915 w 4136"/>
              <a:gd name="T71" fmla="*/ 2100 h 4136"/>
              <a:gd name="T72" fmla="*/ 2824 w 4136"/>
              <a:gd name="T73" fmla="*/ 1891 h 4136"/>
              <a:gd name="T74" fmla="*/ 3313 w 4136"/>
              <a:gd name="T75" fmla="*/ 1890 h 4136"/>
              <a:gd name="T76" fmla="*/ 3222 w 4136"/>
              <a:gd name="T77" fmla="*/ 2100 h 4136"/>
              <a:gd name="T78" fmla="*/ 4028 w 4136"/>
              <a:gd name="T79" fmla="*/ 3601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136" h="4136">
                <a:moveTo>
                  <a:pt x="4136" y="517"/>
                </a:moveTo>
                <a:cubicBezTo>
                  <a:pt x="4136" y="231"/>
                  <a:pt x="3903" y="0"/>
                  <a:pt x="3616" y="0"/>
                </a:cubicBezTo>
                <a:cubicBezTo>
                  <a:pt x="517" y="0"/>
                  <a:pt x="517" y="0"/>
                  <a:pt x="517" y="0"/>
                </a:cubicBezTo>
                <a:cubicBezTo>
                  <a:pt x="231" y="0"/>
                  <a:pt x="0" y="231"/>
                  <a:pt x="0" y="517"/>
                </a:cubicBezTo>
                <a:cubicBezTo>
                  <a:pt x="0" y="3616"/>
                  <a:pt x="0" y="3616"/>
                  <a:pt x="0" y="3616"/>
                </a:cubicBezTo>
                <a:cubicBezTo>
                  <a:pt x="0" y="3903"/>
                  <a:pt x="231" y="4136"/>
                  <a:pt x="517" y="4136"/>
                </a:cubicBezTo>
                <a:cubicBezTo>
                  <a:pt x="3616" y="4136"/>
                  <a:pt x="3616" y="4136"/>
                  <a:pt x="3616" y="4136"/>
                </a:cubicBezTo>
                <a:cubicBezTo>
                  <a:pt x="3903" y="4136"/>
                  <a:pt x="4136" y="3903"/>
                  <a:pt x="4136" y="3616"/>
                </a:cubicBezTo>
                <a:lnTo>
                  <a:pt x="4136" y="517"/>
                </a:lnTo>
                <a:close/>
                <a:moveTo>
                  <a:pt x="4028" y="507"/>
                </a:moveTo>
                <a:cubicBezTo>
                  <a:pt x="4028" y="2012"/>
                  <a:pt x="4028" y="2012"/>
                  <a:pt x="4028" y="2012"/>
                </a:cubicBezTo>
                <a:cubicBezTo>
                  <a:pt x="3374" y="2012"/>
                  <a:pt x="3374" y="2012"/>
                  <a:pt x="3374" y="2012"/>
                </a:cubicBezTo>
                <a:cubicBezTo>
                  <a:pt x="3390" y="1972"/>
                  <a:pt x="3397" y="1932"/>
                  <a:pt x="3397" y="1890"/>
                </a:cubicBezTo>
                <a:cubicBezTo>
                  <a:pt x="3397" y="1708"/>
                  <a:pt x="3250" y="1561"/>
                  <a:pt x="3068" y="1561"/>
                </a:cubicBezTo>
                <a:cubicBezTo>
                  <a:pt x="2887" y="1561"/>
                  <a:pt x="2739" y="1708"/>
                  <a:pt x="2739" y="1890"/>
                </a:cubicBezTo>
                <a:cubicBezTo>
                  <a:pt x="2739" y="1932"/>
                  <a:pt x="2747" y="1972"/>
                  <a:pt x="2762" y="2012"/>
                </a:cubicBezTo>
                <a:cubicBezTo>
                  <a:pt x="2100" y="2012"/>
                  <a:pt x="2100" y="2012"/>
                  <a:pt x="2100" y="2012"/>
                </a:cubicBezTo>
                <a:cubicBezTo>
                  <a:pt x="2100" y="1202"/>
                  <a:pt x="2100" y="1202"/>
                  <a:pt x="2100" y="1202"/>
                </a:cubicBezTo>
                <a:cubicBezTo>
                  <a:pt x="2034" y="1248"/>
                  <a:pt x="2034" y="1248"/>
                  <a:pt x="2034" y="1248"/>
                </a:cubicBezTo>
                <a:cubicBezTo>
                  <a:pt x="1993" y="1277"/>
                  <a:pt x="1945" y="1292"/>
                  <a:pt x="1895" y="1292"/>
                </a:cubicBezTo>
                <a:cubicBezTo>
                  <a:pt x="1760" y="1292"/>
                  <a:pt x="1651" y="1182"/>
                  <a:pt x="1651" y="1047"/>
                </a:cubicBezTo>
                <a:cubicBezTo>
                  <a:pt x="1651" y="912"/>
                  <a:pt x="1761" y="803"/>
                  <a:pt x="1895" y="803"/>
                </a:cubicBezTo>
                <a:cubicBezTo>
                  <a:pt x="1944" y="803"/>
                  <a:pt x="1991" y="817"/>
                  <a:pt x="2031" y="844"/>
                </a:cubicBezTo>
                <a:cubicBezTo>
                  <a:pt x="2100" y="892"/>
                  <a:pt x="2100" y="892"/>
                  <a:pt x="2100" y="892"/>
                </a:cubicBezTo>
                <a:cubicBezTo>
                  <a:pt x="2100" y="84"/>
                  <a:pt x="2100" y="84"/>
                  <a:pt x="2100" y="84"/>
                </a:cubicBezTo>
                <a:cubicBezTo>
                  <a:pt x="3605" y="84"/>
                  <a:pt x="3605" y="84"/>
                  <a:pt x="3605" y="84"/>
                </a:cubicBezTo>
                <a:cubicBezTo>
                  <a:pt x="3845" y="84"/>
                  <a:pt x="4028" y="268"/>
                  <a:pt x="4028" y="507"/>
                </a:cubicBezTo>
                <a:close/>
                <a:moveTo>
                  <a:pt x="511" y="84"/>
                </a:moveTo>
                <a:cubicBezTo>
                  <a:pt x="2012" y="84"/>
                  <a:pt x="2012" y="84"/>
                  <a:pt x="2012" y="84"/>
                </a:cubicBezTo>
                <a:cubicBezTo>
                  <a:pt x="2012" y="741"/>
                  <a:pt x="2012" y="741"/>
                  <a:pt x="2012" y="741"/>
                </a:cubicBezTo>
                <a:cubicBezTo>
                  <a:pt x="1972" y="726"/>
                  <a:pt x="1935" y="718"/>
                  <a:pt x="1893" y="718"/>
                </a:cubicBezTo>
                <a:cubicBezTo>
                  <a:pt x="1712" y="718"/>
                  <a:pt x="1565" y="866"/>
                  <a:pt x="1565" y="1047"/>
                </a:cubicBezTo>
                <a:cubicBezTo>
                  <a:pt x="1565" y="1229"/>
                  <a:pt x="1711" y="1376"/>
                  <a:pt x="1893" y="1376"/>
                </a:cubicBezTo>
                <a:cubicBezTo>
                  <a:pt x="1935" y="1376"/>
                  <a:pt x="1972" y="1369"/>
                  <a:pt x="2012" y="1354"/>
                </a:cubicBezTo>
                <a:cubicBezTo>
                  <a:pt x="2012" y="2012"/>
                  <a:pt x="2012" y="2012"/>
                  <a:pt x="2012" y="2012"/>
                </a:cubicBezTo>
                <a:cubicBezTo>
                  <a:pt x="1217" y="2012"/>
                  <a:pt x="1217" y="2012"/>
                  <a:pt x="1217" y="2012"/>
                </a:cubicBezTo>
                <a:cubicBezTo>
                  <a:pt x="1262" y="2078"/>
                  <a:pt x="1262" y="2078"/>
                  <a:pt x="1262" y="2078"/>
                </a:cubicBezTo>
                <a:cubicBezTo>
                  <a:pt x="1289" y="2119"/>
                  <a:pt x="1303" y="2164"/>
                  <a:pt x="1303" y="2213"/>
                </a:cubicBezTo>
                <a:cubicBezTo>
                  <a:pt x="1303" y="2347"/>
                  <a:pt x="1194" y="2457"/>
                  <a:pt x="1059" y="2457"/>
                </a:cubicBezTo>
                <a:cubicBezTo>
                  <a:pt x="924" y="2457"/>
                  <a:pt x="815" y="2347"/>
                  <a:pt x="815" y="2212"/>
                </a:cubicBezTo>
                <a:cubicBezTo>
                  <a:pt x="815" y="2164"/>
                  <a:pt x="829" y="2118"/>
                  <a:pt x="855" y="2078"/>
                </a:cubicBezTo>
                <a:cubicBezTo>
                  <a:pt x="899" y="2012"/>
                  <a:pt x="899" y="2012"/>
                  <a:pt x="899" y="2012"/>
                </a:cubicBezTo>
                <a:cubicBezTo>
                  <a:pt x="84" y="2012"/>
                  <a:pt x="84" y="2012"/>
                  <a:pt x="84" y="2012"/>
                </a:cubicBezTo>
                <a:cubicBezTo>
                  <a:pt x="84" y="507"/>
                  <a:pt x="84" y="507"/>
                  <a:pt x="84" y="507"/>
                </a:cubicBezTo>
                <a:cubicBezTo>
                  <a:pt x="84" y="268"/>
                  <a:pt x="272" y="84"/>
                  <a:pt x="511" y="84"/>
                </a:cubicBezTo>
                <a:close/>
                <a:moveTo>
                  <a:pt x="84" y="3601"/>
                </a:moveTo>
                <a:cubicBezTo>
                  <a:pt x="84" y="2100"/>
                  <a:pt x="84" y="2100"/>
                  <a:pt x="84" y="2100"/>
                </a:cubicBezTo>
                <a:cubicBezTo>
                  <a:pt x="751" y="2100"/>
                  <a:pt x="751" y="2100"/>
                  <a:pt x="751" y="2100"/>
                </a:cubicBezTo>
                <a:cubicBezTo>
                  <a:pt x="737" y="2140"/>
                  <a:pt x="730" y="2174"/>
                  <a:pt x="730" y="2214"/>
                </a:cubicBezTo>
                <a:cubicBezTo>
                  <a:pt x="730" y="2396"/>
                  <a:pt x="878" y="2543"/>
                  <a:pt x="1059" y="2543"/>
                </a:cubicBezTo>
                <a:cubicBezTo>
                  <a:pt x="1241" y="2543"/>
                  <a:pt x="1388" y="2396"/>
                  <a:pt x="1388" y="2215"/>
                </a:cubicBezTo>
                <a:cubicBezTo>
                  <a:pt x="1388" y="2174"/>
                  <a:pt x="1381" y="2140"/>
                  <a:pt x="1367" y="2100"/>
                </a:cubicBezTo>
                <a:cubicBezTo>
                  <a:pt x="2012" y="2100"/>
                  <a:pt x="2012" y="2100"/>
                  <a:pt x="2012" y="2100"/>
                </a:cubicBezTo>
                <a:cubicBezTo>
                  <a:pt x="2012" y="2898"/>
                  <a:pt x="2012" y="2898"/>
                  <a:pt x="2012" y="2898"/>
                </a:cubicBezTo>
                <a:cubicBezTo>
                  <a:pt x="2079" y="2857"/>
                  <a:pt x="2079" y="2857"/>
                  <a:pt x="2079" y="2857"/>
                </a:cubicBezTo>
                <a:cubicBezTo>
                  <a:pt x="2118" y="2832"/>
                  <a:pt x="2164" y="2819"/>
                  <a:pt x="2211" y="2819"/>
                </a:cubicBezTo>
                <a:cubicBezTo>
                  <a:pt x="2346" y="2819"/>
                  <a:pt x="2456" y="2928"/>
                  <a:pt x="2456" y="3063"/>
                </a:cubicBezTo>
                <a:cubicBezTo>
                  <a:pt x="2456" y="3198"/>
                  <a:pt x="2347" y="3307"/>
                  <a:pt x="2212" y="3307"/>
                </a:cubicBezTo>
                <a:cubicBezTo>
                  <a:pt x="2165" y="3307"/>
                  <a:pt x="2118" y="3294"/>
                  <a:pt x="2079" y="3269"/>
                </a:cubicBezTo>
                <a:cubicBezTo>
                  <a:pt x="2012" y="3228"/>
                  <a:pt x="2012" y="3228"/>
                  <a:pt x="2012" y="3228"/>
                </a:cubicBezTo>
                <a:cubicBezTo>
                  <a:pt x="2012" y="4028"/>
                  <a:pt x="2012" y="4028"/>
                  <a:pt x="2012" y="4028"/>
                </a:cubicBezTo>
                <a:cubicBezTo>
                  <a:pt x="511" y="4028"/>
                  <a:pt x="511" y="4028"/>
                  <a:pt x="511" y="4028"/>
                </a:cubicBezTo>
                <a:cubicBezTo>
                  <a:pt x="272" y="4028"/>
                  <a:pt x="84" y="3841"/>
                  <a:pt x="84" y="3601"/>
                </a:cubicBezTo>
                <a:close/>
                <a:moveTo>
                  <a:pt x="3605" y="4028"/>
                </a:moveTo>
                <a:cubicBezTo>
                  <a:pt x="2100" y="4028"/>
                  <a:pt x="2100" y="4028"/>
                  <a:pt x="2100" y="4028"/>
                </a:cubicBezTo>
                <a:cubicBezTo>
                  <a:pt x="2100" y="3373"/>
                  <a:pt x="2100" y="3373"/>
                  <a:pt x="2100" y="3373"/>
                </a:cubicBezTo>
                <a:cubicBezTo>
                  <a:pt x="2140" y="3386"/>
                  <a:pt x="2173" y="3392"/>
                  <a:pt x="2212" y="3392"/>
                </a:cubicBezTo>
                <a:cubicBezTo>
                  <a:pt x="2393" y="3392"/>
                  <a:pt x="2541" y="3244"/>
                  <a:pt x="2541" y="3063"/>
                </a:cubicBezTo>
                <a:cubicBezTo>
                  <a:pt x="2541" y="2881"/>
                  <a:pt x="2393" y="2734"/>
                  <a:pt x="2212" y="2734"/>
                </a:cubicBezTo>
                <a:cubicBezTo>
                  <a:pt x="2173" y="2734"/>
                  <a:pt x="2140" y="2740"/>
                  <a:pt x="2100" y="2753"/>
                </a:cubicBezTo>
                <a:cubicBezTo>
                  <a:pt x="2100" y="2100"/>
                  <a:pt x="2100" y="2100"/>
                  <a:pt x="2100" y="2100"/>
                </a:cubicBezTo>
                <a:cubicBezTo>
                  <a:pt x="2915" y="2100"/>
                  <a:pt x="2915" y="2100"/>
                  <a:pt x="2915" y="2100"/>
                </a:cubicBezTo>
                <a:cubicBezTo>
                  <a:pt x="2868" y="2032"/>
                  <a:pt x="2868" y="2032"/>
                  <a:pt x="2868" y="2032"/>
                </a:cubicBezTo>
                <a:cubicBezTo>
                  <a:pt x="2839" y="1990"/>
                  <a:pt x="2824" y="1941"/>
                  <a:pt x="2824" y="1891"/>
                </a:cubicBezTo>
                <a:cubicBezTo>
                  <a:pt x="2824" y="1756"/>
                  <a:pt x="2934" y="1646"/>
                  <a:pt x="3068" y="1646"/>
                </a:cubicBezTo>
                <a:cubicBezTo>
                  <a:pt x="3203" y="1646"/>
                  <a:pt x="3313" y="1755"/>
                  <a:pt x="3313" y="1890"/>
                </a:cubicBezTo>
                <a:cubicBezTo>
                  <a:pt x="3313" y="1941"/>
                  <a:pt x="3297" y="1991"/>
                  <a:pt x="3269" y="2032"/>
                </a:cubicBezTo>
                <a:cubicBezTo>
                  <a:pt x="3222" y="2100"/>
                  <a:pt x="3222" y="2100"/>
                  <a:pt x="3222" y="2100"/>
                </a:cubicBezTo>
                <a:cubicBezTo>
                  <a:pt x="4028" y="2100"/>
                  <a:pt x="4028" y="2100"/>
                  <a:pt x="4028" y="2100"/>
                </a:cubicBezTo>
                <a:cubicBezTo>
                  <a:pt x="4028" y="3601"/>
                  <a:pt x="4028" y="3601"/>
                  <a:pt x="4028" y="3601"/>
                </a:cubicBezTo>
                <a:cubicBezTo>
                  <a:pt x="4028" y="3841"/>
                  <a:pt x="3845" y="4028"/>
                  <a:pt x="3605" y="4028"/>
                </a:cubicBezTo>
                <a:close/>
              </a:path>
            </a:pathLst>
          </a:custGeom>
          <a:solidFill>
            <a:schemeClr val="accent1"/>
          </a:solidFill>
          <a:ln>
            <a:solidFill>
              <a:schemeClr val="accent1"/>
            </a:solidFill>
          </a:ln>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effectLst/>
              <a:uLnTx/>
              <a:uFillTx/>
              <a:latin typeface="Segoe UI"/>
              <a:ea typeface="+mn-ea"/>
              <a:cs typeface="+mn-cs"/>
            </a:endParaRPr>
          </a:p>
        </p:txBody>
      </p:sp>
      <p:sp>
        <p:nvSpPr>
          <p:cNvPr id="64" name="Freeform 19"/>
          <p:cNvSpPr>
            <a:spLocks noEditPoints="1"/>
          </p:cNvSpPr>
          <p:nvPr/>
        </p:nvSpPr>
        <p:spPr bwMode="auto">
          <a:xfrm>
            <a:off x="6575418" y="3339820"/>
            <a:ext cx="557593" cy="554968"/>
          </a:xfrm>
          <a:custGeom>
            <a:avLst/>
            <a:gdLst>
              <a:gd name="T0" fmla="*/ 520 w 4136"/>
              <a:gd name="T1" fmla="*/ 0 h 4116"/>
              <a:gd name="T2" fmla="*/ 0 w 4136"/>
              <a:gd name="T3" fmla="*/ 2100 h 4116"/>
              <a:gd name="T4" fmla="*/ 739 w 4136"/>
              <a:gd name="T5" fmla="*/ 2214 h 4116"/>
              <a:gd name="T6" fmla="*/ 1397 w 4136"/>
              <a:gd name="T7" fmla="*/ 2215 h 4116"/>
              <a:gd name="T8" fmla="*/ 2036 w 4136"/>
              <a:gd name="T9" fmla="*/ 2100 h 4116"/>
              <a:gd name="T10" fmla="*/ 2096 w 4136"/>
              <a:gd name="T11" fmla="*/ 2857 h 4116"/>
              <a:gd name="T12" fmla="*/ 2467 w 4136"/>
              <a:gd name="T13" fmla="*/ 3063 h 4116"/>
              <a:gd name="T14" fmla="*/ 2096 w 4136"/>
              <a:gd name="T15" fmla="*/ 3269 h 4116"/>
              <a:gd name="T16" fmla="*/ 2036 w 4136"/>
              <a:gd name="T17" fmla="*/ 4116 h 4116"/>
              <a:gd name="T18" fmla="*/ 4136 w 4136"/>
              <a:gd name="T19" fmla="*/ 3601 h 4116"/>
              <a:gd name="T20" fmla="*/ 3614 w 4136"/>
              <a:gd name="T21" fmla="*/ 0 h 4116"/>
              <a:gd name="T22" fmla="*/ 4052 w 4136"/>
              <a:gd name="T23" fmla="*/ 2012 h 4116"/>
              <a:gd name="T24" fmla="*/ 3407 w 4136"/>
              <a:gd name="T25" fmla="*/ 1890 h 4116"/>
              <a:gd name="T26" fmla="*/ 2748 w 4136"/>
              <a:gd name="T27" fmla="*/ 1890 h 4116"/>
              <a:gd name="T28" fmla="*/ 2120 w 4136"/>
              <a:gd name="T29" fmla="*/ 2012 h 4116"/>
              <a:gd name="T30" fmla="*/ 2048 w 4136"/>
              <a:gd name="T31" fmla="*/ 1248 h 4116"/>
              <a:gd name="T32" fmla="*/ 1661 w 4136"/>
              <a:gd name="T33" fmla="*/ 1047 h 4116"/>
              <a:gd name="T34" fmla="*/ 2046 w 4136"/>
              <a:gd name="T35" fmla="*/ 844 h 4116"/>
              <a:gd name="T36" fmla="*/ 2120 w 4136"/>
              <a:gd name="T37" fmla="*/ 84 h 4116"/>
              <a:gd name="T38" fmla="*/ 4052 w 4136"/>
              <a:gd name="T39" fmla="*/ 507 h 4116"/>
              <a:gd name="T40" fmla="*/ 1271 w 4136"/>
              <a:gd name="T41" fmla="*/ 2078 h 4116"/>
              <a:gd name="T42" fmla="*/ 1068 w 4136"/>
              <a:gd name="T43" fmla="*/ 2457 h 4116"/>
              <a:gd name="T44" fmla="*/ 864 w 4136"/>
              <a:gd name="T45" fmla="*/ 2078 h 4116"/>
              <a:gd name="T46" fmla="*/ 84 w 4136"/>
              <a:gd name="T47" fmla="*/ 2012 h 4116"/>
              <a:gd name="T48" fmla="*/ 520 w 4136"/>
              <a:gd name="T49" fmla="*/ 84 h 4116"/>
              <a:gd name="T50" fmla="*/ 2036 w 4136"/>
              <a:gd name="T51" fmla="*/ 741 h 4116"/>
              <a:gd name="T52" fmla="*/ 1578 w 4136"/>
              <a:gd name="T53" fmla="*/ 1047 h 4116"/>
              <a:gd name="T54" fmla="*/ 2036 w 4136"/>
              <a:gd name="T55" fmla="*/ 1354 h 4116"/>
              <a:gd name="T56" fmla="*/ 1226 w 4136"/>
              <a:gd name="T57" fmla="*/ 2012 h 4116"/>
              <a:gd name="T58" fmla="*/ 2120 w 4136"/>
              <a:gd name="T59" fmla="*/ 4028 h 4116"/>
              <a:gd name="T60" fmla="*/ 2226 w 4136"/>
              <a:gd name="T61" fmla="*/ 3392 h 4116"/>
              <a:gd name="T62" fmla="*/ 2227 w 4136"/>
              <a:gd name="T63" fmla="*/ 2734 h 4116"/>
              <a:gd name="T64" fmla="*/ 2120 w 4136"/>
              <a:gd name="T65" fmla="*/ 2100 h 4116"/>
              <a:gd name="T66" fmla="*/ 2877 w 4136"/>
              <a:gd name="T67" fmla="*/ 2032 h 4116"/>
              <a:gd name="T68" fmla="*/ 3077 w 4136"/>
              <a:gd name="T69" fmla="*/ 1646 h 4116"/>
              <a:gd name="T70" fmla="*/ 3278 w 4136"/>
              <a:gd name="T71" fmla="*/ 2032 h 4116"/>
              <a:gd name="T72" fmla="*/ 4052 w 4136"/>
              <a:gd name="T73" fmla="*/ 2100 h 4116"/>
              <a:gd name="T74" fmla="*/ 3614 w 4136"/>
              <a:gd name="T75" fmla="*/ 4028 h 4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136" h="4116">
                <a:moveTo>
                  <a:pt x="3614" y="0"/>
                </a:moveTo>
                <a:cubicBezTo>
                  <a:pt x="520" y="0"/>
                  <a:pt x="520" y="0"/>
                  <a:pt x="520" y="0"/>
                </a:cubicBezTo>
                <a:cubicBezTo>
                  <a:pt x="234" y="0"/>
                  <a:pt x="0" y="221"/>
                  <a:pt x="0" y="507"/>
                </a:cubicBezTo>
                <a:cubicBezTo>
                  <a:pt x="0" y="2100"/>
                  <a:pt x="0" y="2100"/>
                  <a:pt x="0" y="2100"/>
                </a:cubicBezTo>
                <a:cubicBezTo>
                  <a:pt x="760" y="2100"/>
                  <a:pt x="760" y="2100"/>
                  <a:pt x="760" y="2100"/>
                </a:cubicBezTo>
                <a:cubicBezTo>
                  <a:pt x="746" y="2140"/>
                  <a:pt x="739" y="2174"/>
                  <a:pt x="739" y="2214"/>
                </a:cubicBezTo>
                <a:cubicBezTo>
                  <a:pt x="739" y="2396"/>
                  <a:pt x="887" y="2543"/>
                  <a:pt x="1068" y="2543"/>
                </a:cubicBezTo>
                <a:cubicBezTo>
                  <a:pt x="1250" y="2543"/>
                  <a:pt x="1397" y="2396"/>
                  <a:pt x="1397" y="2215"/>
                </a:cubicBezTo>
                <a:cubicBezTo>
                  <a:pt x="1397" y="2174"/>
                  <a:pt x="1390" y="2140"/>
                  <a:pt x="1376" y="2100"/>
                </a:cubicBezTo>
                <a:cubicBezTo>
                  <a:pt x="2036" y="2100"/>
                  <a:pt x="2036" y="2100"/>
                  <a:pt x="2036" y="2100"/>
                </a:cubicBezTo>
                <a:cubicBezTo>
                  <a:pt x="2036" y="2898"/>
                  <a:pt x="2036" y="2898"/>
                  <a:pt x="2036" y="2898"/>
                </a:cubicBezTo>
                <a:cubicBezTo>
                  <a:pt x="2096" y="2857"/>
                  <a:pt x="2096" y="2857"/>
                  <a:pt x="2096" y="2857"/>
                </a:cubicBezTo>
                <a:cubicBezTo>
                  <a:pt x="2135" y="2832"/>
                  <a:pt x="2177" y="2819"/>
                  <a:pt x="2224" y="2819"/>
                </a:cubicBezTo>
                <a:cubicBezTo>
                  <a:pt x="2359" y="2819"/>
                  <a:pt x="2467" y="2928"/>
                  <a:pt x="2467" y="3063"/>
                </a:cubicBezTo>
                <a:cubicBezTo>
                  <a:pt x="2467" y="3198"/>
                  <a:pt x="2357" y="3307"/>
                  <a:pt x="2222" y="3307"/>
                </a:cubicBezTo>
                <a:cubicBezTo>
                  <a:pt x="2175" y="3307"/>
                  <a:pt x="2135" y="3294"/>
                  <a:pt x="2096" y="3269"/>
                </a:cubicBezTo>
                <a:cubicBezTo>
                  <a:pt x="2036" y="3228"/>
                  <a:pt x="2036" y="3228"/>
                  <a:pt x="2036" y="3228"/>
                </a:cubicBezTo>
                <a:cubicBezTo>
                  <a:pt x="2036" y="4116"/>
                  <a:pt x="2036" y="4116"/>
                  <a:pt x="2036" y="4116"/>
                </a:cubicBezTo>
                <a:cubicBezTo>
                  <a:pt x="3614" y="4116"/>
                  <a:pt x="3614" y="4116"/>
                  <a:pt x="3614" y="4116"/>
                </a:cubicBezTo>
                <a:cubicBezTo>
                  <a:pt x="3901" y="4116"/>
                  <a:pt x="4136" y="3887"/>
                  <a:pt x="4136" y="3601"/>
                </a:cubicBezTo>
                <a:cubicBezTo>
                  <a:pt x="4136" y="507"/>
                  <a:pt x="4136" y="507"/>
                  <a:pt x="4136" y="507"/>
                </a:cubicBezTo>
                <a:cubicBezTo>
                  <a:pt x="4136" y="221"/>
                  <a:pt x="3901" y="0"/>
                  <a:pt x="3614" y="0"/>
                </a:cubicBezTo>
                <a:close/>
                <a:moveTo>
                  <a:pt x="4052" y="507"/>
                </a:moveTo>
                <a:cubicBezTo>
                  <a:pt x="4052" y="2012"/>
                  <a:pt x="4052" y="2012"/>
                  <a:pt x="4052" y="2012"/>
                </a:cubicBezTo>
                <a:cubicBezTo>
                  <a:pt x="3383" y="2012"/>
                  <a:pt x="3383" y="2012"/>
                  <a:pt x="3383" y="2012"/>
                </a:cubicBezTo>
                <a:cubicBezTo>
                  <a:pt x="3399" y="1972"/>
                  <a:pt x="3407" y="1932"/>
                  <a:pt x="3407" y="1890"/>
                </a:cubicBezTo>
                <a:cubicBezTo>
                  <a:pt x="3407" y="1708"/>
                  <a:pt x="3259" y="1561"/>
                  <a:pt x="3077" y="1561"/>
                </a:cubicBezTo>
                <a:cubicBezTo>
                  <a:pt x="2896" y="1561"/>
                  <a:pt x="2748" y="1708"/>
                  <a:pt x="2748" y="1890"/>
                </a:cubicBezTo>
                <a:cubicBezTo>
                  <a:pt x="2748" y="1932"/>
                  <a:pt x="2756" y="1972"/>
                  <a:pt x="2771" y="2012"/>
                </a:cubicBezTo>
                <a:cubicBezTo>
                  <a:pt x="2120" y="2012"/>
                  <a:pt x="2120" y="2012"/>
                  <a:pt x="2120" y="2012"/>
                </a:cubicBezTo>
                <a:cubicBezTo>
                  <a:pt x="2120" y="1202"/>
                  <a:pt x="2120" y="1202"/>
                  <a:pt x="2120" y="1202"/>
                </a:cubicBezTo>
                <a:cubicBezTo>
                  <a:pt x="2048" y="1248"/>
                  <a:pt x="2048" y="1248"/>
                  <a:pt x="2048" y="1248"/>
                </a:cubicBezTo>
                <a:cubicBezTo>
                  <a:pt x="2007" y="1277"/>
                  <a:pt x="1957" y="1292"/>
                  <a:pt x="1907" y="1292"/>
                </a:cubicBezTo>
                <a:cubicBezTo>
                  <a:pt x="1772" y="1292"/>
                  <a:pt x="1661" y="1182"/>
                  <a:pt x="1661" y="1047"/>
                </a:cubicBezTo>
                <a:cubicBezTo>
                  <a:pt x="1661" y="912"/>
                  <a:pt x="1770" y="803"/>
                  <a:pt x="1905" y="803"/>
                </a:cubicBezTo>
                <a:cubicBezTo>
                  <a:pt x="1954" y="803"/>
                  <a:pt x="2006" y="817"/>
                  <a:pt x="2046" y="844"/>
                </a:cubicBezTo>
                <a:cubicBezTo>
                  <a:pt x="2120" y="892"/>
                  <a:pt x="2120" y="892"/>
                  <a:pt x="2120" y="892"/>
                </a:cubicBezTo>
                <a:cubicBezTo>
                  <a:pt x="2120" y="84"/>
                  <a:pt x="2120" y="84"/>
                  <a:pt x="2120" y="84"/>
                </a:cubicBezTo>
                <a:cubicBezTo>
                  <a:pt x="3614" y="84"/>
                  <a:pt x="3614" y="84"/>
                  <a:pt x="3614" y="84"/>
                </a:cubicBezTo>
                <a:cubicBezTo>
                  <a:pt x="3854" y="84"/>
                  <a:pt x="4052" y="268"/>
                  <a:pt x="4052" y="507"/>
                </a:cubicBezTo>
                <a:close/>
                <a:moveTo>
                  <a:pt x="1226" y="2012"/>
                </a:moveTo>
                <a:cubicBezTo>
                  <a:pt x="1271" y="2078"/>
                  <a:pt x="1271" y="2078"/>
                  <a:pt x="1271" y="2078"/>
                </a:cubicBezTo>
                <a:cubicBezTo>
                  <a:pt x="1298" y="2119"/>
                  <a:pt x="1313" y="2164"/>
                  <a:pt x="1313" y="2213"/>
                </a:cubicBezTo>
                <a:cubicBezTo>
                  <a:pt x="1313" y="2347"/>
                  <a:pt x="1203" y="2457"/>
                  <a:pt x="1068" y="2457"/>
                </a:cubicBezTo>
                <a:cubicBezTo>
                  <a:pt x="933" y="2457"/>
                  <a:pt x="824" y="2347"/>
                  <a:pt x="824" y="2212"/>
                </a:cubicBezTo>
                <a:cubicBezTo>
                  <a:pt x="824" y="2164"/>
                  <a:pt x="838" y="2118"/>
                  <a:pt x="864" y="2078"/>
                </a:cubicBezTo>
                <a:cubicBezTo>
                  <a:pt x="908" y="2012"/>
                  <a:pt x="908" y="2012"/>
                  <a:pt x="908" y="2012"/>
                </a:cubicBezTo>
                <a:cubicBezTo>
                  <a:pt x="84" y="2012"/>
                  <a:pt x="84" y="2012"/>
                  <a:pt x="84" y="2012"/>
                </a:cubicBezTo>
                <a:cubicBezTo>
                  <a:pt x="84" y="507"/>
                  <a:pt x="84" y="507"/>
                  <a:pt x="84" y="507"/>
                </a:cubicBezTo>
                <a:cubicBezTo>
                  <a:pt x="84" y="268"/>
                  <a:pt x="281" y="84"/>
                  <a:pt x="520" y="84"/>
                </a:cubicBezTo>
                <a:cubicBezTo>
                  <a:pt x="2036" y="84"/>
                  <a:pt x="2036" y="84"/>
                  <a:pt x="2036" y="84"/>
                </a:cubicBezTo>
                <a:cubicBezTo>
                  <a:pt x="2036" y="741"/>
                  <a:pt x="2036" y="741"/>
                  <a:pt x="2036" y="741"/>
                </a:cubicBezTo>
                <a:cubicBezTo>
                  <a:pt x="1992" y="726"/>
                  <a:pt x="1952" y="718"/>
                  <a:pt x="1910" y="718"/>
                </a:cubicBezTo>
                <a:cubicBezTo>
                  <a:pt x="1728" y="718"/>
                  <a:pt x="1578" y="866"/>
                  <a:pt x="1578" y="1047"/>
                </a:cubicBezTo>
                <a:cubicBezTo>
                  <a:pt x="1578" y="1229"/>
                  <a:pt x="1730" y="1376"/>
                  <a:pt x="1911" y="1376"/>
                </a:cubicBezTo>
                <a:cubicBezTo>
                  <a:pt x="1953" y="1376"/>
                  <a:pt x="1992" y="1369"/>
                  <a:pt x="2036" y="1354"/>
                </a:cubicBezTo>
                <a:cubicBezTo>
                  <a:pt x="2036" y="2012"/>
                  <a:pt x="2036" y="2012"/>
                  <a:pt x="2036" y="2012"/>
                </a:cubicBezTo>
                <a:lnTo>
                  <a:pt x="1226" y="2012"/>
                </a:lnTo>
                <a:close/>
                <a:moveTo>
                  <a:pt x="3614" y="4028"/>
                </a:moveTo>
                <a:cubicBezTo>
                  <a:pt x="2120" y="4028"/>
                  <a:pt x="2120" y="4028"/>
                  <a:pt x="2120" y="4028"/>
                </a:cubicBezTo>
                <a:cubicBezTo>
                  <a:pt x="2120" y="3373"/>
                  <a:pt x="2120" y="3373"/>
                  <a:pt x="2120" y="3373"/>
                </a:cubicBezTo>
                <a:cubicBezTo>
                  <a:pt x="2140" y="3386"/>
                  <a:pt x="2188" y="3392"/>
                  <a:pt x="2226" y="3392"/>
                </a:cubicBezTo>
                <a:cubicBezTo>
                  <a:pt x="2408" y="3392"/>
                  <a:pt x="2553" y="3244"/>
                  <a:pt x="2553" y="3063"/>
                </a:cubicBezTo>
                <a:cubicBezTo>
                  <a:pt x="2553" y="2881"/>
                  <a:pt x="2409" y="2734"/>
                  <a:pt x="2227" y="2734"/>
                </a:cubicBezTo>
                <a:cubicBezTo>
                  <a:pt x="2189" y="2734"/>
                  <a:pt x="2140" y="2740"/>
                  <a:pt x="2120" y="2753"/>
                </a:cubicBezTo>
                <a:cubicBezTo>
                  <a:pt x="2120" y="2100"/>
                  <a:pt x="2120" y="2100"/>
                  <a:pt x="2120" y="2100"/>
                </a:cubicBezTo>
                <a:cubicBezTo>
                  <a:pt x="2924" y="2100"/>
                  <a:pt x="2924" y="2100"/>
                  <a:pt x="2924" y="2100"/>
                </a:cubicBezTo>
                <a:cubicBezTo>
                  <a:pt x="2877" y="2032"/>
                  <a:pt x="2877" y="2032"/>
                  <a:pt x="2877" y="2032"/>
                </a:cubicBezTo>
                <a:cubicBezTo>
                  <a:pt x="2848" y="1990"/>
                  <a:pt x="2833" y="1941"/>
                  <a:pt x="2833" y="1891"/>
                </a:cubicBezTo>
                <a:cubicBezTo>
                  <a:pt x="2833" y="1756"/>
                  <a:pt x="2943" y="1646"/>
                  <a:pt x="3077" y="1646"/>
                </a:cubicBezTo>
                <a:cubicBezTo>
                  <a:pt x="3212" y="1646"/>
                  <a:pt x="3322" y="1755"/>
                  <a:pt x="3322" y="1890"/>
                </a:cubicBezTo>
                <a:cubicBezTo>
                  <a:pt x="3322" y="1941"/>
                  <a:pt x="3306" y="1991"/>
                  <a:pt x="3278" y="2032"/>
                </a:cubicBezTo>
                <a:cubicBezTo>
                  <a:pt x="3231" y="2100"/>
                  <a:pt x="3231" y="2100"/>
                  <a:pt x="3231" y="2100"/>
                </a:cubicBezTo>
                <a:cubicBezTo>
                  <a:pt x="4052" y="2100"/>
                  <a:pt x="4052" y="2100"/>
                  <a:pt x="4052" y="2100"/>
                </a:cubicBezTo>
                <a:cubicBezTo>
                  <a:pt x="4052" y="3601"/>
                  <a:pt x="4052" y="3601"/>
                  <a:pt x="4052" y="3601"/>
                </a:cubicBezTo>
                <a:cubicBezTo>
                  <a:pt x="4052" y="3841"/>
                  <a:pt x="3854" y="4028"/>
                  <a:pt x="3614" y="4028"/>
                </a:cubicBezTo>
                <a:close/>
              </a:path>
            </a:pathLst>
          </a:custGeom>
          <a:solidFill>
            <a:schemeClr val="accent1"/>
          </a:solidFill>
          <a:ln>
            <a:solidFill>
              <a:schemeClr val="accent1"/>
            </a:solidFill>
          </a:ln>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effectLst/>
              <a:uLnTx/>
              <a:uFillTx/>
              <a:latin typeface="Segoe UI"/>
              <a:ea typeface="+mn-ea"/>
              <a:cs typeface="+mn-cs"/>
            </a:endParaRPr>
          </a:p>
        </p:txBody>
      </p:sp>
      <p:sp>
        <p:nvSpPr>
          <p:cNvPr id="65" name="Freeform 20"/>
          <p:cNvSpPr>
            <a:spLocks noEditPoints="1"/>
          </p:cNvSpPr>
          <p:nvPr/>
        </p:nvSpPr>
        <p:spPr bwMode="auto">
          <a:xfrm>
            <a:off x="4720289" y="3339819"/>
            <a:ext cx="663859" cy="410576"/>
          </a:xfrm>
          <a:custGeom>
            <a:avLst/>
            <a:gdLst>
              <a:gd name="T0" fmla="*/ 4312 w 4924"/>
              <a:gd name="T1" fmla="*/ 0 h 3045"/>
              <a:gd name="T2" fmla="*/ 609 w 4924"/>
              <a:gd name="T3" fmla="*/ 0 h 3045"/>
              <a:gd name="T4" fmla="*/ 0 w 4924"/>
              <a:gd name="T5" fmla="*/ 619 h 3045"/>
              <a:gd name="T6" fmla="*/ 0 w 4924"/>
              <a:gd name="T7" fmla="*/ 2504 h 3045"/>
              <a:gd name="T8" fmla="*/ 908 w 4924"/>
              <a:gd name="T9" fmla="*/ 2504 h 3045"/>
              <a:gd name="T10" fmla="*/ 879 w 4924"/>
              <a:gd name="T11" fmla="*/ 2656 h 3045"/>
              <a:gd name="T12" fmla="*/ 992 w 4924"/>
              <a:gd name="T13" fmla="*/ 2931 h 3045"/>
              <a:gd name="T14" fmla="*/ 1265 w 4924"/>
              <a:gd name="T15" fmla="*/ 3045 h 3045"/>
              <a:gd name="T16" fmla="*/ 1650 w 4924"/>
              <a:gd name="T17" fmla="*/ 2660 h 3045"/>
              <a:gd name="T18" fmla="*/ 1621 w 4924"/>
              <a:gd name="T19" fmla="*/ 2513 h 3045"/>
              <a:gd name="T20" fmla="*/ 3470 w 4924"/>
              <a:gd name="T21" fmla="*/ 2513 h 3045"/>
              <a:gd name="T22" fmla="*/ 3423 w 4924"/>
              <a:gd name="T23" fmla="*/ 2446 h 3045"/>
              <a:gd name="T24" fmla="*/ 3368 w 4924"/>
              <a:gd name="T25" fmla="*/ 2274 h 3045"/>
              <a:gd name="T26" fmla="*/ 3669 w 4924"/>
              <a:gd name="T27" fmla="*/ 1973 h 3045"/>
              <a:gd name="T28" fmla="*/ 3970 w 4924"/>
              <a:gd name="T29" fmla="*/ 2274 h 3045"/>
              <a:gd name="T30" fmla="*/ 3916 w 4924"/>
              <a:gd name="T31" fmla="*/ 2442 h 3045"/>
              <a:gd name="T32" fmla="*/ 3869 w 4924"/>
              <a:gd name="T33" fmla="*/ 2504 h 3045"/>
              <a:gd name="T34" fmla="*/ 4924 w 4924"/>
              <a:gd name="T35" fmla="*/ 2504 h 3045"/>
              <a:gd name="T36" fmla="*/ 4924 w 4924"/>
              <a:gd name="T37" fmla="*/ 619 h 3045"/>
              <a:gd name="T38" fmla="*/ 4312 w 4924"/>
              <a:gd name="T39" fmla="*/ 0 h 3045"/>
              <a:gd name="T40" fmla="*/ 1514 w 4924"/>
              <a:gd name="T41" fmla="*/ 2490 h 3045"/>
              <a:gd name="T42" fmla="*/ 1566 w 4924"/>
              <a:gd name="T43" fmla="*/ 2658 h 3045"/>
              <a:gd name="T44" fmla="*/ 1265 w 4924"/>
              <a:gd name="T45" fmla="*/ 2960 h 3045"/>
              <a:gd name="T46" fmla="*/ 1052 w 4924"/>
              <a:gd name="T47" fmla="*/ 2872 h 3045"/>
              <a:gd name="T48" fmla="*/ 964 w 4924"/>
              <a:gd name="T49" fmla="*/ 2660 h 3045"/>
              <a:gd name="T50" fmla="*/ 1014 w 4924"/>
              <a:gd name="T51" fmla="*/ 2490 h 3045"/>
              <a:gd name="T52" fmla="*/ 1058 w 4924"/>
              <a:gd name="T53" fmla="*/ 2420 h 3045"/>
              <a:gd name="T54" fmla="*/ 88 w 4924"/>
              <a:gd name="T55" fmla="*/ 2420 h 3045"/>
              <a:gd name="T56" fmla="*/ 88 w 4924"/>
              <a:gd name="T57" fmla="*/ 619 h 3045"/>
              <a:gd name="T58" fmla="*/ 609 w 4924"/>
              <a:gd name="T59" fmla="*/ 84 h 3045"/>
              <a:gd name="T60" fmla="*/ 2400 w 4924"/>
              <a:gd name="T61" fmla="*/ 84 h 3045"/>
              <a:gd name="T62" fmla="*/ 2400 w 4924"/>
              <a:gd name="T63" fmla="*/ 911 h 3045"/>
              <a:gd name="T64" fmla="*/ 2244 w 4924"/>
              <a:gd name="T65" fmla="*/ 880 h 3045"/>
              <a:gd name="T66" fmla="*/ 1856 w 4924"/>
              <a:gd name="T67" fmla="*/ 1266 h 3045"/>
              <a:gd name="T68" fmla="*/ 2245 w 4924"/>
              <a:gd name="T69" fmla="*/ 1651 h 3045"/>
              <a:gd name="T70" fmla="*/ 2400 w 4924"/>
              <a:gd name="T71" fmla="*/ 1620 h 3045"/>
              <a:gd name="T72" fmla="*/ 2400 w 4924"/>
              <a:gd name="T73" fmla="*/ 2420 h 3045"/>
              <a:gd name="T74" fmla="*/ 1470 w 4924"/>
              <a:gd name="T75" fmla="*/ 2420 h 3045"/>
              <a:gd name="T76" fmla="*/ 1514 w 4924"/>
              <a:gd name="T77" fmla="*/ 2490 h 3045"/>
              <a:gd name="T78" fmla="*/ 4840 w 4924"/>
              <a:gd name="T79" fmla="*/ 2420 h 3045"/>
              <a:gd name="T80" fmla="*/ 4023 w 4924"/>
              <a:gd name="T81" fmla="*/ 2420 h 3045"/>
              <a:gd name="T82" fmla="*/ 4055 w 4924"/>
              <a:gd name="T83" fmla="*/ 2270 h 3045"/>
              <a:gd name="T84" fmla="*/ 3669 w 4924"/>
              <a:gd name="T85" fmla="*/ 1886 h 3045"/>
              <a:gd name="T86" fmla="*/ 3284 w 4924"/>
              <a:gd name="T87" fmla="*/ 2269 h 3045"/>
              <a:gd name="T88" fmla="*/ 3316 w 4924"/>
              <a:gd name="T89" fmla="*/ 2420 h 3045"/>
              <a:gd name="T90" fmla="*/ 2484 w 4924"/>
              <a:gd name="T91" fmla="*/ 2420 h 3045"/>
              <a:gd name="T92" fmla="*/ 2484 w 4924"/>
              <a:gd name="T93" fmla="*/ 1467 h 3045"/>
              <a:gd name="T94" fmla="*/ 2414 w 4924"/>
              <a:gd name="T95" fmla="*/ 1513 h 3045"/>
              <a:gd name="T96" fmla="*/ 2242 w 4924"/>
              <a:gd name="T97" fmla="*/ 1566 h 3045"/>
              <a:gd name="T98" fmla="*/ 1940 w 4924"/>
              <a:gd name="T99" fmla="*/ 1266 h 3045"/>
              <a:gd name="T100" fmla="*/ 2240 w 4924"/>
              <a:gd name="T101" fmla="*/ 965 h 3045"/>
              <a:gd name="T102" fmla="*/ 2411 w 4924"/>
              <a:gd name="T103" fmla="*/ 1016 h 3045"/>
              <a:gd name="T104" fmla="*/ 2484 w 4924"/>
              <a:gd name="T105" fmla="*/ 1064 h 3045"/>
              <a:gd name="T106" fmla="*/ 2484 w 4924"/>
              <a:gd name="T107" fmla="*/ 84 h 3045"/>
              <a:gd name="T108" fmla="*/ 4312 w 4924"/>
              <a:gd name="T109" fmla="*/ 84 h 3045"/>
              <a:gd name="T110" fmla="*/ 4840 w 4924"/>
              <a:gd name="T111" fmla="*/ 619 h 3045"/>
              <a:gd name="T112" fmla="*/ 4840 w 4924"/>
              <a:gd name="T113" fmla="*/ 2420 h 30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924" h="3045">
                <a:moveTo>
                  <a:pt x="4312" y="0"/>
                </a:moveTo>
                <a:cubicBezTo>
                  <a:pt x="609" y="0"/>
                  <a:pt x="609" y="0"/>
                  <a:pt x="609" y="0"/>
                </a:cubicBezTo>
                <a:cubicBezTo>
                  <a:pt x="271" y="0"/>
                  <a:pt x="0" y="282"/>
                  <a:pt x="0" y="619"/>
                </a:cubicBezTo>
                <a:cubicBezTo>
                  <a:pt x="0" y="2504"/>
                  <a:pt x="0" y="2504"/>
                  <a:pt x="0" y="2504"/>
                </a:cubicBezTo>
                <a:cubicBezTo>
                  <a:pt x="908" y="2504"/>
                  <a:pt x="908" y="2504"/>
                  <a:pt x="908" y="2504"/>
                </a:cubicBezTo>
                <a:cubicBezTo>
                  <a:pt x="889" y="2568"/>
                  <a:pt x="879" y="2605"/>
                  <a:pt x="879" y="2656"/>
                </a:cubicBezTo>
                <a:cubicBezTo>
                  <a:pt x="879" y="2759"/>
                  <a:pt x="919" y="2858"/>
                  <a:pt x="992" y="2931"/>
                </a:cubicBezTo>
                <a:cubicBezTo>
                  <a:pt x="1065" y="3003"/>
                  <a:pt x="1162" y="3045"/>
                  <a:pt x="1265" y="3045"/>
                </a:cubicBezTo>
                <a:cubicBezTo>
                  <a:pt x="1477" y="3045"/>
                  <a:pt x="1650" y="2872"/>
                  <a:pt x="1650" y="2660"/>
                </a:cubicBezTo>
                <a:cubicBezTo>
                  <a:pt x="1650" y="2608"/>
                  <a:pt x="1641" y="2559"/>
                  <a:pt x="1621" y="2513"/>
                </a:cubicBezTo>
                <a:cubicBezTo>
                  <a:pt x="3470" y="2513"/>
                  <a:pt x="3470" y="2513"/>
                  <a:pt x="3470" y="2513"/>
                </a:cubicBezTo>
                <a:cubicBezTo>
                  <a:pt x="3423" y="2446"/>
                  <a:pt x="3423" y="2446"/>
                  <a:pt x="3423" y="2446"/>
                </a:cubicBezTo>
                <a:cubicBezTo>
                  <a:pt x="3387" y="2396"/>
                  <a:pt x="3368" y="2336"/>
                  <a:pt x="3368" y="2274"/>
                </a:cubicBezTo>
                <a:cubicBezTo>
                  <a:pt x="3368" y="2108"/>
                  <a:pt x="3503" y="1973"/>
                  <a:pt x="3669" y="1973"/>
                </a:cubicBezTo>
                <a:cubicBezTo>
                  <a:pt x="3835" y="1973"/>
                  <a:pt x="3970" y="2108"/>
                  <a:pt x="3970" y="2274"/>
                </a:cubicBezTo>
                <a:cubicBezTo>
                  <a:pt x="3970" y="2336"/>
                  <a:pt x="3951" y="2391"/>
                  <a:pt x="3916" y="2442"/>
                </a:cubicBezTo>
                <a:cubicBezTo>
                  <a:pt x="3869" y="2504"/>
                  <a:pt x="3869" y="2504"/>
                  <a:pt x="3869" y="2504"/>
                </a:cubicBezTo>
                <a:cubicBezTo>
                  <a:pt x="4924" y="2504"/>
                  <a:pt x="4924" y="2504"/>
                  <a:pt x="4924" y="2504"/>
                </a:cubicBezTo>
                <a:cubicBezTo>
                  <a:pt x="4924" y="619"/>
                  <a:pt x="4924" y="619"/>
                  <a:pt x="4924" y="619"/>
                </a:cubicBezTo>
                <a:cubicBezTo>
                  <a:pt x="4924" y="282"/>
                  <a:pt x="4650" y="0"/>
                  <a:pt x="4312" y="0"/>
                </a:cubicBezTo>
                <a:close/>
                <a:moveTo>
                  <a:pt x="1514" y="2490"/>
                </a:moveTo>
                <a:cubicBezTo>
                  <a:pt x="1548" y="2541"/>
                  <a:pt x="1566" y="2599"/>
                  <a:pt x="1566" y="2658"/>
                </a:cubicBezTo>
                <a:cubicBezTo>
                  <a:pt x="1566" y="2824"/>
                  <a:pt x="1431" y="2960"/>
                  <a:pt x="1265" y="2960"/>
                </a:cubicBezTo>
                <a:cubicBezTo>
                  <a:pt x="1184" y="2960"/>
                  <a:pt x="1109" y="2929"/>
                  <a:pt x="1052" y="2872"/>
                </a:cubicBezTo>
                <a:cubicBezTo>
                  <a:pt x="995" y="2816"/>
                  <a:pt x="964" y="2740"/>
                  <a:pt x="964" y="2660"/>
                </a:cubicBezTo>
                <a:cubicBezTo>
                  <a:pt x="964" y="2601"/>
                  <a:pt x="981" y="2539"/>
                  <a:pt x="1014" y="2490"/>
                </a:cubicBezTo>
                <a:cubicBezTo>
                  <a:pt x="1058" y="2420"/>
                  <a:pt x="1058" y="2420"/>
                  <a:pt x="1058" y="2420"/>
                </a:cubicBezTo>
                <a:cubicBezTo>
                  <a:pt x="88" y="2420"/>
                  <a:pt x="88" y="2420"/>
                  <a:pt x="88" y="2420"/>
                </a:cubicBezTo>
                <a:cubicBezTo>
                  <a:pt x="88" y="619"/>
                  <a:pt x="88" y="619"/>
                  <a:pt x="88" y="619"/>
                </a:cubicBezTo>
                <a:cubicBezTo>
                  <a:pt x="88" y="328"/>
                  <a:pt x="318" y="84"/>
                  <a:pt x="609" y="84"/>
                </a:cubicBezTo>
                <a:cubicBezTo>
                  <a:pt x="2400" y="84"/>
                  <a:pt x="2400" y="84"/>
                  <a:pt x="2400" y="84"/>
                </a:cubicBezTo>
                <a:cubicBezTo>
                  <a:pt x="2400" y="911"/>
                  <a:pt x="2400" y="911"/>
                  <a:pt x="2400" y="911"/>
                </a:cubicBezTo>
                <a:cubicBezTo>
                  <a:pt x="2336" y="891"/>
                  <a:pt x="2297" y="880"/>
                  <a:pt x="2244" y="880"/>
                </a:cubicBezTo>
                <a:cubicBezTo>
                  <a:pt x="2031" y="880"/>
                  <a:pt x="1856" y="1053"/>
                  <a:pt x="1856" y="1266"/>
                </a:cubicBezTo>
                <a:cubicBezTo>
                  <a:pt x="1856" y="1478"/>
                  <a:pt x="2032" y="1651"/>
                  <a:pt x="2245" y="1651"/>
                </a:cubicBezTo>
                <a:cubicBezTo>
                  <a:pt x="2298" y="1651"/>
                  <a:pt x="2336" y="1641"/>
                  <a:pt x="2400" y="1620"/>
                </a:cubicBezTo>
                <a:cubicBezTo>
                  <a:pt x="2400" y="2420"/>
                  <a:pt x="2400" y="2420"/>
                  <a:pt x="2400" y="2420"/>
                </a:cubicBezTo>
                <a:cubicBezTo>
                  <a:pt x="1470" y="2420"/>
                  <a:pt x="1470" y="2420"/>
                  <a:pt x="1470" y="2420"/>
                </a:cubicBezTo>
                <a:lnTo>
                  <a:pt x="1514" y="2490"/>
                </a:lnTo>
                <a:close/>
                <a:moveTo>
                  <a:pt x="4840" y="2420"/>
                </a:moveTo>
                <a:cubicBezTo>
                  <a:pt x="4023" y="2420"/>
                  <a:pt x="4023" y="2420"/>
                  <a:pt x="4023" y="2420"/>
                </a:cubicBezTo>
                <a:cubicBezTo>
                  <a:pt x="4044" y="2376"/>
                  <a:pt x="4055" y="2324"/>
                  <a:pt x="4055" y="2270"/>
                </a:cubicBezTo>
                <a:cubicBezTo>
                  <a:pt x="4055" y="2057"/>
                  <a:pt x="3882" y="1886"/>
                  <a:pt x="3669" y="1886"/>
                </a:cubicBezTo>
                <a:cubicBezTo>
                  <a:pt x="3457" y="1886"/>
                  <a:pt x="3284" y="2056"/>
                  <a:pt x="3284" y="2269"/>
                </a:cubicBezTo>
                <a:cubicBezTo>
                  <a:pt x="3284" y="2323"/>
                  <a:pt x="3295" y="2376"/>
                  <a:pt x="3316" y="2420"/>
                </a:cubicBezTo>
                <a:cubicBezTo>
                  <a:pt x="2484" y="2420"/>
                  <a:pt x="2484" y="2420"/>
                  <a:pt x="2484" y="2420"/>
                </a:cubicBezTo>
                <a:cubicBezTo>
                  <a:pt x="2484" y="1467"/>
                  <a:pt x="2484" y="1467"/>
                  <a:pt x="2484" y="1467"/>
                </a:cubicBezTo>
                <a:cubicBezTo>
                  <a:pt x="2414" y="1513"/>
                  <a:pt x="2414" y="1513"/>
                  <a:pt x="2414" y="1513"/>
                </a:cubicBezTo>
                <a:cubicBezTo>
                  <a:pt x="2364" y="1548"/>
                  <a:pt x="2303" y="1566"/>
                  <a:pt x="2242" y="1566"/>
                </a:cubicBezTo>
                <a:cubicBezTo>
                  <a:pt x="2076" y="1566"/>
                  <a:pt x="1940" y="1432"/>
                  <a:pt x="1940" y="1266"/>
                </a:cubicBezTo>
                <a:cubicBezTo>
                  <a:pt x="1940" y="1100"/>
                  <a:pt x="2075" y="965"/>
                  <a:pt x="2240" y="965"/>
                </a:cubicBezTo>
                <a:cubicBezTo>
                  <a:pt x="2301" y="965"/>
                  <a:pt x="2362" y="983"/>
                  <a:pt x="2411" y="1016"/>
                </a:cubicBezTo>
                <a:cubicBezTo>
                  <a:pt x="2484" y="1064"/>
                  <a:pt x="2484" y="1064"/>
                  <a:pt x="2484" y="1064"/>
                </a:cubicBezTo>
                <a:cubicBezTo>
                  <a:pt x="2484" y="84"/>
                  <a:pt x="2484" y="84"/>
                  <a:pt x="2484" y="84"/>
                </a:cubicBezTo>
                <a:cubicBezTo>
                  <a:pt x="4312" y="84"/>
                  <a:pt x="4312" y="84"/>
                  <a:pt x="4312" y="84"/>
                </a:cubicBezTo>
                <a:cubicBezTo>
                  <a:pt x="4603" y="84"/>
                  <a:pt x="4840" y="328"/>
                  <a:pt x="4840" y="619"/>
                </a:cubicBezTo>
                <a:lnTo>
                  <a:pt x="4840" y="2420"/>
                </a:lnTo>
                <a:close/>
              </a:path>
            </a:pathLst>
          </a:custGeom>
          <a:solidFill>
            <a:schemeClr val="accent1"/>
          </a:solidFill>
          <a:ln>
            <a:solidFill>
              <a:schemeClr val="accent1"/>
            </a:solidFill>
          </a:ln>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effectLst/>
              <a:uLnTx/>
              <a:uFillTx/>
              <a:latin typeface="Segoe UI"/>
              <a:ea typeface="+mn-ea"/>
              <a:cs typeface="+mn-cs"/>
            </a:endParaRPr>
          </a:p>
        </p:txBody>
      </p:sp>
      <p:sp>
        <p:nvSpPr>
          <p:cNvPr id="66" name="TextBox 65"/>
          <p:cNvSpPr txBox="1"/>
          <p:nvPr/>
        </p:nvSpPr>
        <p:spPr>
          <a:xfrm>
            <a:off x="7665914" y="3898372"/>
            <a:ext cx="1973147" cy="677007"/>
          </a:xfrm>
          <a:prstGeom prst="rect">
            <a:avLst/>
          </a:prstGeom>
          <a:noFill/>
        </p:spPr>
        <p:txBody>
          <a:bodyPr wrap="square" lIns="179234" tIns="143387" rIns="179234" bIns="143387" rtlCol="0">
            <a:spAutoFit/>
          </a:bodyPr>
          <a:lstStyle/>
          <a:p>
            <a:pPr marL="0" marR="0" lvl="0" indent="0" algn="ctr" defTabSz="896042" rtl="0" eaLnBrk="1" fontAlgn="auto" latinLnBrk="0" hangingPunct="1">
              <a:lnSpc>
                <a:spcPct val="90000"/>
              </a:lnSpc>
              <a:spcBef>
                <a:spcPts val="0"/>
              </a:spcBef>
              <a:spcAft>
                <a:spcPts val="588"/>
              </a:spcAft>
              <a:buClrTx/>
              <a:buSzTx/>
              <a:buFontTx/>
              <a:buNone/>
              <a:tabLst/>
              <a:defRPr/>
            </a:pPr>
            <a:r>
              <a:rPr kumimoji="0" lang="en-US" sz="1370" b="0" i="0" u="none" strike="noStrike" kern="0" cap="none" spc="0" normalizeH="0" baseline="0" noProof="0">
                <a:ln>
                  <a:noFill/>
                </a:ln>
                <a:effectLst/>
                <a:uLnTx/>
                <a:uFillTx/>
                <a:latin typeface="Segoe UI Semibold" panose="020B0702040204020203" pitchFamily="34" charset="0"/>
                <a:ea typeface="+mn-ea"/>
                <a:cs typeface="Segoe UI Semibold" panose="020B0702040204020203" pitchFamily="34" charset="0"/>
              </a:rPr>
              <a:t>What</a:t>
            </a:r>
            <a:r>
              <a:rPr kumimoji="0" lang="en-US" sz="1370" b="0" i="0" u="none" strike="noStrike" kern="0" cap="none" spc="0" normalizeH="0" baseline="0" noProof="0">
                <a:ln>
                  <a:noFill/>
                </a:ln>
                <a:effectLst/>
                <a:uLnTx/>
                <a:uFillTx/>
                <a:latin typeface="Segoe UI"/>
                <a:ea typeface="+mn-ea"/>
                <a:cs typeface="+mn-cs"/>
              </a:rPr>
              <a:t> should </a:t>
            </a:r>
            <a:br>
              <a:rPr kumimoji="0" lang="en-US" sz="1370" b="0" i="0" u="none" strike="noStrike" kern="0" cap="none" spc="0" normalizeH="0" baseline="0" noProof="0">
                <a:ln>
                  <a:noFill/>
                </a:ln>
                <a:effectLst/>
                <a:uLnTx/>
                <a:uFillTx/>
                <a:latin typeface="Segoe UI"/>
                <a:ea typeface="+mn-ea"/>
                <a:cs typeface="+mn-cs"/>
              </a:rPr>
            </a:br>
            <a:r>
              <a:rPr kumimoji="0" lang="en-US" sz="1370" b="0" i="0" u="none" strike="noStrike" kern="0" cap="none" spc="0" normalizeH="0" baseline="0" noProof="0">
                <a:ln>
                  <a:noFill/>
                </a:ln>
                <a:effectLst/>
                <a:uLnTx/>
                <a:uFillTx/>
                <a:latin typeface="Segoe UI"/>
                <a:ea typeface="+mn-ea"/>
                <a:cs typeface="+mn-cs"/>
              </a:rPr>
              <a:t>I do?</a:t>
            </a:r>
          </a:p>
        </p:txBody>
      </p:sp>
      <p:grpSp>
        <p:nvGrpSpPr>
          <p:cNvPr id="74" name="Group 73"/>
          <p:cNvGrpSpPr/>
          <p:nvPr/>
        </p:nvGrpSpPr>
        <p:grpSpPr>
          <a:xfrm>
            <a:off x="5939852" y="2899819"/>
            <a:ext cx="1817226" cy="1825380"/>
            <a:chOff x="6897346" y="2594497"/>
            <a:chExt cx="1854191" cy="1862511"/>
          </a:xfrm>
        </p:grpSpPr>
        <p:sp>
          <p:nvSpPr>
            <p:cNvPr id="26" name="Freeform 9"/>
            <p:cNvSpPr>
              <a:spLocks/>
            </p:cNvSpPr>
            <p:nvPr/>
          </p:nvSpPr>
          <p:spPr bwMode="auto">
            <a:xfrm>
              <a:off x="6967452" y="3488957"/>
              <a:ext cx="1784085" cy="905338"/>
            </a:xfrm>
            <a:custGeom>
              <a:avLst/>
              <a:gdLst>
                <a:gd name="T0" fmla="*/ 353 w 736"/>
                <a:gd name="T1" fmla="*/ 373 h 373"/>
                <a:gd name="T2" fmla="*/ 132 w 736"/>
                <a:gd name="T3" fmla="*/ 300 h 373"/>
                <a:gd name="T4" fmla="*/ 0 w 736"/>
                <a:gd name="T5" fmla="*/ 113 h 373"/>
                <a:gd name="T6" fmla="*/ 4 w 736"/>
                <a:gd name="T7" fmla="*/ 98 h 373"/>
                <a:gd name="T8" fmla="*/ 7 w 736"/>
                <a:gd name="T9" fmla="*/ 111 h 373"/>
                <a:gd name="T10" fmla="*/ 353 w 736"/>
                <a:gd name="T11" fmla="*/ 365 h 373"/>
                <a:gd name="T12" fmla="*/ 700 w 736"/>
                <a:gd name="T13" fmla="*/ 111 h 373"/>
                <a:gd name="T14" fmla="*/ 728 w 736"/>
                <a:gd name="T15" fmla="*/ 2 h 373"/>
                <a:gd name="T16" fmla="*/ 733 w 736"/>
                <a:gd name="T17" fmla="*/ 0 h 373"/>
                <a:gd name="T18" fmla="*/ 736 w 736"/>
                <a:gd name="T19" fmla="*/ 4 h 373"/>
                <a:gd name="T20" fmla="*/ 707 w 736"/>
                <a:gd name="T21" fmla="*/ 113 h 373"/>
                <a:gd name="T22" fmla="*/ 575 w 736"/>
                <a:gd name="T23" fmla="*/ 300 h 373"/>
                <a:gd name="T24" fmla="*/ 353 w 736"/>
                <a:gd name="T25" fmla="*/ 373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36" h="373">
                  <a:moveTo>
                    <a:pt x="353" y="373"/>
                  </a:moveTo>
                  <a:cubicBezTo>
                    <a:pt x="273" y="373"/>
                    <a:pt x="196" y="348"/>
                    <a:pt x="132" y="300"/>
                  </a:cubicBezTo>
                  <a:cubicBezTo>
                    <a:pt x="70" y="253"/>
                    <a:pt x="23" y="187"/>
                    <a:pt x="0" y="113"/>
                  </a:cubicBezTo>
                  <a:cubicBezTo>
                    <a:pt x="4" y="98"/>
                    <a:pt x="4" y="98"/>
                    <a:pt x="4" y="98"/>
                  </a:cubicBezTo>
                  <a:cubicBezTo>
                    <a:pt x="7" y="111"/>
                    <a:pt x="7" y="111"/>
                    <a:pt x="7" y="111"/>
                  </a:cubicBezTo>
                  <a:cubicBezTo>
                    <a:pt x="55" y="263"/>
                    <a:pt x="194" y="365"/>
                    <a:pt x="353" y="365"/>
                  </a:cubicBezTo>
                  <a:cubicBezTo>
                    <a:pt x="513" y="365"/>
                    <a:pt x="652" y="263"/>
                    <a:pt x="700" y="111"/>
                  </a:cubicBezTo>
                  <a:cubicBezTo>
                    <a:pt x="710" y="77"/>
                    <a:pt x="728" y="3"/>
                    <a:pt x="728" y="2"/>
                  </a:cubicBezTo>
                  <a:cubicBezTo>
                    <a:pt x="733" y="0"/>
                    <a:pt x="733" y="0"/>
                    <a:pt x="733" y="0"/>
                  </a:cubicBezTo>
                  <a:cubicBezTo>
                    <a:pt x="736" y="4"/>
                    <a:pt x="736" y="4"/>
                    <a:pt x="736" y="4"/>
                  </a:cubicBezTo>
                  <a:cubicBezTo>
                    <a:pt x="736" y="4"/>
                    <a:pt x="718" y="79"/>
                    <a:pt x="707" y="113"/>
                  </a:cubicBezTo>
                  <a:cubicBezTo>
                    <a:pt x="684" y="187"/>
                    <a:pt x="637" y="253"/>
                    <a:pt x="575" y="300"/>
                  </a:cubicBezTo>
                  <a:cubicBezTo>
                    <a:pt x="511" y="348"/>
                    <a:pt x="434" y="373"/>
                    <a:pt x="353" y="373"/>
                  </a:cubicBezTo>
                  <a:close/>
                </a:path>
              </a:pathLst>
            </a:custGeom>
            <a:solidFill>
              <a:schemeClr val="tx1"/>
            </a:solidFill>
            <a:ln w="9525">
              <a:noFill/>
              <a:round/>
              <a:headEnd/>
              <a:tailEnd/>
            </a:ln>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effectLst/>
                <a:uLnTx/>
                <a:uFillTx/>
                <a:latin typeface="Segoe UI"/>
                <a:ea typeface="+mn-ea"/>
                <a:cs typeface="+mn-cs"/>
              </a:endParaRPr>
            </a:p>
          </p:txBody>
        </p:sp>
        <p:sp>
          <p:nvSpPr>
            <p:cNvPr id="25" name="Freeform 8"/>
            <p:cNvSpPr>
              <a:spLocks/>
            </p:cNvSpPr>
            <p:nvPr/>
          </p:nvSpPr>
          <p:spPr bwMode="auto">
            <a:xfrm>
              <a:off x="6897346" y="2594497"/>
              <a:ext cx="1784085" cy="904130"/>
            </a:xfrm>
            <a:custGeom>
              <a:avLst/>
              <a:gdLst>
                <a:gd name="T0" fmla="*/ 8 w 736"/>
                <a:gd name="T1" fmla="*/ 372 h 372"/>
                <a:gd name="T2" fmla="*/ 0 w 736"/>
                <a:gd name="T3" fmla="*/ 370 h 372"/>
                <a:gd name="T4" fmla="*/ 29 w 736"/>
                <a:gd name="T5" fmla="*/ 260 h 372"/>
                <a:gd name="T6" fmla="*/ 161 w 736"/>
                <a:gd name="T7" fmla="*/ 74 h 372"/>
                <a:gd name="T8" fmla="*/ 382 w 736"/>
                <a:gd name="T9" fmla="*/ 0 h 372"/>
                <a:gd name="T10" fmla="*/ 604 w 736"/>
                <a:gd name="T11" fmla="*/ 74 h 372"/>
                <a:gd name="T12" fmla="*/ 736 w 736"/>
                <a:gd name="T13" fmla="*/ 261 h 372"/>
                <a:gd name="T14" fmla="*/ 733 w 736"/>
                <a:gd name="T15" fmla="*/ 275 h 372"/>
                <a:gd name="T16" fmla="*/ 729 w 736"/>
                <a:gd name="T17" fmla="*/ 263 h 372"/>
                <a:gd name="T18" fmla="*/ 382 w 736"/>
                <a:gd name="T19" fmla="*/ 8 h 372"/>
                <a:gd name="T20" fmla="*/ 36 w 736"/>
                <a:gd name="T21" fmla="*/ 263 h 372"/>
                <a:gd name="T22" fmla="*/ 8 w 736"/>
                <a:gd name="T23" fmla="*/ 372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36" h="372">
                  <a:moveTo>
                    <a:pt x="8" y="372"/>
                  </a:moveTo>
                  <a:cubicBezTo>
                    <a:pt x="0" y="370"/>
                    <a:pt x="0" y="370"/>
                    <a:pt x="0" y="370"/>
                  </a:cubicBezTo>
                  <a:cubicBezTo>
                    <a:pt x="0" y="369"/>
                    <a:pt x="18" y="295"/>
                    <a:pt x="29" y="260"/>
                  </a:cubicBezTo>
                  <a:cubicBezTo>
                    <a:pt x="52" y="187"/>
                    <a:pt x="99" y="120"/>
                    <a:pt x="161" y="74"/>
                  </a:cubicBezTo>
                  <a:cubicBezTo>
                    <a:pt x="225" y="26"/>
                    <a:pt x="302" y="0"/>
                    <a:pt x="382" y="0"/>
                  </a:cubicBezTo>
                  <a:cubicBezTo>
                    <a:pt x="463" y="0"/>
                    <a:pt x="540" y="26"/>
                    <a:pt x="604" y="74"/>
                  </a:cubicBezTo>
                  <a:cubicBezTo>
                    <a:pt x="666" y="120"/>
                    <a:pt x="713" y="187"/>
                    <a:pt x="736" y="261"/>
                  </a:cubicBezTo>
                  <a:cubicBezTo>
                    <a:pt x="733" y="275"/>
                    <a:pt x="733" y="275"/>
                    <a:pt x="733" y="275"/>
                  </a:cubicBezTo>
                  <a:cubicBezTo>
                    <a:pt x="729" y="263"/>
                    <a:pt x="729" y="263"/>
                    <a:pt x="729" y="263"/>
                  </a:cubicBezTo>
                  <a:cubicBezTo>
                    <a:pt x="681" y="111"/>
                    <a:pt x="542" y="8"/>
                    <a:pt x="382" y="8"/>
                  </a:cubicBezTo>
                  <a:cubicBezTo>
                    <a:pt x="223" y="8"/>
                    <a:pt x="84" y="111"/>
                    <a:pt x="36" y="263"/>
                  </a:cubicBezTo>
                  <a:cubicBezTo>
                    <a:pt x="26" y="297"/>
                    <a:pt x="8" y="371"/>
                    <a:pt x="8" y="372"/>
                  </a:cubicBezTo>
                  <a:close/>
                </a:path>
              </a:pathLst>
            </a:custGeom>
            <a:solidFill>
              <a:schemeClr val="tx1"/>
            </a:solidFill>
            <a:ln w="9525">
              <a:noFill/>
              <a:round/>
              <a:headEnd/>
              <a:tailEnd/>
            </a:ln>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effectLst/>
                <a:uLnTx/>
                <a:uFillTx/>
                <a:latin typeface="Segoe UI"/>
                <a:ea typeface="+mn-ea"/>
                <a:cs typeface="+mn-cs"/>
              </a:endParaRPr>
            </a:p>
          </p:txBody>
        </p:sp>
        <p:sp>
          <p:nvSpPr>
            <p:cNvPr id="29" name="Freeform 28"/>
            <p:cNvSpPr>
              <a:spLocks/>
            </p:cNvSpPr>
            <p:nvPr/>
          </p:nvSpPr>
          <p:spPr bwMode="auto">
            <a:xfrm flipV="1">
              <a:off x="7731222" y="4313228"/>
              <a:ext cx="75015" cy="143780"/>
            </a:xfrm>
            <a:custGeom>
              <a:avLst/>
              <a:gdLst>
                <a:gd name="T0" fmla="*/ 0 w 72"/>
                <a:gd name="T1" fmla="*/ 0 h 138"/>
                <a:gd name="T2" fmla="*/ 72 w 72"/>
                <a:gd name="T3" fmla="*/ 69 h 138"/>
                <a:gd name="T4" fmla="*/ 0 w 72"/>
                <a:gd name="T5" fmla="*/ 138 h 138"/>
              </a:gdLst>
              <a:ahLst/>
              <a:cxnLst>
                <a:cxn ang="0">
                  <a:pos x="T0" y="T1"/>
                </a:cxn>
                <a:cxn ang="0">
                  <a:pos x="T2" y="T3"/>
                </a:cxn>
                <a:cxn ang="0">
                  <a:pos x="T4" y="T5"/>
                </a:cxn>
              </a:cxnLst>
              <a:rect l="0" t="0" r="r" b="b"/>
              <a:pathLst>
                <a:path w="72" h="138">
                  <a:moveTo>
                    <a:pt x="0" y="0"/>
                  </a:moveTo>
                  <a:lnTo>
                    <a:pt x="72" y="69"/>
                  </a:lnTo>
                  <a:lnTo>
                    <a:pt x="0" y="138"/>
                  </a:lnTo>
                </a:path>
              </a:pathLst>
            </a:custGeom>
            <a:noFill/>
            <a:ln w="254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endParaRPr kumimoji="0" lang="en-US" sz="2353" b="1" i="0" u="none" strike="noStrike" kern="0" cap="none" spc="0" normalizeH="0" baseline="0" noProof="0">
                <a:ln>
                  <a:noFill/>
                </a:ln>
                <a:effectLst/>
                <a:uLnTx/>
                <a:uFillTx/>
                <a:latin typeface="Segoe UI"/>
                <a:ea typeface="Segoe UI" pitchFamily="34" charset="0"/>
                <a:cs typeface="Segoe UI" pitchFamily="34" charset="0"/>
              </a:endParaRPr>
            </a:p>
          </p:txBody>
        </p:sp>
      </p:grpSp>
      <p:sp>
        <p:nvSpPr>
          <p:cNvPr id="67" name="TextBox 66"/>
          <p:cNvSpPr txBox="1"/>
          <p:nvPr/>
        </p:nvSpPr>
        <p:spPr>
          <a:xfrm>
            <a:off x="5815405" y="3898372"/>
            <a:ext cx="2125891" cy="677007"/>
          </a:xfrm>
          <a:prstGeom prst="rect">
            <a:avLst/>
          </a:prstGeom>
          <a:noFill/>
        </p:spPr>
        <p:txBody>
          <a:bodyPr wrap="square" lIns="179234" tIns="143387" rIns="179234" bIns="143387" rtlCol="0">
            <a:spAutoFit/>
          </a:bodyPr>
          <a:lstStyle/>
          <a:p>
            <a:pPr marL="0" marR="0" lvl="0" indent="0" algn="ctr" defTabSz="896042" rtl="0" eaLnBrk="1" fontAlgn="auto" latinLnBrk="0" hangingPunct="1">
              <a:lnSpc>
                <a:spcPct val="90000"/>
              </a:lnSpc>
              <a:spcBef>
                <a:spcPts val="0"/>
              </a:spcBef>
              <a:spcAft>
                <a:spcPts val="588"/>
              </a:spcAft>
              <a:buClrTx/>
              <a:buSzTx/>
              <a:buFontTx/>
              <a:buNone/>
              <a:tabLst/>
              <a:defRPr/>
            </a:pPr>
            <a:r>
              <a:rPr kumimoji="0" lang="en-US" sz="1370" b="0" i="0" u="none" strike="noStrike" kern="0" cap="none" spc="0" normalizeH="0" baseline="0" noProof="0">
                <a:ln>
                  <a:noFill/>
                </a:ln>
                <a:effectLst/>
                <a:uLnTx/>
                <a:uFillTx/>
                <a:latin typeface="Segoe UI Semibold" panose="020B0702040204020203" pitchFamily="34" charset="0"/>
                <a:ea typeface="+mn-ea"/>
                <a:cs typeface="Segoe UI Semibold" panose="020B0702040204020203" pitchFamily="34" charset="0"/>
              </a:rPr>
              <a:t>What will </a:t>
            </a:r>
            <a:br>
              <a:rPr kumimoji="0" lang="en-US" sz="1370" b="0" i="0" u="none" strike="noStrike" kern="0" cap="none" spc="0" normalizeH="0" baseline="0" noProof="0">
                <a:ln>
                  <a:noFill/>
                </a:ln>
                <a:effectLst/>
                <a:uLnTx/>
                <a:uFillTx/>
                <a:latin typeface="Segoe UI Semibold" panose="020B0702040204020203" pitchFamily="34" charset="0"/>
                <a:ea typeface="+mn-ea"/>
                <a:cs typeface="Segoe UI Semibold" panose="020B0702040204020203" pitchFamily="34" charset="0"/>
              </a:rPr>
            </a:br>
            <a:r>
              <a:rPr kumimoji="0" lang="en-US" sz="1370" b="0" i="0" u="none" strike="noStrike" kern="0" cap="none" spc="0" normalizeH="0" baseline="0" noProof="0">
                <a:ln>
                  <a:noFill/>
                </a:ln>
                <a:effectLst/>
                <a:uLnTx/>
                <a:uFillTx/>
                <a:latin typeface="Segoe UI"/>
                <a:ea typeface="+mn-ea"/>
                <a:cs typeface="+mn-cs"/>
              </a:rPr>
              <a:t>happen?</a:t>
            </a:r>
          </a:p>
        </p:txBody>
      </p:sp>
      <p:sp>
        <p:nvSpPr>
          <p:cNvPr id="68" name="TextBox 67"/>
          <p:cNvSpPr txBox="1"/>
          <p:nvPr/>
        </p:nvSpPr>
        <p:spPr>
          <a:xfrm>
            <a:off x="4190149" y="3898372"/>
            <a:ext cx="1711765" cy="677007"/>
          </a:xfrm>
          <a:prstGeom prst="rect">
            <a:avLst/>
          </a:prstGeom>
          <a:noFill/>
        </p:spPr>
        <p:txBody>
          <a:bodyPr wrap="square" lIns="179234" tIns="143387" rIns="179234" bIns="143387" rtlCol="0">
            <a:spAutoFit/>
          </a:bodyPr>
          <a:lstStyle/>
          <a:p>
            <a:pPr marL="0" marR="0" lvl="0" indent="0" algn="ctr" defTabSz="896042" rtl="0" eaLnBrk="1" fontAlgn="auto" latinLnBrk="0" hangingPunct="1">
              <a:lnSpc>
                <a:spcPct val="90000"/>
              </a:lnSpc>
              <a:spcBef>
                <a:spcPts val="0"/>
              </a:spcBef>
              <a:spcAft>
                <a:spcPts val="588"/>
              </a:spcAft>
              <a:buClrTx/>
              <a:buSzTx/>
              <a:buFontTx/>
              <a:buNone/>
              <a:tabLst/>
              <a:defRPr/>
            </a:pPr>
            <a:r>
              <a:rPr kumimoji="0" lang="en-US" sz="1370" b="0" i="0" u="none" strike="noStrike" kern="0" cap="none" spc="0" normalizeH="0" baseline="0" noProof="0">
                <a:ln>
                  <a:noFill/>
                </a:ln>
                <a:effectLst/>
                <a:uLnTx/>
                <a:uFillTx/>
                <a:latin typeface="Segoe UI Semibold" panose="020B0702040204020203" pitchFamily="34" charset="0"/>
                <a:ea typeface="+mn-ea"/>
                <a:cs typeface="Segoe UI Semibold" panose="020B0702040204020203" pitchFamily="34" charset="0"/>
              </a:rPr>
              <a:t>Why did it </a:t>
            </a:r>
            <a:r>
              <a:rPr kumimoji="0" lang="en-US" sz="1370" b="0" i="0" u="none" strike="noStrike" kern="0" cap="none" spc="0" normalizeH="0" baseline="0" noProof="0">
                <a:ln>
                  <a:noFill/>
                </a:ln>
                <a:effectLst/>
                <a:uLnTx/>
                <a:uFillTx/>
                <a:latin typeface="Segoe UI"/>
                <a:ea typeface="+mn-ea"/>
                <a:cs typeface="+mn-cs"/>
              </a:rPr>
              <a:t>happen?</a:t>
            </a:r>
          </a:p>
        </p:txBody>
      </p:sp>
      <p:sp>
        <p:nvSpPr>
          <p:cNvPr id="69" name="TextBox 68"/>
          <p:cNvSpPr txBox="1"/>
          <p:nvPr/>
        </p:nvSpPr>
        <p:spPr>
          <a:xfrm>
            <a:off x="2452533" y="3898372"/>
            <a:ext cx="1617061" cy="479306"/>
          </a:xfrm>
          <a:prstGeom prst="rect">
            <a:avLst/>
          </a:prstGeom>
          <a:noFill/>
        </p:spPr>
        <p:txBody>
          <a:bodyPr wrap="square" lIns="179234" tIns="143387" rIns="179234" bIns="143387" rtlCol="0">
            <a:spAutoFit/>
          </a:bodyPr>
          <a:lstStyle/>
          <a:p>
            <a:pPr marL="0" marR="0" lvl="0" indent="0" algn="ctr" defTabSz="896042" rtl="0" eaLnBrk="1" fontAlgn="auto" latinLnBrk="0" hangingPunct="1">
              <a:lnSpc>
                <a:spcPct val="90000"/>
              </a:lnSpc>
              <a:spcBef>
                <a:spcPts val="0"/>
              </a:spcBef>
              <a:spcAft>
                <a:spcPts val="588"/>
              </a:spcAft>
              <a:buClrTx/>
              <a:buSzTx/>
              <a:buFontTx/>
              <a:buNone/>
              <a:tabLst/>
              <a:defRPr/>
            </a:pPr>
            <a:r>
              <a:rPr kumimoji="0" lang="en-US" sz="1370" b="0" i="0" u="none" strike="noStrike" kern="0" cap="none" spc="0" normalizeH="0" baseline="0" noProof="0">
                <a:ln>
                  <a:noFill/>
                </a:ln>
                <a:effectLst/>
                <a:uLnTx/>
                <a:uFillTx/>
                <a:latin typeface="Segoe UI Semibold" panose="020B0702040204020203" pitchFamily="34" charset="0"/>
                <a:ea typeface="+mn-ea"/>
                <a:cs typeface="Segoe UI Semibold" panose="020B0702040204020203" pitchFamily="34" charset="0"/>
              </a:rPr>
              <a:t>What</a:t>
            </a:r>
            <a:r>
              <a:rPr kumimoji="0" lang="en-US" sz="1370" b="0" i="0" u="none" strike="noStrike" kern="0" cap="none" spc="0" normalizeH="0" baseline="0" noProof="0">
                <a:ln>
                  <a:noFill/>
                </a:ln>
                <a:effectLst/>
                <a:uLnTx/>
                <a:uFillTx/>
                <a:latin typeface="Segoe UI"/>
                <a:ea typeface="+mn-ea"/>
                <a:cs typeface="+mn-cs"/>
              </a:rPr>
              <a:t> happened?</a:t>
            </a:r>
          </a:p>
        </p:txBody>
      </p:sp>
      <p:grpSp>
        <p:nvGrpSpPr>
          <p:cNvPr id="104" name="Group 103"/>
          <p:cNvGrpSpPr/>
          <p:nvPr/>
        </p:nvGrpSpPr>
        <p:grpSpPr>
          <a:xfrm>
            <a:off x="2432316" y="2899818"/>
            <a:ext cx="1727036" cy="1819927"/>
            <a:chOff x="2912109" y="3202974"/>
            <a:chExt cx="1762167" cy="1856948"/>
          </a:xfrm>
        </p:grpSpPr>
        <p:sp>
          <p:nvSpPr>
            <p:cNvPr id="115" name="Freeform 114"/>
            <p:cNvSpPr>
              <a:spLocks/>
            </p:cNvSpPr>
            <p:nvPr/>
          </p:nvSpPr>
          <p:spPr bwMode="auto">
            <a:xfrm>
              <a:off x="2912109" y="3202974"/>
              <a:ext cx="1762167" cy="1799798"/>
            </a:xfrm>
            <a:custGeom>
              <a:avLst/>
              <a:gdLst>
                <a:gd name="connsiteX0" fmla="*/ 1754896 w 1762167"/>
                <a:gd name="connsiteY0" fmla="*/ 891398 h 1799798"/>
                <a:gd name="connsiteX1" fmla="*/ 1762167 w 1762167"/>
                <a:gd name="connsiteY1" fmla="*/ 903542 h 1799798"/>
                <a:gd name="connsiteX2" fmla="*/ 1691875 w 1762167"/>
                <a:gd name="connsiteY2" fmla="*/ 1168290 h 1799798"/>
                <a:gd name="connsiteX3" fmla="*/ 1371922 w 1762167"/>
                <a:gd name="connsiteY3" fmla="*/ 1622490 h 1799798"/>
                <a:gd name="connsiteX4" fmla="*/ 833821 w 1762167"/>
                <a:gd name="connsiteY4" fmla="*/ 1799798 h 1799798"/>
                <a:gd name="connsiteX5" fmla="*/ 7581 w 1762167"/>
                <a:gd name="connsiteY5" fmla="*/ 1250568 h 1799798"/>
                <a:gd name="connsiteX6" fmla="*/ 0 w 1762167"/>
                <a:gd name="connsiteY6" fmla="*/ 1226151 h 1799798"/>
                <a:gd name="connsiteX7" fmla="*/ 19954 w 1762167"/>
                <a:gd name="connsiteY7" fmla="*/ 1226151 h 1799798"/>
                <a:gd name="connsiteX8" fmla="*/ 25305 w 1762167"/>
                <a:gd name="connsiteY8" fmla="*/ 1243434 h 1799798"/>
                <a:gd name="connsiteX9" fmla="*/ 833821 w 1762167"/>
                <a:gd name="connsiteY9" fmla="*/ 1780367 h 1799798"/>
                <a:gd name="connsiteX10" fmla="*/ 1674907 w 1762167"/>
                <a:gd name="connsiteY10" fmla="*/ 1163432 h 1799798"/>
                <a:gd name="connsiteX11" fmla="*/ 1742776 w 1762167"/>
                <a:gd name="connsiteY11" fmla="*/ 898685 h 1799798"/>
                <a:gd name="connsiteX12" fmla="*/ 1754896 w 1762167"/>
                <a:gd name="connsiteY12" fmla="*/ 891398 h 1799798"/>
                <a:gd name="connsiteX13" fmla="*/ 833821 w 1762167"/>
                <a:gd name="connsiteY13" fmla="*/ 0 h 1799798"/>
                <a:gd name="connsiteX14" fmla="*/ 1371922 w 1762167"/>
                <a:gd name="connsiteY14" fmla="*/ 179737 h 1799798"/>
                <a:gd name="connsiteX15" fmla="*/ 1691875 w 1762167"/>
                <a:gd name="connsiteY15" fmla="*/ 633937 h 1799798"/>
                <a:gd name="connsiteX16" fmla="*/ 1682179 w 1762167"/>
                <a:gd name="connsiteY16" fmla="*/ 667941 h 1799798"/>
                <a:gd name="connsiteX17" fmla="*/ 1674907 w 1762167"/>
                <a:gd name="connsiteY17" fmla="*/ 638795 h 1799798"/>
                <a:gd name="connsiteX18" fmla="*/ 833821 w 1762167"/>
                <a:gd name="connsiteY18" fmla="*/ 19431 h 1799798"/>
                <a:gd name="connsiteX19" fmla="*/ 106183 w 1762167"/>
                <a:gd name="connsiteY19" fmla="*/ 408668 h 1799798"/>
                <a:gd name="connsiteX20" fmla="*/ 37699 w 1762167"/>
                <a:gd name="connsiteY20" fmla="*/ 535467 h 1799798"/>
                <a:gd name="connsiteX21" fmla="*/ 16135 w 1762167"/>
                <a:gd name="connsiteY21" fmla="*/ 535467 h 1799798"/>
                <a:gd name="connsiteX22" fmla="*/ 90371 w 1762167"/>
                <a:gd name="connsiteY22" fmla="*/ 398251 h 1799798"/>
                <a:gd name="connsiteX23" fmla="*/ 833821 w 1762167"/>
                <a:gd name="connsiteY23" fmla="*/ 0 h 1799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762167" h="1799798">
                  <a:moveTo>
                    <a:pt x="1754896" y="891398"/>
                  </a:moveTo>
                  <a:cubicBezTo>
                    <a:pt x="1762167" y="903542"/>
                    <a:pt x="1762167" y="903542"/>
                    <a:pt x="1762167" y="903542"/>
                  </a:cubicBezTo>
                  <a:cubicBezTo>
                    <a:pt x="1762167" y="903542"/>
                    <a:pt x="1718537" y="1085708"/>
                    <a:pt x="1691875" y="1168290"/>
                  </a:cubicBezTo>
                  <a:cubicBezTo>
                    <a:pt x="1636125" y="1348027"/>
                    <a:pt x="1522203" y="1508333"/>
                    <a:pt x="1371922" y="1622490"/>
                  </a:cubicBezTo>
                  <a:cubicBezTo>
                    <a:pt x="1216794" y="1739076"/>
                    <a:pt x="1030155" y="1799798"/>
                    <a:pt x="833821" y="1799798"/>
                  </a:cubicBezTo>
                  <a:cubicBezTo>
                    <a:pt x="462967" y="1799798"/>
                    <a:pt x="143924" y="1573002"/>
                    <a:pt x="7581" y="1250568"/>
                  </a:cubicBezTo>
                  <a:lnTo>
                    <a:pt x="0" y="1226151"/>
                  </a:lnTo>
                  <a:lnTo>
                    <a:pt x="19954" y="1226151"/>
                  </a:lnTo>
                  <a:lnTo>
                    <a:pt x="25305" y="1243434"/>
                  </a:lnTo>
                  <a:cubicBezTo>
                    <a:pt x="158467" y="1559036"/>
                    <a:pt x="470239" y="1780367"/>
                    <a:pt x="833821" y="1780367"/>
                  </a:cubicBezTo>
                  <a:cubicBezTo>
                    <a:pt x="1221642" y="1780367"/>
                    <a:pt x="1558561" y="1532622"/>
                    <a:pt x="1674907" y="1163432"/>
                  </a:cubicBezTo>
                  <a:cubicBezTo>
                    <a:pt x="1699146" y="1080851"/>
                    <a:pt x="1742776" y="901114"/>
                    <a:pt x="1742776" y="898685"/>
                  </a:cubicBezTo>
                  <a:cubicBezTo>
                    <a:pt x="1754896" y="891398"/>
                    <a:pt x="1754896" y="891398"/>
                    <a:pt x="1754896" y="891398"/>
                  </a:cubicBezTo>
                  <a:close/>
                  <a:moveTo>
                    <a:pt x="833821" y="0"/>
                  </a:moveTo>
                  <a:cubicBezTo>
                    <a:pt x="1030155" y="0"/>
                    <a:pt x="1216794" y="63151"/>
                    <a:pt x="1371922" y="179737"/>
                  </a:cubicBezTo>
                  <a:cubicBezTo>
                    <a:pt x="1522203" y="291465"/>
                    <a:pt x="1636125" y="454200"/>
                    <a:pt x="1691875" y="633937"/>
                  </a:cubicBezTo>
                  <a:cubicBezTo>
                    <a:pt x="1682179" y="667941"/>
                    <a:pt x="1682179" y="667941"/>
                    <a:pt x="1682179" y="667941"/>
                  </a:cubicBezTo>
                  <a:cubicBezTo>
                    <a:pt x="1674907" y="638795"/>
                    <a:pt x="1674907" y="638795"/>
                    <a:pt x="1674907" y="638795"/>
                  </a:cubicBezTo>
                  <a:cubicBezTo>
                    <a:pt x="1558561" y="269606"/>
                    <a:pt x="1221642" y="19431"/>
                    <a:pt x="833821" y="19431"/>
                  </a:cubicBezTo>
                  <a:cubicBezTo>
                    <a:pt x="530836" y="19431"/>
                    <a:pt x="263830" y="174082"/>
                    <a:pt x="106183" y="408668"/>
                  </a:cubicBezTo>
                  <a:lnTo>
                    <a:pt x="37699" y="535467"/>
                  </a:lnTo>
                  <a:lnTo>
                    <a:pt x="16135" y="535467"/>
                  </a:lnTo>
                  <a:lnTo>
                    <a:pt x="90371" y="398251"/>
                  </a:lnTo>
                  <a:cubicBezTo>
                    <a:pt x="251711" y="158446"/>
                    <a:pt x="524776" y="0"/>
                    <a:pt x="833821" y="0"/>
                  </a:cubicBezTo>
                  <a:close/>
                </a:path>
              </a:pathLst>
            </a:custGeom>
            <a:solidFill>
              <a:schemeClr val="tx1"/>
            </a:solidFill>
            <a:ln w="9525">
              <a:noFill/>
              <a:round/>
              <a:headEnd/>
              <a:tailEnd/>
            </a:ln>
          </p:spPr>
          <p:txBody>
            <a:bodyPr vert="horz" wrap="square" lIns="89617" tIns="44808" rIns="89617" bIns="44808" numCol="1" anchor="t" anchorCtr="0" compatLnSpc="1">
              <a:prstTxWarp prst="textNoShape">
                <a:avLst/>
              </a:prstTxWarp>
              <a:noAutofit/>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effectLst/>
                <a:uLnTx/>
                <a:uFillTx/>
                <a:latin typeface="Segoe UI"/>
                <a:ea typeface="+mn-ea"/>
                <a:cs typeface="+mn-cs"/>
              </a:endParaRPr>
            </a:p>
          </p:txBody>
        </p:sp>
        <p:sp>
          <p:nvSpPr>
            <p:cNvPr id="108" name="Freeform 107"/>
            <p:cNvSpPr>
              <a:spLocks/>
            </p:cNvSpPr>
            <p:nvPr/>
          </p:nvSpPr>
          <p:spPr bwMode="auto">
            <a:xfrm flipV="1">
              <a:off x="3705935" y="4916142"/>
              <a:ext cx="75015" cy="143780"/>
            </a:xfrm>
            <a:custGeom>
              <a:avLst/>
              <a:gdLst>
                <a:gd name="T0" fmla="*/ 0 w 72"/>
                <a:gd name="T1" fmla="*/ 0 h 138"/>
                <a:gd name="T2" fmla="*/ 72 w 72"/>
                <a:gd name="T3" fmla="*/ 69 h 138"/>
                <a:gd name="T4" fmla="*/ 0 w 72"/>
                <a:gd name="T5" fmla="*/ 138 h 138"/>
              </a:gdLst>
              <a:ahLst/>
              <a:cxnLst>
                <a:cxn ang="0">
                  <a:pos x="T0" y="T1"/>
                </a:cxn>
                <a:cxn ang="0">
                  <a:pos x="T2" y="T3"/>
                </a:cxn>
                <a:cxn ang="0">
                  <a:pos x="T4" y="T5"/>
                </a:cxn>
              </a:cxnLst>
              <a:rect l="0" t="0" r="r" b="b"/>
              <a:pathLst>
                <a:path w="72" h="138">
                  <a:moveTo>
                    <a:pt x="0" y="0"/>
                  </a:moveTo>
                  <a:lnTo>
                    <a:pt x="72" y="69"/>
                  </a:lnTo>
                  <a:lnTo>
                    <a:pt x="0" y="138"/>
                  </a:lnTo>
                </a:path>
              </a:pathLst>
            </a:custGeom>
            <a:noFill/>
            <a:ln w="254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endParaRPr kumimoji="0" lang="en-US" sz="2353" b="1" i="0" u="none" strike="noStrike" kern="0" cap="none" spc="0" normalizeH="0" baseline="0" noProof="0">
                <a:ln>
                  <a:noFill/>
                </a:ln>
                <a:effectLst/>
                <a:uLnTx/>
                <a:uFillTx/>
                <a:latin typeface="Segoe UI"/>
                <a:ea typeface="Segoe UI" pitchFamily="34" charset="0"/>
                <a:cs typeface="Segoe UI" pitchFamily="34" charset="0"/>
              </a:endParaRPr>
            </a:p>
          </p:txBody>
        </p:sp>
      </p:grpSp>
      <p:sp>
        <p:nvSpPr>
          <p:cNvPr id="123" name="TextBox 122"/>
          <p:cNvSpPr txBox="1"/>
          <p:nvPr/>
        </p:nvSpPr>
        <p:spPr>
          <a:xfrm>
            <a:off x="10101640" y="3727054"/>
            <a:ext cx="2233215" cy="677263"/>
          </a:xfrm>
          <a:prstGeom prst="rect">
            <a:avLst/>
          </a:prstGeom>
          <a:noFill/>
        </p:spPr>
        <p:txBody>
          <a:bodyPr wrap="square" lIns="179234" tIns="143387" rIns="179234" bIns="143387" rtlCol="0">
            <a:spAutoFit/>
          </a:bodyPr>
          <a:lstStyle/>
          <a:p>
            <a:pPr marL="0" marR="0" lvl="0" indent="0" algn="l" defTabSz="896042" rtl="0" eaLnBrk="1" fontAlgn="auto" latinLnBrk="0" hangingPunct="1">
              <a:lnSpc>
                <a:spcPct val="90000"/>
              </a:lnSpc>
              <a:spcBef>
                <a:spcPts val="0"/>
              </a:spcBef>
              <a:spcAft>
                <a:spcPts val="588"/>
              </a:spcAft>
              <a:buClrTx/>
              <a:buSzTx/>
              <a:buFontTx/>
              <a:buNone/>
              <a:tabLst/>
              <a:defRPr/>
            </a:pPr>
            <a:r>
              <a:rPr kumimoji="0" lang="en-US" sz="2745" b="0" i="0" u="none" strike="noStrike" kern="0" cap="none" spc="-49" normalizeH="0" baseline="0" noProof="0">
                <a:ln>
                  <a:noFill/>
                </a:ln>
                <a:effectLst/>
                <a:uLnTx/>
                <a:uFillTx/>
                <a:latin typeface="Segoe UI Light"/>
                <a:ea typeface="+mn-ea"/>
                <a:cs typeface="+mn-cs"/>
              </a:rPr>
              <a:t>Insight</a:t>
            </a:r>
          </a:p>
        </p:txBody>
      </p:sp>
      <p:grpSp>
        <p:nvGrpSpPr>
          <p:cNvPr id="135" name="Group 134"/>
          <p:cNvGrpSpPr/>
          <p:nvPr/>
        </p:nvGrpSpPr>
        <p:grpSpPr>
          <a:xfrm>
            <a:off x="7738125" y="2835584"/>
            <a:ext cx="1665440" cy="1828152"/>
            <a:chOff x="8021047" y="3137434"/>
            <a:chExt cx="1699318" cy="1865339"/>
          </a:xfrm>
        </p:grpSpPr>
        <p:grpSp>
          <p:nvGrpSpPr>
            <p:cNvPr id="73" name="Group 72"/>
            <p:cNvGrpSpPr/>
            <p:nvPr/>
          </p:nvGrpSpPr>
          <p:grpSpPr>
            <a:xfrm>
              <a:off x="8021047" y="3202974"/>
              <a:ext cx="1699318" cy="1799799"/>
              <a:chOff x="8732197" y="2594497"/>
              <a:chExt cx="1699318" cy="1799799"/>
            </a:xfrm>
          </p:grpSpPr>
          <p:sp>
            <p:nvSpPr>
              <p:cNvPr id="37" name="Freeform 36"/>
              <p:cNvSpPr>
                <a:spLocks/>
              </p:cNvSpPr>
              <p:nvPr/>
            </p:nvSpPr>
            <p:spPr bwMode="auto">
              <a:xfrm>
                <a:off x="8732197" y="2594497"/>
                <a:ext cx="1699318" cy="903542"/>
              </a:xfrm>
              <a:custGeom>
                <a:avLst/>
                <a:gdLst>
                  <a:gd name="connsiteX0" fmla="*/ 928961 w 1699318"/>
                  <a:gd name="connsiteY0" fmla="*/ 0 h 903542"/>
                  <a:gd name="connsiteX1" fmla="*/ 1464994 w 1699318"/>
                  <a:gd name="connsiteY1" fmla="*/ 179737 h 903542"/>
                  <a:gd name="connsiteX2" fmla="*/ 1661458 w 1699318"/>
                  <a:gd name="connsiteY2" fmla="*/ 381334 h 903542"/>
                  <a:gd name="connsiteX3" fmla="*/ 1699318 w 1699318"/>
                  <a:gd name="connsiteY3" fmla="*/ 445566 h 903542"/>
                  <a:gd name="connsiteX4" fmla="*/ 1677941 w 1699318"/>
                  <a:gd name="connsiteY4" fmla="*/ 445566 h 903542"/>
                  <a:gd name="connsiteX5" fmla="*/ 1642168 w 1699318"/>
                  <a:gd name="connsiteY5" fmla="*/ 386268 h 903542"/>
                  <a:gd name="connsiteX6" fmla="*/ 928961 w 1699318"/>
                  <a:gd name="connsiteY6" fmla="*/ 19431 h 903542"/>
                  <a:gd name="connsiteX7" fmla="*/ 87317 w 1699318"/>
                  <a:gd name="connsiteY7" fmla="*/ 638795 h 903542"/>
                  <a:gd name="connsiteX8" fmla="*/ 19404 w 1699318"/>
                  <a:gd name="connsiteY8" fmla="*/ 903542 h 903542"/>
                  <a:gd name="connsiteX9" fmla="*/ 0 w 1699318"/>
                  <a:gd name="connsiteY9" fmla="*/ 898685 h 903542"/>
                  <a:gd name="connsiteX10" fmla="*/ 70339 w 1699318"/>
                  <a:gd name="connsiteY10" fmla="*/ 631508 h 903542"/>
                  <a:gd name="connsiteX11" fmla="*/ 390503 w 1699318"/>
                  <a:gd name="connsiteY11" fmla="*/ 179737 h 903542"/>
                  <a:gd name="connsiteX12" fmla="*/ 928961 w 1699318"/>
                  <a:gd name="connsiteY12" fmla="*/ 0 h 903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99318" h="903542">
                    <a:moveTo>
                      <a:pt x="928961" y="0"/>
                    </a:moveTo>
                    <a:cubicBezTo>
                      <a:pt x="1123000" y="0"/>
                      <a:pt x="1309763" y="63151"/>
                      <a:pt x="1464994" y="179737"/>
                    </a:cubicBezTo>
                    <a:cubicBezTo>
                      <a:pt x="1541397" y="235601"/>
                      <a:pt x="1607491" y="304217"/>
                      <a:pt x="1661458" y="381334"/>
                    </a:cubicBezTo>
                    <a:lnTo>
                      <a:pt x="1699318" y="445566"/>
                    </a:lnTo>
                    <a:lnTo>
                      <a:pt x="1677941" y="445566"/>
                    </a:lnTo>
                    <a:lnTo>
                      <a:pt x="1642168" y="386268"/>
                    </a:lnTo>
                    <a:cubicBezTo>
                      <a:pt x="1480153" y="160155"/>
                      <a:pt x="1218200" y="19431"/>
                      <a:pt x="928961" y="19431"/>
                    </a:cubicBezTo>
                    <a:cubicBezTo>
                      <a:pt x="540883" y="19431"/>
                      <a:pt x="203741" y="269606"/>
                      <a:pt x="87317" y="638795"/>
                    </a:cubicBezTo>
                    <a:cubicBezTo>
                      <a:pt x="63063" y="721377"/>
                      <a:pt x="19404" y="901114"/>
                      <a:pt x="19404" y="903542"/>
                    </a:cubicBezTo>
                    <a:cubicBezTo>
                      <a:pt x="0" y="898685"/>
                      <a:pt x="0" y="898685"/>
                      <a:pt x="0" y="898685"/>
                    </a:cubicBezTo>
                    <a:cubicBezTo>
                      <a:pt x="0" y="896256"/>
                      <a:pt x="43659" y="716519"/>
                      <a:pt x="70339" y="631508"/>
                    </a:cubicBezTo>
                    <a:cubicBezTo>
                      <a:pt x="126125" y="454200"/>
                      <a:pt x="240123" y="291465"/>
                      <a:pt x="390503" y="179737"/>
                    </a:cubicBezTo>
                    <a:cubicBezTo>
                      <a:pt x="545734" y="63151"/>
                      <a:pt x="732497" y="0"/>
                      <a:pt x="928961" y="0"/>
                    </a:cubicBezTo>
                    <a:close/>
                  </a:path>
                </a:pathLst>
              </a:custGeom>
              <a:solidFill>
                <a:schemeClr val="tx1"/>
              </a:solidFill>
              <a:ln w="9525">
                <a:noFill/>
                <a:round/>
                <a:headEnd/>
                <a:tailEnd/>
              </a:ln>
            </p:spPr>
            <p:txBody>
              <a:bodyPr vert="horz" wrap="square" lIns="89617" tIns="44808" rIns="89617" bIns="44808" numCol="1" anchor="t" anchorCtr="0" compatLnSpc="1">
                <a:prstTxWarp prst="textNoShape">
                  <a:avLst/>
                </a:prstTxWarp>
                <a:noAutofit/>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effectLst/>
                  <a:uLnTx/>
                  <a:uFillTx/>
                  <a:latin typeface="Segoe UI"/>
                  <a:ea typeface="+mn-ea"/>
                  <a:cs typeface="+mn-cs"/>
                </a:endParaRPr>
              </a:p>
            </p:txBody>
          </p:sp>
          <p:sp>
            <p:nvSpPr>
              <p:cNvPr id="33" name="Freeform 32"/>
              <p:cNvSpPr>
                <a:spLocks/>
              </p:cNvSpPr>
              <p:nvPr/>
            </p:nvSpPr>
            <p:spPr bwMode="auto">
              <a:xfrm>
                <a:off x="8802536" y="3726355"/>
                <a:ext cx="1626033" cy="667941"/>
              </a:xfrm>
              <a:custGeom>
                <a:avLst/>
                <a:gdLst>
                  <a:gd name="connsiteX0" fmla="*/ 9702 w 1626033"/>
                  <a:gd name="connsiteY0" fmla="*/ 0 h 667941"/>
                  <a:gd name="connsiteX1" fmla="*/ 16978 w 1626033"/>
                  <a:gd name="connsiteY1" fmla="*/ 31575 h 667941"/>
                  <a:gd name="connsiteX2" fmla="*/ 858622 w 1626033"/>
                  <a:gd name="connsiteY2" fmla="*/ 648510 h 667941"/>
                  <a:gd name="connsiteX3" fmla="*/ 1571829 w 1626033"/>
                  <a:gd name="connsiteY3" fmla="*/ 283723 h 667941"/>
                  <a:gd name="connsiteX4" fmla="*/ 1605457 w 1626033"/>
                  <a:gd name="connsiteY4" fmla="*/ 228109 h 667941"/>
                  <a:gd name="connsiteX5" fmla="*/ 1626033 w 1626033"/>
                  <a:gd name="connsiteY5" fmla="*/ 228109 h 667941"/>
                  <a:gd name="connsiteX6" fmla="*/ 1590209 w 1626033"/>
                  <a:gd name="connsiteY6" fmla="*/ 288126 h 667941"/>
                  <a:gd name="connsiteX7" fmla="*/ 1394655 w 1626033"/>
                  <a:gd name="connsiteY7" fmla="*/ 490633 h 667941"/>
                  <a:gd name="connsiteX8" fmla="*/ 858622 w 1626033"/>
                  <a:gd name="connsiteY8" fmla="*/ 667941 h 667941"/>
                  <a:gd name="connsiteX9" fmla="*/ 320164 w 1626033"/>
                  <a:gd name="connsiteY9" fmla="*/ 490633 h 667941"/>
                  <a:gd name="connsiteX10" fmla="*/ 0 w 1626033"/>
                  <a:gd name="connsiteY10" fmla="*/ 36433 h 667941"/>
                  <a:gd name="connsiteX11" fmla="*/ 9702 w 1626033"/>
                  <a:gd name="connsiteY11" fmla="*/ 0 h 667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26033" h="667941">
                    <a:moveTo>
                      <a:pt x="9702" y="0"/>
                    </a:moveTo>
                    <a:cubicBezTo>
                      <a:pt x="16978" y="31575"/>
                      <a:pt x="16978" y="31575"/>
                      <a:pt x="16978" y="31575"/>
                    </a:cubicBezTo>
                    <a:cubicBezTo>
                      <a:pt x="133402" y="400765"/>
                      <a:pt x="470544" y="648510"/>
                      <a:pt x="858622" y="648510"/>
                    </a:cubicBezTo>
                    <a:cubicBezTo>
                      <a:pt x="1147861" y="648510"/>
                      <a:pt x="1409814" y="509154"/>
                      <a:pt x="1571829" y="283723"/>
                    </a:cubicBezTo>
                    <a:lnTo>
                      <a:pt x="1605457" y="228109"/>
                    </a:lnTo>
                    <a:lnTo>
                      <a:pt x="1626033" y="228109"/>
                    </a:lnTo>
                    <a:lnTo>
                      <a:pt x="1590209" y="288126"/>
                    </a:lnTo>
                    <a:cubicBezTo>
                      <a:pt x="1535939" y="364939"/>
                      <a:pt x="1469845" y="433555"/>
                      <a:pt x="1394655" y="490633"/>
                    </a:cubicBezTo>
                    <a:cubicBezTo>
                      <a:pt x="1239424" y="607219"/>
                      <a:pt x="1052661" y="667941"/>
                      <a:pt x="858622" y="667941"/>
                    </a:cubicBezTo>
                    <a:cubicBezTo>
                      <a:pt x="662158" y="667941"/>
                      <a:pt x="475395" y="607219"/>
                      <a:pt x="320164" y="490633"/>
                    </a:cubicBezTo>
                    <a:cubicBezTo>
                      <a:pt x="169784" y="376476"/>
                      <a:pt x="55786" y="216170"/>
                      <a:pt x="0" y="36433"/>
                    </a:cubicBezTo>
                    <a:cubicBezTo>
                      <a:pt x="9702" y="0"/>
                      <a:pt x="9702" y="0"/>
                      <a:pt x="9702" y="0"/>
                    </a:cubicBezTo>
                    <a:close/>
                  </a:path>
                </a:pathLst>
              </a:custGeom>
              <a:solidFill>
                <a:schemeClr val="tx1"/>
              </a:solidFill>
              <a:ln w="9525">
                <a:noFill/>
                <a:round/>
                <a:headEnd/>
                <a:tailEnd/>
              </a:ln>
            </p:spPr>
            <p:txBody>
              <a:bodyPr vert="horz" wrap="square" lIns="89617" tIns="44808" rIns="89617" bIns="44808" numCol="1" anchor="t" anchorCtr="0" compatLnSpc="1">
                <a:prstTxWarp prst="textNoShape">
                  <a:avLst/>
                </a:prstTxWarp>
                <a:noAutofit/>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effectLst/>
                  <a:uLnTx/>
                  <a:uFillTx/>
                  <a:latin typeface="Segoe UI"/>
                  <a:ea typeface="+mn-ea"/>
                  <a:cs typeface="+mn-cs"/>
                </a:endParaRPr>
              </a:p>
            </p:txBody>
          </p:sp>
        </p:grpSp>
        <p:sp>
          <p:nvSpPr>
            <p:cNvPr id="138" name="Freeform 137"/>
            <p:cNvSpPr>
              <a:spLocks/>
            </p:cNvSpPr>
            <p:nvPr/>
          </p:nvSpPr>
          <p:spPr bwMode="auto">
            <a:xfrm flipV="1">
              <a:off x="8904402" y="3137434"/>
              <a:ext cx="75015" cy="143780"/>
            </a:xfrm>
            <a:custGeom>
              <a:avLst/>
              <a:gdLst>
                <a:gd name="T0" fmla="*/ 0 w 72"/>
                <a:gd name="T1" fmla="*/ 0 h 138"/>
                <a:gd name="T2" fmla="*/ 72 w 72"/>
                <a:gd name="T3" fmla="*/ 69 h 138"/>
                <a:gd name="T4" fmla="*/ 0 w 72"/>
                <a:gd name="T5" fmla="*/ 138 h 138"/>
              </a:gdLst>
              <a:ahLst/>
              <a:cxnLst>
                <a:cxn ang="0">
                  <a:pos x="T0" y="T1"/>
                </a:cxn>
                <a:cxn ang="0">
                  <a:pos x="T2" y="T3"/>
                </a:cxn>
                <a:cxn ang="0">
                  <a:pos x="T4" y="T5"/>
                </a:cxn>
              </a:cxnLst>
              <a:rect l="0" t="0" r="r" b="b"/>
              <a:pathLst>
                <a:path w="72" h="138">
                  <a:moveTo>
                    <a:pt x="0" y="0"/>
                  </a:moveTo>
                  <a:lnTo>
                    <a:pt x="72" y="69"/>
                  </a:lnTo>
                  <a:lnTo>
                    <a:pt x="0" y="138"/>
                  </a:lnTo>
                </a:path>
              </a:pathLst>
            </a:custGeom>
            <a:noFill/>
            <a:ln w="254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endParaRPr kumimoji="0" lang="en-US" sz="2353" b="1" i="0" u="none" strike="noStrike" kern="0" cap="none" spc="0" normalizeH="0" baseline="0" noProof="0">
                <a:ln>
                  <a:noFill/>
                </a:ln>
                <a:effectLst/>
                <a:uLnTx/>
                <a:uFillTx/>
                <a:latin typeface="Segoe UI"/>
                <a:ea typeface="Segoe UI" pitchFamily="34" charset="0"/>
                <a:cs typeface="Segoe UI" pitchFamily="34" charset="0"/>
              </a:endParaRPr>
            </a:p>
          </p:txBody>
        </p:sp>
      </p:grpSp>
      <p:grpSp>
        <p:nvGrpSpPr>
          <p:cNvPr id="144" name="Group 143"/>
          <p:cNvGrpSpPr/>
          <p:nvPr/>
        </p:nvGrpSpPr>
        <p:grpSpPr>
          <a:xfrm>
            <a:off x="10470850" y="2960388"/>
            <a:ext cx="498425" cy="812208"/>
            <a:chOff x="5386388" y="-390526"/>
            <a:chExt cx="741363" cy="1208089"/>
          </a:xfrm>
          <a:solidFill>
            <a:schemeClr val="tx1"/>
          </a:solidFill>
        </p:grpSpPr>
        <p:sp>
          <p:nvSpPr>
            <p:cNvPr id="140" name="Freeform 22"/>
            <p:cNvSpPr>
              <a:spLocks/>
            </p:cNvSpPr>
            <p:nvPr/>
          </p:nvSpPr>
          <p:spPr bwMode="auto">
            <a:xfrm>
              <a:off x="5386388" y="-390526"/>
              <a:ext cx="741363" cy="873125"/>
            </a:xfrm>
            <a:custGeom>
              <a:avLst/>
              <a:gdLst>
                <a:gd name="T0" fmla="*/ 433 w 1138"/>
                <a:gd name="T1" fmla="*/ 1343 h 1344"/>
                <a:gd name="T2" fmla="*/ 315 w 1138"/>
                <a:gd name="T3" fmla="*/ 1343 h 1344"/>
                <a:gd name="T4" fmla="*/ 300 w 1138"/>
                <a:gd name="T5" fmla="*/ 1327 h 1344"/>
                <a:gd name="T6" fmla="*/ 212 w 1138"/>
                <a:gd name="T7" fmla="*/ 1071 h 1344"/>
                <a:gd name="T8" fmla="*/ 75 w 1138"/>
                <a:gd name="T9" fmla="*/ 822 h 1344"/>
                <a:gd name="T10" fmla="*/ 27 w 1138"/>
                <a:gd name="T11" fmla="*/ 441 h 1344"/>
                <a:gd name="T12" fmla="*/ 293 w 1138"/>
                <a:gd name="T13" fmla="*/ 92 h 1344"/>
                <a:gd name="T14" fmla="*/ 864 w 1138"/>
                <a:gd name="T15" fmla="*/ 97 h 1344"/>
                <a:gd name="T16" fmla="*/ 1132 w 1138"/>
                <a:gd name="T17" fmla="*/ 538 h 1344"/>
                <a:gd name="T18" fmla="*/ 1030 w 1138"/>
                <a:gd name="T19" fmla="*/ 908 h 1344"/>
                <a:gd name="T20" fmla="*/ 969 w 1138"/>
                <a:gd name="T21" fmla="*/ 1014 h 1344"/>
                <a:gd name="T22" fmla="*/ 847 w 1138"/>
                <a:gd name="T23" fmla="*/ 1342 h 1344"/>
                <a:gd name="T24" fmla="*/ 716 w 1138"/>
                <a:gd name="T25" fmla="*/ 1342 h 1344"/>
                <a:gd name="T26" fmla="*/ 749 w 1138"/>
                <a:gd name="T27" fmla="*/ 1154 h 1344"/>
                <a:gd name="T28" fmla="*/ 862 w 1138"/>
                <a:gd name="T29" fmla="*/ 932 h 1344"/>
                <a:gd name="T30" fmla="*/ 985 w 1138"/>
                <a:gd name="T31" fmla="*/ 671 h 1344"/>
                <a:gd name="T32" fmla="*/ 814 w 1138"/>
                <a:gd name="T33" fmla="*/ 225 h 1344"/>
                <a:gd name="T34" fmla="*/ 319 w 1138"/>
                <a:gd name="T35" fmla="*/ 234 h 1344"/>
                <a:gd name="T36" fmla="*/ 153 w 1138"/>
                <a:gd name="T37" fmla="*/ 622 h 1344"/>
                <a:gd name="T38" fmla="*/ 264 w 1138"/>
                <a:gd name="T39" fmla="*/ 893 h 1344"/>
                <a:gd name="T40" fmla="*/ 403 w 1138"/>
                <a:gd name="T41" fmla="*/ 1167 h 1344"/>
                <a:gd name="T42" fmla="*/ 433 w 1138"/>
                <a:gd name="T43" fmla="*/ 1343 h 1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38" h="1344">
                  <a:moveTo>
                    <a:pt x="433" y="1343"/>
                  </a:moveTo>
                  <a:cubicBezTo>
                    <a:pt x="391" y="1343"/>
                    <a:pt x="353" y="1344"/>
                    <a:pt x="315" y="1343"/>
                  </a:cubicBezTo>
                  <a:cubicBezTo>
                    <a:pt x="310" y="1342"/>
                    <a:pt x="301" y="1333"/>
                    <a:pt x="300" y="1327"/>
                  </a:cubicBezTo>
                  <a:cubicBezTo>
                    <a:pt x="296" y="1233"/>
                    <a:pt x="256" y="1151"/>
                    <a:pt x="212" y="1071"/>
                  </a:cubicBezTo>
                  <a:cubicBezTo>
                    <a:pt x="166" y="988"/>
                    <a:pt x="117" y="907"/>
                    <a:pt x="75" y="822"/>
                  </a:cubicBezTo>
                  <a:cubicBezTo>
                    <a:pt x="16" y="701"/>
                    <a:pt x="0" y="573"/>
                    <a:pt x="27" y="441"/>
                  </a:cubicBezTo>
                  <a:cubicBezTo>
                    <a:pt x="59" y="281"/>
                    <a:pt x="148" y="163"/>
                    <a:pt x="293" y="92"/>
                  </a:cubicBezTo>
                  <a:cubicBezTo>
                    <a:pt x="483" y="0"/>
                    <a:pt x="676" y="0"/>
                    <a:pt x="864" y="97"/>
                  </a:cubicBezTo>
                  <a:cubicBezTo>
                    <a:pt x="1040" y="189"/>
                    <a:pt x="1123" y="342"/>
                    <a:pt x="1132" y="538"/>
                  </a:cubicBezTo>
                  <a:cubicBezTo>
                    <a:pt x="1138" y="673"/>
                    <a:pt x="1094" y="793"/>
                    <a:pt x="1030" y="908"/>
                  </a:cubicBezTo>
                  <a:cubicBezTo>
                    <a:pt x="1010" y="943"/>
                    <a:pt x="990" y="979"/>
                    <a:pt x="969" y="1014"/>
                  </a:cubicBezTo>
                  <a:cubicBezTo>
                    <a:pt x="909" y="1116"/>
                    <a:pt x="848" y="1217"/>
                    <a:pt x="847" y="1342"/>
                  </a:cubicBezTo>
                  <a:cubicBezTo>
                    <a:pt x="802" y="1342"/>
                    <a:pt x="760" y="1342"/>
                    <a:pt x="716" y="1342"/>
                  </a:cubicBezTo>
                  <a:cubicBezTo>
                    <a:pt x="715" y="1276"/>
                    <a:pt x="724" y="1213"/>
                    <a:pt x="749" y="1154"/>
                  </a:cubicBezTo>
                  <a:cubicBezTo>
                    <a:pt x="783" y="1078"/>
                    <a:pt x="821" y="1004"/>
                    <a:pt x="862" y="932"/>
                  </a:cubicBezTo>
                  <a:cubicBezTo>
                    <a:pt x="909" y="847"/>
                    <a:pt x="961" y="766"/>
                    <a:pt x="985" y="671"/>
                  </a:cubicBezTo>
                  <a:cubicBezTo>
                    <a:pt x="1031" y="489"/>
                    <a:pt x="966" y="311"/>
                    <a:pt x="814" y="225"/>
                  </a:cubicBezTo>
                  <a:cubicBezTo>
                    <a:pt x="649" y="131"/>
                    <a:pt x="480" y="133"/>
                    <a:pt x="319" y="234"/>
                  </a:cubicBezTo>
                  <a:cubicBezTo>
                    <a:pt x="178" y="323"/>
                    <a:pt x="135" y="462"/>
                    <a:pt x="153" y="622"/>
                  </a:cubicBezTo>
                  <a:cubicBezTo>
                    <a:pt x="165" y="722"/>
                    <a:pt x="213" y="808"/>
                    <a:pt x="264" y="893"/>
                  </a:cubicBezTo>
                  <a:cubicBezTo>
                    <a:pt x="316" y="982"/>
                    <a:pt x="371" y="1068"/>
                    <a:pt x="403" y="1167"/>
                  </a:cubicBezTo>
                  <a:cubicBezTo>
                    <a:pt x="421" y="1223"/>
                    <a:pt x="433" y="1280"/>
                    <a:pt x="433" y="1343"/>
                  </a:cubicBezTo>
                  <a:close/>
                </a:path>
              </a:pathLst>
            </a:custGeom>
            <a:grpFill/>
            <a:ln w="9525">
              <a:solidFill>
                <a:schemeClr val="bg1"/>
              </a:solidFill>
              <a:round/>
              <a:headEnd/>
              <a:tailEnd/>
            </a:ln>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effectLst/>
                <a:uLnTx/>
                <a:uFillTx/>
                <a:latin typeface="Segoe UI"/>
                <a:ea typeface="+mn-ea"/>
                <a:cs typeface="+mn-cs"/>
              </a:endParaRPr>
            </a:p>
          </p:txBody>
        </p:sp>
        <p:sp>
          <p:nvSpPr>
            <p:cNvPr id="141" name="Freeform 23"/>
            <p:cNvSpPr>
              <a:spLocks/>
            </p:cNvSpPr>
            <p:nvPr/>
          </p:nvSpPr>
          <p:spPr bwMode="auto">
            <a:xfrm>
              <a:off x="5608638" y="633412"/>
              <a:ext cx="304800" cy="65088"/>
            </a:xfrm>
            <a:custGeom>
              <a:avLst/>
              <a:gdLst>
                <a:gd name="T0" fmla="*/ 234 w 468"/>
                <a:gd name="T1" fmla="*/ 101 h 101"/>
                <a:gd name="T2" fmla="*/ 58 w 468"/>
                <a:gd name="T3" fmla="*/ 100 h 101"/>
                <a:gd name="T4" fmla="*/ 1 w 468"/>
                <a:gd name="T5" fmla="*/ 49 h 101"/>
                <a:gd name="T6" fmla="*/ 59 w 468"/>
                <a:gd name="T7" fmla="*/ 0 h 101"/>
                <a:gd name="T8" fmla="*/ 409 w 468"/>
                <a:gd name="T9" fmla="*/ 0 h 101"/>
                <a:gd name="T10" fmla="*/ 468 w 468"/>
                <a:gd name="T11" fmla="*/ 51 h 101"/>
                <a:gd name="T12" fmla="*/ 409 w 468"/>
                <a:gd name="T13" fmla="*/ 100 h 101"/>
                <a:gd name="T14" fmla="*/ 234 w 468"/>
                <a:gd name="T15" fmla="*/ 101 h 1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8" h="101">
                  <a:moveTo>
                    <a:pt x="234" y="101"/>
                  </a:moveTo>
                  <a:cubicBezTo>
                    <a:pt x="175" y="101"/>
                    <a:pt x="117" y="101"/>
                    <a:pt x="58" y="100"/>
                  </a:cubicBezTo>
                  <a:cubicBezTo>
                    <a:pt x="23" y="100"/>
                    <a:pt x="0" y="80"/>
                    <a:pt x="1" y="49"/>
                  </a:cubicBezTo>
                  <a:cubicBezTo>
                    <a:pt x="2" y="19"/>
                    <a:pt x="23" y="0"/>
                    <a:pt x="59" y="0"/>
                  </a:cubicBezTo>
                  <a:cubicBezTo>
                    <a:pt x="176" y="0"/>
                    <a:pt x="292" y="0"/>
                    <a:pt x="409" y="0"/>
                  </a:cubicBezTo>
                  <a:cubicBezTo>
                    <a:pt x="447" y="0"/>
                    <a:pt x="468" y="19"/>
                    <a:pt x="468" y="51"/>
                  </a:cubicBezTo>
                  <a:cubicBezTo>
                    <a:pt x="467" y="83"/>
                    <a:pt x="447" y="100"/>
                    <a:pt x="409" y="100"/>
                  </a:cubicBezTo>
                  <a:cubicBezTo>
                    <a:pt x="351" y="101"/>
                    <a:pt x="292" y="101"/>
                    <a:pt x="234" y="101"/>
                  </a:cubicBezTo>
                  <a:close/>
                </a:path>
              </a:pathLst>
            </a:custGeom>
            <a:grpFill/>
            <a:ln w="9525">
              <a:solidFill>
                <a:schemeClr val="bg1"/>
              </a:solidFill>
              <a:round/>
              <a:headEnd/>
              <a:tailEnd/>
            </a:ln>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effectLst/>
                <a:uLnTx/>
                <a:uFillTx/>
                <a:latin typeface="Segoe UI"/>
                <a:ea typeface="+mn-ea"/>
                <a:cs typeface="+mn-cs"/>
              </a:endParaRPr>
            </a:p>
          </p:txBody>
        </p:sp>
        <p:sp>
          <p:nvSpPr>
            <p:cNvPr id="142" name="Freeform 24"/>
            <p:cNvSpPr>
              <a:spLocks/>
            </p:cNvSpPr>
            <p:nvPr/>
          </p:nvSpPr>
          <p:spPr bwMode="auto">
            <a:xfrm>
              <a:off x="5602288" y="528637"/>
              <a:ext cx="317500" cy="63500"/>
            </a:xfrm>
            <a:custGeom>
              <a:avLst/>
              <a:gdLst>
                <a:gd name="T0" fmla="*/ 243 w 486"/>
                <a:gd name="T1" fmla="*/ 97 h 98"/>
                <a:gd name="T2" fmla="*/ 54 w 486"/>
                <a:gd name="T3" fmla="*/ 97 h 98"/>
                <a:gd name="T4" fmla="*/ 0 w 486"/>
                <a:gd name="T5" fmla="*/ 49 h 98"/>
                <a:gd name="T6" fmla="*/ 53 w 486"/>
                <a:gd name="T7" fmla="*/ 0 h 98"/>
                <a:gd name="T8" fmla="*/ 433 w 486"/>
                <a:gd name="T9" fmla="*/ 0 h 98"/>
                <a:gd name="T10" fmla="*/ 485 w 486"/>
                <a:gd name="T11" fmla="*/ 48 h 98"/>
                <a:gd name="T12" fmla="*/ 434 w 486"/>
                <a:gd name="T13" fmla="*/ 97 h 98"/>
                <a:gd name="T14" fmla="*/ 243 w 486"/>
                <a:gd name="T15" fmla="*/ 97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6" h="98">
                  <a:moveTo>
                    <a:pt x="243" y="97"/>
                  </a:moveTo>
                  <a:cubicBezTo>
                    <a:pt x="180" y="97"/>
                    <a:pt x="117" y="97"/>
                    <a:pt x="54" y="97"/>
                  </a:cubicBezTo>
                  <a:cubicBezTo>
                    <a:pt x="21" y="97"/>
                    <a:pt x="1" y="79"/>
                    <a:pt x="0" y="49"/>
                  </a:cubicBezTo>
                  <a:cubicBezTo>
                    <a:pt x="0" y="19"/>
                    <a:pt x="20" y="0"/>
                    <a:pt x="53" y="0"/>
                  </a:cubicBezTo>
                  <a:cubicBezTo>
                    <a:pt x="180" y="0"/>
                    <a:pt x="307" y="0"/>
                    <a:pt x="433" y="0"/>
                  </a:cubicBezTo>
                  <a:cubicBezTo>
                    <a:pt x="464" y="0"/>
                    <a:pt x="485" y="19"/>
                    <a:pt x="485" y="48"/>
                  </a:cubicBezTo>
                  <a:cubicBezTo>
                    <a:pt x="486" y="76"/>
                    <a:pt x="465" y="97"/>
                    <a:pt x="434" y="97"/>
                  </a:cubicBezTo>
                  <a:cubicBezTo>
                    <a:pt x="371" y="98"/>
                    <a:pt x="307" y="97"/>
                    <a:pt x="243" y="97"/>
                  </a:cubicBezTo>
                  <a:close/>
                </a:path>
              </a:pathLst>
            </a:custGeom>
            <a:grpFill/>
            <a:ln w="9525">
              <a:solidFill>
                <a:schemeClr val="bg1"/>
              </a:solidFill>
              <a:round/>
              <a:headEnd/>
              <a:tailEnd/>
            </a:ln>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effectLst/>
                <a:uLnTx/>
                <a:uFillTx/>
                <a:latin typeface="Segoe UI"/>
                <a:ea typeface="+mn-ea"/>
                <a:cs typeface="+mn-cs"/>
              </a:endParaRPr>
            </a:p>
          </p:txBody>
        </p:sp>
        <p:sp>
          <p:nvSpPr>
            <p:cNvPr id="143" name="Freeform 25"/>
            <p:cNvSpPr>
              <a:spLocks/>
            </p:cNvSpPr>
            <p:nvPr/>
          </p:nvSpPr>
          <p:spPr bwMode="auto">
            <a:xfrm>
              <a:off x="5645150" y="739775"/>
              <a:ext cx="234950" cy="77788"/>
            </a:xfrm>
            <a:custGeom>
              <a:avLst/>
              <a:gdLst>
                <a:gd name="T0" fmla="*/ 0 w 361"/>
                <a:gd name="T1" fmla="*/ 0 h 119"/>
                <a:gd name="T2" fmla="*/ 361 w 361"/>
                <a:gd name="T3" fmla="*/ 0 h 119"/>
                <a:gd name="T4" fmla="*/ 254 w 361"/>
                <a:gd name="T5" fmla="*/ 91 h 119"/>
                <a:gd name="T6" fmla="*/ 214 w 361"/>
                <a:gd name="T7" fmla="*/ 104 h 119"/>
                <a:gd name="T8" fmla="*/ 38 w 361"/>
                <a:gd name="T9" fmla="*/ 39 h 119"/>
                <a:gd name="T10" fmla="*/ 0 w 361"/>
                <a:gd name="T11" fmla="*/ 0 h 119"/>
              </a:gdLst>
              <a:ahLst/>
              <a:cxnLst>
                <a:cxn ang="0">
                  <a:pos x="T0" y="T1"/>
                </a:cxn>
                <a:cxn ang="0">
                  <a:pos x="T2" y="T3"/>
                </a:cxn>
                <a:cxn ang="0">
                  <a:pos x="T4" y="T5"/>
                </a:cxn>
                <a:cxn ang="0">
                  <a:pos x="T6" y="T7"/>
                </a:cxn>
                <a:cxn ang="0">
                  <a:pos x="T8" y="T9"/>
                </a:cxn>
                <a:cxn ang="0">
                  <a:pos x="T10" y="T11"/>
                </a:cxn>
              </a:cxnLst>
              <a:rect l="0" t="0" r="r" b="b"/>
              <a:pathLst>
                <a:path w="361" h="119">
                  <a:moveTo>
                    <a:pt x="0" y="0"/>
                  </a:moveTo>
                  <a:cubicBezTo>
                    <a:pt x="119" y="0"/>
                    <a:pt x="237" y="0"/>
                    <a:pt x="361" y="0"/>
                  </a:cubicBezTo>
                  <a:cubicBezTo>
                    <a:pt x="322" y="33"/>
                    <a:pt x="289" y="63"/>
                    <a:pt x="254" y="91"/>
                  </a:cubicBezTo>
                  <a:cubicBezTo>
                    <a:pt x="244" y="99"/>
                    <a:pt x="228" y="104"/>
                    <a:pt x="214" y="104"/>
                  </a:cubicBezTo>
                  <a:cubicBezTo>
                    <a:pt x="96" y="103"/>
                    <a:pt x="125" y="119"/>
                    <a:pt x="38" y="39"/>
                  </a:cubicBezTo>
                  <a:cubicBezTo>
                    <a:pt x="25" y="27"/>
                    <a:pt x="14" y="14"/>
                    <a:pt x="0" y="0"/>
                  </a:cubicBezTo>
                  <a:close/>
                </a:path>
              </a:pathLst>
            </a:custGeom>
            <a:grpFill/>
            <a:ln w="9525">
              <a:solidFill>
                <a:schemeClr val="bg1"/>
              </a:solidFill>
              <a:round/>
              <a:headEnd/>
              <a:tailEnd/>
            </a:ln>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effectLst/>
                <a:uLnTx/>
                <a:uFillTx/>
                <a:latin typeface="Segoe UI"/>
                <a:ea typeface="+mn-ea"/>
                <a:cs typeface="+mn-cs"/>
              </a:endParaRPr>
            </a:p>
          </p:txBody>
        </p:sp>
      </p:grpSp>
      <p:sp>
        <p:nvSpPr>
          <p:cNvPr id="45" name="Title 1"/>
          <p:cNvSpPr txBox="1">
            <a:spLocks/>
          </p:cNvSpPr>
          <p:nvPr/>
        </p:nvSpPr>
        <p:spPr>
          <a:xfrm>
            <a:off x="270894" y="290848"/>
            <a:ext cx="11652534" cy="89928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016" rtl="0" eaLnBrk="1" fontAlgn="auto" latinLnBrk="0" hangingPunct="1">
              <a:lnSpc>
                <a:spcPct val="90000"/>
              </a:lnSpc>
              <a:spcBef>
                <a:spcPct val="0"/>
              </a:spcBef>
              <a:spcAft>
                <a:spcPts val="0"/>
              </a:spcAft>
              <a:buClrTx/>
              <a:buSzTx/>
              <a:buFontTx/>
              <a:buNone/>
              <a:tabLst/>
              <a:defRPr/>
            </a:pPr>
            <a:r>
              <a:rPr kumimoji="0" lang="en-US" sz="4705" b="0" i="0" u="none" strike="noStrike" kern="1200" cap="none" spc="-100" normalizeH="0" baseline="0" noProof="0">
                <a:ln w="3175">
                  <a:noFill/>
                </a:ln>
                <a:solidFill>
                  <a:schemeClr val="tx1"/>
                </a:solidFill>
                <a:effectLst/>
                <a:uLnTx/>
                <a:uFillTx/>
                <a:latin typeface="Segoe UI Light"/>
                <a:ea typeface="+mn-ea"/>
                <a:cs typeface="Segoe UI" pitchFamily="34" charset="0"/>
              </a:rPr>
              <a:t>Insights is a journey</a:t>
            </a:r>
            <a:endParaRPr kumimoji="0" lang="en-US" sz="4703" b="0" i="0" u="none" strike="noStrike" kern="1200" cap="none" spc="-102" normalizeH="0" baseline="0" noProof="0">
              <a:ln w="3175">
                <a:noFill/>
              </a:ln>
              <a:solidFill>
                <a:schemeClr val="tx1"/>
              </a:solidFill>
              <a:effectLst/>
              <a:uLnTx/>
              <a:uFillTx/>
              <a:latin typeface="Segoe UI Light"/>
              <a:ea typeface="+mn-ea"/>
              <a:cs typeface="Segoe UI" pitchFamily="34" charset="0"/>
            </a:endParaRPr>
          </a:p>
        </p:txBody>
      </p:sp>
      <p:grpSp>
        <p:nvGrpSpPr>
          <p:cNvPr id="4" name="Group 3"/>
          <p:cNvGrpSpPr/>
          <p:nvPr/>
        </p:nvGrpSpPr>
        <p:grpSpPr>
          <a:xfrm>
            <a:off x="-3471414" y="1603601"/>
            <a:ext cx="6019313" cy="3209967"/>
            <a:chOff x="-3543795" y="1634730"/>
            <a:chExt cx="6141755" cy="3275264"/>
          </a:xfrm>
        </p:grpSpPr>
        <p:grpSp>
          <p:nvGrpSpPr>
            <p:cNvPr id="34" name="Group 33"/>
            <p:cNvGrpSpPr/>
            <p:nvPr/>
          </p:nvGrpSpPr>
          <p:grpSpPr>
            <a:xfrm>
              <a:off x="-3543795" y="1634730"/>
              <a:ext cx="5535936" cy="3275264"/>
              <a:chOff x="-3010737" y="1842836"/>
              <a:chExt cx="5535936" cy="3275264"/>
            </a:xfrm>
          </p:grpSpPr>
          <p:sp>
            <p:nvSpPr>
              <p:cNvPr id="35" name="Freeform 34"/>
              <p:cNvSpPr>
                <a:spLocks noChangeAspect="1"/>
              </p:cNvSpPr>
              <p:nvPr/>
            </p:nvSpPr>
            <p:spPr bwMode="black">
              <a:xfrm>
                <a:off x="-3010736" y="1842837"/>
                <a:ext cx="5535935" cy="3275263"/>
              </a:xfrm>
              <a:custGeom>
                <a:avLst/>
                <a:gdLst>
                  <a:gd name="T0" fmla="*/ 1942 w 2359"/>
                  <a:gd name="T1" fmla="*/ 1394 h 1394"/>
                  <a:gd name="T2" fmla="*/ 416 w 2359"/>
                  <a:gd name="T3" fmla="*/ 1394 h 1394"/>
                  <a:gd name="T4" fmla="*/ 0 w 2359"/>
                  <a:gd name="T5" fmla="*/ 971 h 1394"/>
                  <a:gd name="T6" fmla="*/ 416 w 2359"/>
                  <a:gd name="T7" fmla="*/ 552 h 1394"/>
                  <a:gd name="T8" fmla="*/ 517 w 2359"/>
                  <a:gd name="T9" fmla="*/ 565 h 1394"/>
                  <a:gd name="T10" fmla="*/ 925 w 2359"/>
                  <a:gd name="T11" fmla="*/ 221 h 1394"/>
                  <a:gd name="T12" fmla="*/ 1175 w 2359"/>
                  <a:gd name="T13" fmla="*/ 305 h 1394"/>
                  <a:gd name="T14" fmla="*/ 1578 w 2359"/>
                  <a:gd name="T15" fmla="*/ 0 h 1394"/>
                  <a:gd name="T16" fmla="*/ 1982 w 2359"/>
                  <a:gd name="T17" fmla="*/ 424 h 1394"/>
                  <a:gd name="T18" fmla="*/ 1968 w 2359"/>
                  <a:gd name="T19" fmla="*/ 552 h 1394"/>
                  <a:gd name="T20" fmla="*/ 2359 w 2359"/>
                  <a:gd name="T21" fmla="*/ 971 h 1394"/>
                  <a:gd name="T22" fmla="*/ 1942 w 2359"/>
                  <a:gd name="T23" fmla="*/ 1394 h 1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59" h="1394">
                    <a:moveTo>
                      <a:pt x="1942" y="1394"/>
                    </a:moveTo>
                    <a:cubicBezTo>
                      <a:pt x="416" y="1394"/>
                      <a:pt x="416" y="1394"/>
                      <a:pt x="416" y="1394"/>
                    </a:cubicBezTo>
                    <a:cubicBezTo>
                      <a:pt x="193" y="1394"/>
                      <a:pt x="0" y="1200"/>
                      <a:pt x="0" y="971"/>
                    </a:cubicBezTo>
                    <a:cubicBezTo>
                      <a:pt x="0" y="741"/>
                      <a:pt x="193" y="552"/>
                      <a:pt x="416" y="552"/>
                    </a:cubicBezTo>
                    <a:cubicBezTo>
                      <a:pt x="451" y="552"/>
                      <a:pt x="487" y="556"/>
                      <a:pt x="517" y="565"/>
                    </a:cubicBezTo>
                    <a:cubicBezTo>
                      <a:pt x="552" y="362"/>
                      <a:pt x="719" y="221"/>
                      <a:pt x="925" y="221"/>
                    </a:cubicBezTo>
                    <a:cubicBezTo>
                      <a:pt x="1021" y="221"/>
                      <a:pt x="1105" y="247"/>
                      <a:pt x="1175" y="305"/>
                    </a:cubicBezTo>
                    <a:cubicBezTo>
                      <a:pt x="1227" y="128"/>
                      <a:pt x="1394" y="0"/>
                      <a:pt x="1578" y="0"/>
                    </a:cubicBezTo>
                    <a:cubicBezTo>
                      <a:pt x="1802" y="0"/>
                      <a:pt x="1982" y="190"/>
                      <a:pt x="1982" y="424"/>
                    </a:cubicBezTo>
                    <a:cubicBezTo>
                      <a:pt x="1982" y="468"/>
                      <a:pt x="1977" y="512"/>
                      <a:pt x="1968" y="552"/>
                    </a:cubicBezTo>
                    <a:cubicBezTo>
                      <a:pt x="2188" y="565"/>
                      <a:pt x="2359" y="750"/>
                      <a:pt x="2359" y="971"/>
                    </a:cubicBezTo>
                    <a:cubicBezTo>
                      <a:pt x="2359" y="1205"/>
                      <a:pt x="2170" y="1394"/>
                      <a:pt x="1942" y="1394"/>
                    </a:cubicBezTo>
                    <a:close/>
                  </a:path>
                </a:pathLst>
              </a:custGeom>
              <a:solidFill>
                <a:schemeClr val="bg1"/>
              </a:solidFill>
              <a:ln w="15875">
                <a:noFill/>
              </a:ln>
            </p:spPr>
            <p:txBody>
              <a:bodyPr vert="horz" wrap="square" lIns="87834" tIns="43917" rIns="87834" bIns="43917" numCol="1" anchor="t" anchorCtr="0" compatLnSpc="1">
                <a:prstTxWarp prst="textNoShape">
                  <a:avLst/>
                </a:prstTxWarp>
              </a:bodyPr>
              <a:lstStyle/>
              <a:p>
                <a:pPr marL="0" marR="0" lvl="0" indent="0" algn="l" defTabSz="895831"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effectLst/>
                  <a:uLnTx/>
                  <a:uFillTx/>
                  <a:latin typeface="Segoe UI"/>
                  <a:ea typeface="+mn-ea"/>
                  <a:cs typeface="+mn-cs"/>
                </a:endParaRPr>
              </a:p>
            </p:txBody>
          </p:sp>
          <p:pic>
            <p:nvPicPr>
              <p:cNvPr id="36" name="Picture 35"/>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a:xfrm>
                <a:off x="-3010736" y="1842837"/>
                <a:ext cx="5535935" cy="3275263"/>
              </a:xfrm>
              <a:custGeom>
                <a:avLst/>
                <a:gdLst>
                  <a:gd name="connsiteX0" fmla="*/ 7199010 w 10762017"/>
                  <a:gd name="connsiteY0" fmla="*/ 0 h 6367209"/>
                  <a:gd name="connsiteX1" fmla="*/ 9042102 w 10762017"/>
                  <a:gd name="connsiteY1" fmla="*/ 1936655 h 6367209"/>
                  <a:gd name="connsiteX2" fmla="*/ 8978232 w 10762017"/>
                  <a:gd name="connsiteY2" fmla="*/ 2521305 h 6367209"/>
                  <a:gd name="connsiteX3" fmla="*/ 10762017 w 10762017"/>
                  <a:gd name="connsiteY3" fmla="*/ 4435122 h 6367209"/>
                  <a:gd name="connsiteX4" fmla="*/ 8859617 w 10762017"/>
                  <a:gd name="connsiteY4" fmla="*/ 6367209 h 6367209"/>
                  <a:gd name="connsiteX5" fmla="*/ 1897838 w 10762017"/>
                  <a:gd name="connsiteY5" fmla="*/ 6367209 h 6367209"/>
                  <a:gd name="connsiteX6" fmla="*/ 0 w 10762017"/>
                  <a:gd name="connsiteY6" fmla="*/ 4435122 h 6367209"/>
                  <a:gd name="connsiteX7" fmla="*/ 1897838 w 10762017"/>
                  <a:gd name="connsiteY7" fmla="*/ 2521305 h 6367209"/>
                  <a:gd name="connsiteX8" fmla="*/ 2358611 w 10762017"/>
                  <a:gd name="connsiteY8" fmla="*/ 2580684 h 6367209"/>
                  <a:gd name="connsiteX9" fmla="*/ 4219952 w 10762017"/>
                  <a:gd name="connsiteY9" fmla="*/ 1009436 h 6367209"/>
                  <a:gd name="connsiteX10" fmla="*/ 5360479 w 10762017"/>
                  <a:gd name="connsiteY10" fmla="*/ 1393113 h 6367209"/>
                  <a:gd name="connsiteX11" fmla="*/ 7199010 w 10762017"/>
                  <a:gd name="connsiteY11" fmla="*/ 0 h 6367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762017" h="6367209">
                    <a:moveTo>
                      <a:pt x="7199010" y="0"/>
                    </a:moveTo>
                    <a:cubicBezTo>
                      <a:pt x="8220922" y="0"/>
                      <a:pt x="9042102" y="867841"/>
                      <a:pt x="9042102" y="1936655"/>
                    </a:cubicBezTo>
                    <a:cubicBezTo>
                      <a:pt x="9042102" y="2137629"/>
                      <a:pt x="9019291" y="2338602"/>
                      <a:pt x="8978232" y="2521305"/>
                    </a:cubicBezTo>
                    <a:cubicBezTo>
                      <a:pt x="9981896" y="2580684"/>
                      <a:pt x="10762017" y="3425686"/>
                      <a:pt x="10762017" y="4435122"/>
                    </a:cubicBezTo>
                    <a:cubicBezTo>
                      <a:pt x="10762017" y="5503936"/>
                      <a:pt x="9899778" y="6367209"/>
                      <a:pt x="8859617" y="6367209"/>
                    </a:cubicBezTo>
                    <a:cubicBezTo>
                      <a:pt x="1897838" y="6367209"/>
                      <a:pt x="1897838" y="6367209"/>
                      <a:pt x="1897838" y="6367209"/>
                    </a:cubicBezTo>
                    <a:cubicBezTo>
                      <a:pt x="880487" y="6367209"/>
                      <a:pt x="0" y="5481098"/>
                      <a:pt x="0" y="4435122"/>
                    </a:cubicBezTo>
                    <a:cubicBezTo>
                      <a:pt x="0" y="3384578"/>
                      <a:pt x="880487" y="2521305"/>
                      <a:pt x="1897838" y="2521305"/>
                    </a:cubicBezTo>
                    <a:cubicBezTo>
                      <a:pt x="2057512" y="2521305"/>
                      <a:pt x="2221748" y="2539576"/>
                      <a:pt x="2358611" y="2580684"/>
                    </a:cubicBezTo>
                    <a:cubicBezTo>
                      <a:pt x="2518285" y="1653465"/>
                      <a:pt x="3280157" y="1009436"/>
                      <a:pt x="4219952" y="1009436"/>
                    </a:cubicBezTo>
                    <a:cubicBezTo>
                      <a:pt x="4657914" y="1009436"/>
                      <a:pt x="5041132" y="1128193"/>
                      <a:pt x="5360479" y="1393113"/>
                    </a:cubicBezTo>
                    <a:cubicBezTo>
                      <a:pt x="5597709" y="584651"/>
                      <a:pt x="6359581" y="0"/>
                      <a:pt x="7199010" y="0"/>
                    </a:cubicBezTo>
                    <a:close/>
                  </a:path>
                </a:pathLst>
              </a:custGeom>
            </p:spPr>
          </p:pic>
          <p:sp>
            <p:nvSpPr>
              <p:cNvPr id="38" name="Freeform 37"/>
              <p:cNvSpPr>
                <a:spLocks noChangeAspect="1"/>
              </p:cNvSpPr>
              <p:nvPr/>
            </p:nvSpPr>
            <p:spPr bwMode="black">
              <a:xfrm>
                <a:off x="-3010737" y="1842836"/>
                <a:ext cx="5445165" cy="3275263"/>
              </a:xfrm>
              <a:custGeom>
                <a:avLst/>
                <a:gdLst>
                  <a:gd name="connsiteX0" fmla="*/ 3703139 w 5445165"/>
                  <a:gd name="connsiteY0" fmla="*/ 0 h 3275263"/>
                  <a:gd name="connsiteX1" fmla="*/ 4651218 w 5445165"/>
                  <a:gd name="connsiteY1" fmla="*/ 996206 h 3275263"/>
                  <a:gd name="connsiteX2" fmla="*/ 4618364 w 5445165"/>
                  <a:gd name="connsiteY2" fmla="*/ 1296948 h 3275263"/>
                  <a:gd name="connsiteX3" fmla="*/ 5381738 w 5445165"/>
                  <a:gd name="connsiteY3" fmla="*/ 1749785 h 3275263"/>
                  <a:gd name="connsiteX4" fmla="*/ 5397105 w 5445165"/>
                  <a:gd name="connsiteY4" fmla="*/ 1776664 h 3275263"/>
                  <a:gd name="connsiteX5" fmla="*/ 5064139 w 5445165"/>
                  <a:gd name="connsiteY5" fmla="*/ 1776664 h 3275263"/>
                  <a:gd name="connsiteX6" fmla="*/ 5064139 w 5445165"/>
                  <a:gd name="connsiteY6" fmla="*/ 2696062 h 3275263"/>
                  <a:gd name="connsiteX7" fmla="*/ 5445165 w 5445165"/>
                  <a:gd name="connsiteY7" fmla="*/ 2696062 h 3275263"/>
                  <a:gd name="connsiteX8" fmla="*/ 5416736 w 5445165"/>
                  <a:gd name="connsiteY8" fmla="*/ 2755536 h 3275263"/>
                  <a:gd name="connsiteX9" fmla="*/ 4557349 w 5445165"/>
                  <a:gd name="connsiteY9" fmla="*/ 3275263 h 3275263"/>
                  <a:gd name="connsiteX10" fmla="*/ 976239 w 5445165"/>
                  <a:gd name="connsiteY10" fmla="*/ 3275263 h 3275263"/>
                  <a:gd name="connsiteX11" fmla="*/ 0 w 5445165"/>
                  <a:gd name="connsiteY11" fmla="*/ 2281406 h 3275263"/>
                  <a:gd name="connsiteX12" fmla="*/ 976239 w 5445165"/>
                  <a:gd name="connsiteY12" fmla="*/ 1296948 h 3275263"/>
                  <a:gd name="connsiteX13" fmla="*/ 1213259 w 5445165"/>
                  <a:gd name="connsiteY13" fmla="*/ 1327492 h 3275263"/>
                  <a:gd name="connsiteX14" fmla="*/ 2170725 w 5445165"/>
                  <a:gd name="connsiteY14" fmla="*/ 519249 h 3275263"/>
                  <a:gd name="connsiteX15" fmla="*/ 2757407 w 5445165"/>
                  <a:gd name="connsiteY15" fmla="*/ 716611 h 3275263"/>
                  <a:gd name="connsiteX16" fmla="*/ 3703139 w 5445165"/>
                  <a:gd name="connsiteY16" fmla="*/ 0 h 3275263"/>
                  <a:gd name="connsiteX0" fmla="*/ 3703139 w 5445165"/>
                  <a:gd name="connsiteY0" fmla="*/ 0 h 3275263"/>
                  <a:gd name="connsiteX1" fmla="*/ 4651218 w 5445165"/>
                  <a:gd name="connsiteY1" fmla="*/ 996206 h 3275263"/>
                  <a:gd name="connsiteX2" fmla="*/ 4618364 w 5445165"/>
                  <a:gd name="connsiteY2" fmla="*/ 1296948 h 3275263"/>
                  <a:gd name="connsiteX3" fmla="*/ 5381738 w 5445165"/>
                  <a:gd name="connsiteY3" fmla="*/ 1749785 h 3275263"/>
                  <a:gd name="connsiteX4" fmla="*/ 5397105 w 5445165"/>
                  <a:gd name="connsiteY4" fmla="*/ 1776664 h 3275263"/>
                  <a:gd name="connsiteX5" fmla="*/ 5064139 w 5445165"/>
                  <a:gd name="connsiteY5" fmla="*/ 2696062 h 3275263"/>
                  <a:gd name="connsiteX6" fmla="*/ 5445165 w 5445165"/>
                  <a:gd name="connsiteY6" fmla="*/ 2696062 h 3275263"/>
                  <a:gd name="connsiteX7" fmla="*/ 5416736 w 5445165"/>
                  <a:gd name="connsiteY7" fmla="*/ 2755536 h 3275263"/>
                  <a:gd name="connsiteX8" fmla="*/ 4557349 w 5445165"/>
                  <a:gd name="connsiteY8" fmla="*/ 3275263 h 3275263"/>
                  <a:gd name="connsiteX9" fmla="*/ 976239 w 5445165"/>
                  <a:gd name="connsiteY9" fmla="*/ 3275263 h 3275263"/>
                  <a:gd name="connsiteX10" fmla="*/ 0 w 5445165"/>
                  <a:gd name="connsiteY10" fmla="*/ 2281406 h 3275263"/>
                  <a:gd name="connsiteX11" fmla="*/ 976239 w 5445165"/>
                  <a:gd name="connsiteY11" fmla="*/ 1296948 h 3275263"/>
                  <a:gd name="connsiteX12" fmla="*/ 1213259 w 5445165"/>
                  <a:gd name="connsiteY12" fmla="*/ 1327492 h 3275263"/>
                  <a:gd name="connsiteX13" fmla="*/ 2170725 w 5445165"/>
                  <a:gd name="connsiteY13" fmla="*/ 519249 h 3275263"/>
                  <a:gd name="connsiteX14" fmla="*/ 2757407 w 5445165"/>
                  <a:gd name="connsiteY14" fmla="*/ 716611 h 3275263"/>
                  <a:gd name="connsiteX15" fmla="*/ 3703139 w 5445165"/>
                  <a:gd name="connsiteY15" fmla="*/ 0 h 3275263"/>
                  <a:gd name="connsiteX0" fmla="*/ 5064139 w 5445165"/>
                  <a:gd name="connsiteY0" fmla="*/ 2696062 h 3275263"/>
                  <a:gd name="connsiteX1" fmla="*/ 5445165 w 5445165"/>
                  <a:gd name="connsiteY1" fmla="*/ 2696062 h 3275263"/>
                  <a:gd name="connsiteX2" fmla="*/ 5416736 w 5445165"/>
                  <a:gd name="connsiteY2" fmla="*/ 2755536 h 3275263"/>
                  <a:gd name="connsiteX3" fmla="*/ 4557349 w 5445165"/>
                  <a:gd name="connsiteY3" fmla="*/ 3275263 h 3275263"/>
                  <a:gd name="connsiteX4" fmla="*/ 976239 w 5445165"/>
                  <a:gd name="connsiteY4" fmla="*/ 3275263 h 3275263"/>
                  <a:gd name="connsiteX5" fmla="*/ 0 w 5445165"/>
                  <a:gd name="connsiteY5" fmla="*/ 2281406 h 3275263"/>
                  <a:gd name="connsiteX6" fmla="*/ 976239 w 5445165"/>
                  <a:gd name="connsiteY6" fmla="*/ 1296948 h 3275263"/>
                  <a:gd name="connsiteX7" fmla="*/ 1213259 w 5445165"/>
                  <a:gd name="connsiteY7" fmla="*/ 1327492 h 3275263"/>
                  <a:gd name="connsiteX8" fmla="*/ 2170725 w 5445165"/>
                  <a:gd name="connsiteY8" fmla="*/ 519249 h 3275263"/>
                  <a:gd name="connsiteX9" fmla="*/ 2757407 w 5445165"/>
                  <a:gd name="connsiteY9" fmla="*/ 716611 h 3275263"/>
                  <a:gd name="connsiteX10" fmla="*/ 3703139 w 5445165"/>
                  <a:gd name="connsiteY10" fmla="*/ 0 h 3275263"/>
                  <a:gd name="connsiteX11" fmla="*/ 4651218 w 5445165"/>
                  <a:gd name="connsiteY11" fmla="*/ 996206 h 3275263"/>
                  <a:gd name="connsiteX12" fmla="*/ 4618364 w 5445165"/>
                  <a:gd name="connsiteY12" fmla="*/ 1296948 h 3275263"/>
                  <a:gd name="connsiteX13" fmla="*/ 5381738 w 5445165"/>
                  <a:gd name="connsiteY13" fmla="*/ 1749785 h 3275263"/>
                  <a:gd name="connsiteX14" fmla="*/ 5397105 w 5445165"/>
                  <a:gd name="connsiteY14" fmla="*/ 1776664 h 3275263"/>
                  <a:gd name="connsiteX15" fmla="*/ 5155579 w 5445165"/>
                  <a:gd name="connsiteY15" fmla="*/ 2787502 h 3275263"/>
                  <a:gd name="connsiteX0" fmla="*/ 5064139 w 5445165"/>
                  <a:gd name="connsiteY0" fmla="*/ 2696062 h 3275263"/>
                  <a:gd name="connsiteX1" fmla="*/ 5445165 w 5445165"/>
                  <a:gd name="connsiteY1" fmla="*/ 2696062 h 3275263"/>
                  <a:gd name="connsiteX2" fmla="*/ 5416736 w 5445165"/>
                  <a:gd name="connsiteY2" fmla="*/ 2755536 h 3275263"/>
                  <a:gd name="connsiteX3" fmla="*/ 4557349 w 5445165"/>
                  <a:gd name="connsiteY3" fmla="*/ 3275263 h 3275263"/>
                  <a:gd name="connsiteX4" fmla="*/ 976239 w 5445165"/>
                  <a:gd name="connsiteY4" fmla="*/ 3275263 h 3275263"/>
                  <a:gd name="connsiteX5" fmla="*/ 0 w 5445165"/>
                  <a:gd name="connsiteY5" fmla="*/ 2281406 h 3275263"/>
                  <a:gd name="connsiteX6" fmla="*/ 976239 w 5445165"/>
                  <a:gd name="connsiteY6" fmla="*/ 1296948 h 3275263"/>
                  <a:gd name="connsiteX7" fmla="*/ 1213259 w 5445165"/>
                  <a:gd name="connsiteY7" fmla="*/ 1327492 h 3275263"/>
                  <a:gd name="connsiteX8" fmla="*/ 2170725 w 5445165"/>
                  <a:gd name="connsiteY8" fmla="*/ 519249 h 3275263"/>
                  <a:gd name="connsiteX9" fmla="*/ 2757407 w 5445165"/>
                  <a:gd name="connsiteY9" fmla="*/ 716611 h 3275263"/>
                  <a:gd name="connsiteX10" fmla="*/ 3703139 w 5445165"/>
                  <a:gd name="connsiteY10" fmla="*/ 0 h 3275263"/>
                  <a:gd name="connsiteX11" fmla="*/ 4651218 w 5445165"/>
                  <a:gd name="connsiteY11" fmla="*/ 996206 h 3275263"/>
                  <a:gd name="connsiteX12" fmla="*/ 4618364 w 5445165"/>
                  <a:gd name="connsiteY12" fmla="*/ 1296948 h 3275263"/>
                  <a:gd name="connsiteX13" fmla="*/ 5381738 w 5445165"/>
                  <a:gd name="connsiteY13" fmla="*/ 1749785 h 3275263"/>
                  <a:gd name="connsiteX14" fmla="*/ 5397105 w 5445165"/>
                  <a:gd name="connsiteY14" fmla="*/ 1776664 h 3275263"/>
                  <a:gd name="connsiteX0" fmla="*/ 5445165 w 5445165"/>
                  <a:gd name="connsiteY0" fmla="*/ 2696062 h 3275263"/>
                  <a:gd name="connsiteX1" fmla="*/ 5416736 w 5445165"/>
                  <a:gd name="connsiteY1" fmla="*/ 2755536 h 3275263"/>
                  <a:gd name="connsiteX2" fmla="*/ 4557349 w 5445165"/>
                  <a:gd name="connsiteY2" fmla="*/ 3275263 h 3275263"/>
                  <a:gd name="connsiteX3" fmla="*/ 976239 w 5445165"/>
                  <a:gd name="connsiteY3" fmla="*/ 3275263 h 3275263"/>
                  <a:gd name="connsiteX4" fmla="*/ 0 w 5445165"/>
                  <a:gd name="connsiteY4" fmla="*/ 2281406 h 3275263"/>
                  <a:gd name="connsiteX5" fmla="*/ 976239 w 5445165"/>
                  <a:gd name="connsiteY5" fmla="*/ 1296948 h 3275263"/>
                  <a:gd name="connsiteX6" fmla="*/ 1213259 w 5445165"/>
                  <a:gd name="connsiteY6" fmla="*/ 1327492 h 3275263"/>
                  <a:gd name="connsiteX7" fmla="*/ 2170725 w 5445165"/>
                  <a:gd name="connsiteY7" fmla="*/ 519249 h 3275263"/>
                  <a:gd name="connsiteX8" fmla="*/ 2757407 w 5445165"/>
                  <a:gd name="connsiteY8" fmla="*/ 716611 h 3275263"/>
                  <a:gd name="connsiteX9" fmla="*/ 3703139 w 5445165"/>
                  <a:gd name="connsiteY9" fmla="*/ 0 h 3275263"/>
                  <a:gd name="connsiteX10" fmla="*/ 4651218 w 5445165"/>
                  <a:gd name="connsiteY10" fmla="*/ 996206 h 3275263"/>
                  <a:gd name="connsiteX11" fmla="*/ 4618364 w 5445165"/>
                  <a:gd name="connsiteY11" fmla="*/ 1296948 h 3275263"/>
                  <a:gd name="connsiteX12" fmla="*/ 5381738 w 5445165"/>
                  <a:gd name="connsiteY12" fmla="*/ 1749785 h 3275263"/>
                  <a:gd name="connsiteX13" fmla="*/ 5397105 w 5445165"/>
                  <a:gd name="connsiteY13" fmla="*/ 1776664 h 3275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445165" h="3275263">
                    <a:moveTo>
                      <a:pt x="5445165" y="2696062"/>
                    </a:moveTo>
                    <a:lnTo>
                      <a:pt x="5416736" y="2755536"/>
                    </a:lnTo>
                    <a:cubicBezTo>
                      <a:pt x="5249790" y="3065374"/>
                      <a:pt x="4925199" y="3275263"/>
                      <a:pt x="4557349" y="3275263"/>
                    </a:cubicBezTo>
                    <a:lnTo>
                      <a:pt x="976239" y="3275263"/>
                    </a:lnTo>
                    <a:cubicBezTo>
                      <a:pt x="452919" y="3275263"/>
                      <a:pt x="0" y="2819452"/>
                      <a:pt x="0" y="2281406"/>
                    </a:cubicBezTo>
                    <a:cubicBezTo>
                      <a:pt x="0" y="1741012"/>
                      <a:pt x="452919" y="1296948"/>
                      <a:pt x="976239" y="1296948"/>
                    </a:cubicBezTo>
                    <a:cubicBezTo>
                      <a:pt x="1058375" y="1296948"/>
                      <a:pt x="1142857" y="1306346"/>
                      <a:pt x="1213259" y="1327492"/>
                    </a:cubicBezTo>
                    <a:cubicBezTo>
                      <a:pt x="1295395" y="850535"/>
                      <a:pt x="1687298" y="519249"/>
                      <a:pt x="2170725" y="519249"/>
                    </a:cubicBezTo>
                    <a:cubicBezTo>
                      <a:pt x="2396011" y="519249"/>
                      <a:pt x="2593136" y="580337"/>
                      <a:pt x="2757407" y="716611"/>
                    </a:cubicBezTo>
                    <a:cubicBezTo>
                      <a:pt x="2879437" y="300742"/>
                      <a:pt x="3271341" y="0"/>
                      <a:pt x="3703139" y="0"/>
                    </a:cubicBezTo>
                    <a:cubicBezTo>
                      <a:pt x="4228807" y="0"/>
                      <a:pt x="4651218" y="446413"/>
                      <a:pt x="4651218" y="996206"/>
                    </a:cubicBezTo>
                    <a:cubicBezTo>
                      <a:pt x="4651218" y="1099586"/>
                      <a:pt x="4639485" y="1202966"/>
                      <a:pt x="4618364" y="1296948"/>
                    </a:cubicBezTo>
                    <a:cubicBezTo>
                      <a:pt x="4941039" y="1316038"/>
                      <a:pt x="5218797" y="1492988"/>
                      <a:pt x="5381738" y="1749785"/>
                    </a:cubicBezTo>
                    <a:lnTo>
                      <a:pt x="5397105" y="1776664"/>
                    </a:lnTo>
                  </a:path>
                </a:pathLst>
              </a:custGeom>
              <a:noFill/>
              <a:ln w="15875">
                <a:solidFill>
                  <a:schemeClr val="tx1"/>
                </a:solidFill>
              </a:ln>
            </p:spPr>
            <p:txBody>
              <a:bodyPr vert="horz" wrap="square" lIns="87834" tIns="43917" rIns="87834" bIns="43917" numCol="1" anchor="t" anchorCtr="0" compatLnSpc="1">
                <a:prstTxWarp prst="textNoShape">
                  <a:avLst/>
                </a:prstTxWarp>
                <a:noAutofit/>
              </a:bodyPr>
              <a:lstStyle/>
              <a:p>
                <a:pPr marL="0" marR="0" lvl="0" indent="0" algn="l" defTabSz="895831"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effectLst/>
                  <a:uLnTx/>
                  <a:uFillTx/>
                  <a:latin typeface="Segoe UI"/>
                  <a:ea typeface="+mn-ea"/>
                  <a:cs typeface="+mn-cs"/>
                </a:endParaRPr>
              </a:p>
            </p:txBody>
          </p:sp>
        </p:grpSp>
        <p:grpSp>
          <p:nvGrpSpPr>
            <p:cNvPr id="39" name="Group 38"/>
            <p:cNvGrpSpPr/>
            <p:nvPr/>
          </p:nvGrpSpPr>
          <p:grpSpPr>
            <a:xfrm>
              <a:off x="1886963" y="3457521"/>
              <a:ext cx="710997" cy="821442"/>
              <a:chOff x="2410020" y="3665627"/>
              <a:chExt cx="710997" cy="821442"/>
            </a:xfrm>
          </p:grpSpPr>
          <p:sp>
            <p:nvSpPr>
              <p:cNvPr id="40" name="Freeform 39"/>
              <p:cNvSpPr>
                <a:spLocks noChangeAspect="1"/>
              </p:cNvSpPr>
              <p:nvPr/>
            </p:nvSpPr>
            <p:spPr bwMode="black">
              <a:xfrm>
                <a:off x="2410020" y="3665627"/>
                <a:ext cx="108828" cy="821442"/>
              </a:xfrm>
              <a:custGeom>
                <a:avLst/>
                <a:gdLst>
                  <a:gd name="connsiteX0" fmla="*/ 0 w 207586"/>
                  <a:gd name="connsiteY0" fmla="*/ 0 h 821531"/>
                  <a:gd name="connsiteX1" fmla="*/ 207586 w 207586"/>
                  <a:gd name="connsiteY1" fmla="*/ 0 h 821531"/>
                  <a:gd name="connsiteX2" fmla="*/ 207586 w 207586"/>
                  <a:gd name="connsiteY2" fmla="*/ 821531 h 821531"/>
                  <a:gd name="connsiteX3" fmla="*/ 44462 w 207586"/>
                  <a:gd name="connsiteY3" fmla="*/ 821531 h 821531"/>
                  <a:gd name="connsiteX4" fmla="*/ 68506 w 207586"/>
                  <a:gd name="connsiteY4" fmla="*/ 755375 h 821531"/>
                  <a:gd name="connsiteX5" fmla="*/ 112964 w 207586"/>
                  <a:gd name="connsiteY5" fmla="*/ 459498 h 821531"/>
                  <a:gd name="connsiteX6" fmla="*/ 4136 w 207586"/>
                  <a:gd name="connsiteY6" fmla="*/ 7234 h 821531"/>
                  <a:gd name="connsiteX7" fmla="*/ 0 w 207586"/>
                  <a:gd name="connsiteY7" fmla="*/ 0 h 821531"/>
                  <a:gd name="connsiteX0" fmla="*/ 0 w 207586"/>
                  <a:gd name="connsiteY0" fmla="*/ 0 h 821531"/>
                  <a:gd name="connsiteX1" fmla="*/ 207586 w 207586"/>
                  <a:gd name="connsiteY1" fmla="*/ 821531 h 821531"/>
                  <a:gd name="connsiteX2" fmla="*/ 44462 w 207586"/>
                  <a:gd name="connsiteY2" fmla="*/ 821531 h 821531"/>
                  <a:gd name="connsiteX3" fmla="*/ 68506 w 207586"/>
                  <a:gd name="connsiteY3" fmla="*/ 755375 h 821531"/>
                  <a:gd name="connsiteX4" fmla="*/ 112964 w 207586"/>
                  <a:gd name="connsiteY4" fmla="*/ 459498 h 821531"/>
                  <a:gd name="connsiteX5" fmla="*/ 4136 w 207586"/>
                  <a:gd name="connsiteY5" fmla="*/ 7234 h 821531"/>
                  <a:gd name="connsiteX6" fmla="*/ 0 w 207586"/>
                  <a:gd name="connsiteY6" fmla="*/ 0 h 821531"/>
                  <a:gd name="connsiteX0" fmla="*/ 0 w 207586"/>
                  <a:gd name="connsiteY0" fmla="*/ 0 h 821531"/>
                  <a:gd name="connsiteX1" fmla="*/ 207586 w 207586"/>
                  <a:gd name="connsiteY1" fmla="*/ 821531 h 821531"/>
                  <a:gd name="connsiteX2" fmla="*/ 44462 w 207586"/>
                  <a:gd name="connsiteY2" fmla="*/ 821531 h 821531"/>
                  <a:gd name="connsiteX3" fmla="*/ 68506 w 207586"/>
                  <a:gd name="connsiteY3" fmla="*/ 755375 h 821531"/>
                  <a:gd name="connsiteX4" fmla="*/ 112964 w 207586"/>
                  <a:gd name="connsiteY4" fmla="*/ 459498 h 821531"/>
                  <a:gd name="connsiteX5" fmla="*/ 4136 w 207586"/>
                  <a:gd name="connsiteY5" fmla="*/ 7234 h 821531"/>
                  <a:gd name="connsiteX6" fmla="*/ 91440 w 207586"/>
                  <a:gd name="connsiteY6" fmla="*/ 91440 h 821531"/>
                  <a:gd name="connsiteX0" fmla="*/ 0 w 112964"/>
                  <a:gd name="connsiteY0" fmla="*/ 0 h 821531"/>
                  <a:gd name="connsiteX1" fmla="*/ 44462 w 112964"/>
                  <a:gd name="connsiteY1" fmla="*/ 821531 h 821531"/>
                  <a:gd name="connsiteX2" fmla="*/ 68506 w 112964"/>
                  <a:gd name="connsiteY2" fmla="*/ 755375 h 821531"/>
                  <a:gd name="connsiteX3" fmla="*/ 112964 w 112964"/>
                  <a:gd name="connsiteY3" fmla="*/ 459498 h 821531"/>
                  <a:gd name="connsiteX4" fmla="*/ 4136 w 112964"/>
                  <a:gd name="connsiteY4" fmla="*/ 7234 h 821531"/>
                  <a:gd name="connsiteX5" fmla="*/ 91440 w 112964"/>
                  <a:gd name="connsiteY5" fmla="*/ 91440 h 821531"/>
                  <a:gd name="connsiteX0" fmla="*/ 0 w 112964"/>
                  <a:gd name="connsiteY0" fmla="*/ 0 h 821531"/>
                  <a:gd name="connsiteX1" fmla="*/ 44462 w 112964"/>
                  <a:gd name="connsiteY1" fmla="*/ 821531 h 821531"/>
                  <a:gd name="connsiteX2" fmla="*/ 68506 w 112964"/>
                  <a:gd name="connsiteY2" fmla="*/ 755375 h 821531"/>
                  <a:gd name="connsiteX3" fmla="*/ 112964 w 112964"/>
                  <a:gd name="connsiteY3" fmla="*/ 459498 h 821531"/>
                  <a:gd name="connsiteX4" fmla="*/ 4136 w 112964"/>
                  <a:gd name="connsiteY4" fmla="*/ 7234 h 821531"/>
                  <a:gd name="connsiteX0" fmla="*/ 255576 w 368540"/>
                  <a:gd name="connsiteY0" fmla="*/ 0 h 783431"/>
                  <a:gd name="connsiteX1" fmla="*/ 0 w 368540"/>
                  <a:gd name="connsiteY1" fmla="*/ 783431 h 783431"/>
                  <a:gd name="connsiteX2" fmla="*/ 324082 w 368540"/>
                  <a:gd name="connsiteY2" fmla="*/ 755375 h 783431"/>
                  <a:gd name="connsiteX3" fmla="*/ 368540 w 368540"/>
                  <a:gd name="connsiteY3" fmla="*/ 459498 h 783431"/>
                  <a:gd name="connsiteX4" fmla="*/ 259712 w 368540"/>
                  <a:gd name="connsiteY4" fmla="*/ 7234 h 783431"/>
                  <a:gd name="connsiteX0" fmla="*/ 0 w 368540"/>
                  <a:gd name="connsiteY0" fmla="*/ 776197 h 776197"/>
                  <a:gd name="connsiteX1" fmla="*/ 324082 w 368540"/>
                  <a:gd name="connsiteY1" fmla="*/ 748141 h 776197"/>
                  <a:gd name="connsiteX2" fmla="*/ 368540 w 368540"/>
                  <a:gd name="connsiteY2" fmla="*/ 452264 h 776197"/>
                  <a:gd name="connsiteX3" fmla="*/ 259712 w 368540"/>
                  <a:gd name="connsiteY3" fmla="*/ 0 h 776197"/>
                  <a:gd name="connsiteX0" fmla="*/ 64370 w 108828"/>
                  <a:gd name="connsiteY0" fmla="*/ 748141 h 748141"/>
                  <a:gd name="connsiteX1" fmla="*/ 108828 w 108828"/>
                  <a:gd name="connsiteY1" fmla="*/ 452264 h 748141"/>
                  <a:gd name="connsiteX2" fmla="*/ 0 w 108828"/>
                  <a:gd name="connsiteY2" fmla="*/ 0 h 748141"/>
                  <a:gd name="connsiteX0" fmla="*/ 40557 w 108828"/>
                  <a:gd name="connsiteY0" fmla="*/ 772783 h 772783"/>
                  <a:gd name="connsiteX1" fmla="*/ 108828 w 108828"/>
                  <a:gd name="connsiteY1" fmla="*/ 452264 h 772783"/>
                  <a:gd name="connsiteX2" fmla="*/ 0 w 108828"/>
                  <a:gd name="connsiteY2" fmla="*/ 0 h 772783"/>
                  <a:gd name="connsiteX0" fmla="*/ 40557 w 108828"/>
                  <a:gd name="connsiteY0" fmla="*/ 772783 h 772783"/>
                  <a:gd name="connsiteX1" fmla="*/ 108828 w 108828"/>
                  <a:gd name="connsiteY1" fmla="*/ 452264 h 772783"/>
                  <a:gd name="connsiteX2" fmla="*/ 0 w 108828"/>
                  <a:gd name="connsiteY2" fmla="*/ 0 h 772783"/>
                  <a:gd name="connsiteX0" fmla="*/ 40557 w 108828"/>
                  <a:gd name="connsiteY0" fmla="*/ 772783 h 772783"/>
                  <a:gd name="connsiteX1" fmla="*/ 108828 w 108828"/>
                  <a:gd name="connsiteY1" fmla="*/ 452264 h 772783"/>
                  <a:gd name="connsiteX2" fmla="*/ 0 w 108828"/>
                  <a:gd name="connsiteY2" fmla="*/ 0 h 772783"/>
                </a:gdLst>
                <a:ahLst/>
                <a:cxnLst>
                  <a:cxn ang="0">
                    <a:pos x="connsiteX0" y="connsiteY0"/>
                  </a:cxn>
                  <a:cxn ang="0">
                    <a:pos x="connsiteX1" y="connsiteY1"/>
                  </a:cxn>
                  <a:cxn ang="0">
                    <a:pos x="connsiteX2" y="connsiteY2"/>
                  </a:cxn>
                </a:cxnLst>
                <a:rect l="l" t="t" r="r" b="b"/>
                <a:pathLst>
                  <a:path w="108828" h="772783">
                    <a:moveTo>
                      <a:pt x="40557" y="772783"/>
                    </a:moveTo>
                    <a:cubicBezTo>
                      <a:pt x="86091" y="683842"/>
                      <a:pt x="108828" y="555350"/>
                      <a:pt x="108828" y="452264"/>
                    </a:cubicBezTo>
                    <a:cubicBezTo>
                      <a:pt x="108828" y="289999"/>
                      <a:pt x="69640" y="135994"/>
                      <a:pt x="0" y="0"/>
                    </a:cubicBezTo>
                  </a:path>
                </a:pathLst>
              </a:custGeom>
              <a:noFill/>
              <a:ln w="15875">
                <a:solidFill>
                  <a:schemeClr val="tx1"/>
                </a:solidFill>
              </a:ln>
            </p:spPr>
            <p:txBody>
              <a:bodyPr vert="horz" wrap="square" lIns="87834" tIns="43917" rIns="87834" bIns="43917" numCol="1" anchor="t" anchorCtr="0" compatLnSpc="1">
                <a:prstTxWarp prst="textNoShape">
                  <a:avLst/>
                </a:prstTxWarp>
                <a:noAutofit/>
              </a:bodyPr>
              <a:lstStyle/>
              <a:p>
                <a:pPr marL="0" marR="0" lvl="0" indent="0" algn="l" defTabSz="895831"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effectLst/>
                  <a:uLnTx/>
                  <a:uFillTx/>
                  <a:latin typeface="Segoe UI"/>
                  <a:ea typeface="+mn-ea"/>
                  <a:cs typeface="+mn-cs"/>
                </a:endParaRPr>
              </a:p>
            </p:txBody>
          </p:sp>
          <p:sp>
            <p:nvSpPr>
              <p:cNvPr id="41" name="Freeform 40"/>
              <p:cNvSpPr>
                <a:spLocks/>
              </p:cNvSpPr>
              <p:nvPr/>
            </p:nvSpPr>
            <p:spPr bwMode="auto">
              <a:xfrm>
                <a:off x="2516358" y="3752208"/>
                <a:ext cx="604659" cy="648281"/>
              </a:xfrm>
              <a:custGeom>
                <a:avLst/>
                <a:gdLst>
                  <a:gd name="connsiteX0" fmla="*/ 280681 w 604659"/>
                  <a:gd name="connsiteY0" fmla="*/ 0 h 648281"/>
                  <a:gd name="connsiteX1" fmla="*/ 604659 w 604659"/>
                  <a:gd name="connsiteY1" fmla="*/ 324141 h 648281"/>
                  <a:gd name="connsiteX2" fmla="*/ 592003 w 604659"/>
                  <a:gd name="connsiteY2" fmla="*/ 336936 h 648281"/>
                  <a:gd name="connsiteX3" fmla="*/ 592003 w 604659"/>
                  <a:gd name="connsiteY3" fmla="*/ 338724 h 648281"/>
                  <a:gd name="connsiteX4" fmla="*/ 590077 w 604659"/>
                  <a:gd name="connsiteY4" fmla="*/ 338724 h 648281"/>
                  <a:gd name="connsiteX5" fmla="*/ 280681 w 604659"/>
                  <a:gd name="connsiteY5" fmla="*/ 648281 h 648281"/>
                  <a:gd name="connsiteX6" fmla="*/ 268300 w 604659"/>
                  <a:gd name="connsiteY6" fmla="*/ 635899 h 648281"/>
                  <a:gd name="connsiteX7" fmla="*/ 565314 w 604659"/>
                  <a:gd name="connsiteY7" fmla="*/ 338724 h 648281"/>
                  <a:gd name="connsiteX8" fmla="*/ 1048 w 604659"/>
                  <a:gd name="connsiteY8" fmla="*/ 338724 h 648281"/>
                  <a:gd name="connsiteX9" fmla="*/ 0 w 604659"/>
                  <a:gd name="connsiteY9" fmla="*/ 338724 h 648281"/>
                  <a:gd name="connsiteX10" fmla="*/ 0 w 604659"/>
                  <a:gd name="connsiteY10" fmla="*/ 308537 h 648281"/>
                  <a:gd name="connsiteX11" fmla="*/ 979 w 604659"/>
                  <a:gd name="connsiteY11" fmla="*/ 321114 h 648281"/>
                  <a:gd name="connsiteX12" fmla="*/ 76435 w 604659"/>
                  <a:gd name="connsiteY12" fmla="*/ 321114 h 648281"/>
                  <a:gd name="connsiteX13" fmla="*/ 577007 w 604659"/>
                  <a:gd name="connsiteY13" fmla="*/ 321114 h 648281"/>
                  <a:gd name="connsiteX14" fmla="*/ 268300 w 604659"/>
                  <a:gd name="connsiteY14" fmla="*/ 12383 h 648281"/>
                  <a:gd name="connsiteX15" fmla="*/ 280681 w 604659"/>
                  <a:gd name="connsiteY15" fmla="*/ 0 h 648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04659" h="648281">
                    <a:moveTo>
                      <a:pt x="280681" y="0"/>
                    </a:moveTo>
                    <a:cubicBezTo>
                      <a:pt x="604659" y="324141"/>
                      <a:pt x="604659" y="324141"/>
                      <a:pt x="604659" y="324141"/>
                    </a:cubicBezTo>
                    <a:cubicBezTo>
                      <a:pt x="592003" y="336936"/>
                      <a:pt x="592003" y="336936"/>
                      <a:pt x="592003" y="336936"/>
                    </a:cubicBezTo>
                    <a:lnTo>
                      <a:pt x="592003" y="338724"/>
                    </a:lnTo>
                    <a:cubicBezTo>
                      <a:pt x="590077" y="338724"/>
                      <a:pt x="590077" y="338724"/>
                      <a:pt x="590077" y="338724"/>
                    </a:cubicBezTo>
                    <a:cubicBezTo>
                      <a:pt x="280681" y="648281"/>
                      <a:pt x="280681" y="648281"/>
                      <a:pt x="280681" y="648281"/>
                    </a:cubicBezTo>
                    <a:cubicBezTo>
                      <a:pt x="268300" y="635899"/>
                      <a:pt x="268300" y="635899"/>
                      <a:pt x="268300" y="635899"/>
                    </a:cubicBezTo>
                    <a:cubicBezTo>
                      <a:pt x="565314" y="338724"/>
                      <a:pt x="565314" y="338724"/>
                      <a:pt x="565314" y="338724"/>
                    </a:cubicBezTo>
                    <a:cubicBezTo>
                      <a:pt x="193015" y="338724"/>
                      <a:pt x="53402" y="338724"/>
                      <a:pt x="1048" y="338724"/>
                    </a:cubicBezTo>
                    <a:lnTo>
                      <a:pt x="0" y="338724"/>
                    </a:lnTo>
                    <a:lnTo>
                      <a:pt x="0" y="308537"/>
                    </a:lnTo>
                    <a:lnTo>
                      <a:pt x="979" y="321114"/>
                    </a:lnTo>
                    <a:lnTo>
                      <a:pt x="76435" y="321114"/>
                    </a:lnTo>
                    <a:cubicBezTo>
                      <a:pt x="577007" y="321114"/>
                      <a:pt x="577007" y="321114"/>
                      <a:pt x="577007" y="321114"/>
                    </a:cubicBezTo>
                    <a:cubicBezTo>
                      <a:pt x="268300" y="12383"/>
                      <a:pt x="268300" y="12383"/>
                      <a:pt x="268300" y="12383"/>
                    </a:cubicBezTo>
                    <a:cubicBezTo>
                      <a:pt x="280681" y="0"/>
                      <a:pt x="280681" y="0"/>
                      <a:pt x="280681" y="0"/>
                    </a:cubicBezTo>
                    <a:close/>
                  </a:path>
                </a:pathLst>
              </a:custGeom>
              <a:solidFill>
                <a:schemeClr val="tx1"/>
              </a:solidFill>
              <a:ln>
                <a:noFill/>
              </a:ln>
            </p:spPr>
            <p:txBody>
              <a:bodyPr vert="horz" wrap="square" lIns="89617" tIns="44808" rIns="89617" bIns="44808" numCol="1" anchor="t" anchorCtr="0" compatLnSpc="1">
                <a:prstTxWarp prst="textNoShape">
                  <a:avLst/>
                </a:prstTxWarp>
                <a:noAutofit/>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effectLst/>
                  <a:uLnTx/>
                  <a:uFillTx/>
                  <a:latin typeface="Segoe UI"/>
                  <a:ea typeface="+mn-ea"/>
                  <a:cs typeface="+mn-cs"/>
                </a:endParaRPr>
              </a:p>
            </p:txBody>
          </p:sp>
        </p:grpSp>
      </p:grpSp>
      <p:sp>
        <p:nvSpPr>
          <p:cNvPr id="2" name="Rectangle 1"/>
          <p:cNvSpPr/>
          <p:nvPr/>
        </p:nvSpPr>
        <p:spPr>
          <a:xfrm>
            <a:off x="4427634" y="5049135"/>
            <a:ext cx="1271502" cy="635559"/>
          </a:xfrm>
          <a:prstGeom prst="rect">
            <a:avLst/>
          </a:prstGeom>
        </p:spPr>
        <p:txBody>
          <a:bodyPr wrap="none">
            <a:spAutoFit/>
          </a:bodyPr>
          <a:lstStyle/>
          <a:p>
            <a:pPr marL="0" marR="0" lvl="0" indent="0" algn="ctr" defTabSz="896042" rtl="0"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a:ln>
                  <a:noFill/>
                </a:ln>
                <a:effectLst/>
                <a:uLnTx/>
                <a:uFillTx/>
                <a:latin typeface="Segoe UI"/>
                <a:ea typeface="+mn-ea"/>
                <a:cs typeface="+mn-cs"/>
              </a:rPr>
              <a:t>Interactive</a:t>
            </a:r>
          </a:p>
          <a:p>
            <a:pPr marL="0" marR="0" lvl="0" indent="0" algn="ctr" defTabSz="896042" rtl="0"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a:ln>
                  <a:noFill/>
                </a:ln>
                <a:effectLst/>
                <a:uLnTx/>
                <a:uFillTx/>
                <a:latin typeface="Segoe UI"/>
                <a:ea typeface="+mn-ea"/>
                <a:cs typeface="+mn-cs"/>
              </a:rPr>
              <a:t>Dashboards</a:t>
            </a:r>
          </a:p>
        </p:txBody>
      </p:sp>
      <p:sp>
        <p:nvSpPr>
          <p:cNvPr id="42" name="Rectangle 41"/>
          <p:cNvSpPr/>
          <p:nvPr/>
        </p:nvSpPr>
        <p:spPr>
          <a:xfrm>
            <a:off x="7751832" y="5048398"/>
            <a:ext cx="1907895" cy="635559"/>
          </a:xfrm>
          <a:prstGeom prst="rect">
            <a:avLst/>
          </a:prstGeom>
        </p:spPr>
        <p:txBody>
          <a:bodyPr wrap="none">
            <a:spAutoFit/>
          </a:bodyPr>
          <a:lstStyle/>
          <a:p>
            <a:pPr marL="0" marR="0" lvl="0" indent="0" algn="ctr" defTabSz="896042" rtl="0"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a:ln>
                  <a:noFill/>
                </a:ln>
                <a:effectLst/>
                <a:uLnTx/>
                <a:uFillTx/>
                <a:latin typeface="Segoe UI"/>
                <a:ea typeface="+mn-ea"/>
                <a:cs typeface="+mn-cs"/>
              </a:rPr>
              <a:t>Recommendations</a:t>
            </a:r>
          </a:p>
          <a:p>
            <a:pPr marL="0" marR="0" lvl="0" indent="0" algn="ctr" defTabSz="896042" rtl="0"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a:ln>
                  <a:noFill/>
                </a:ln>
                <a:effectLst/>
                <a:uLnTx/>
                <a:uFillTx/>
                <a:latin typeface="Segoe UI"/>
                <a:ea typeface="+mn-ea"/>
                <a:cs typeface="+mn-cs"/>
              </a:rPr>
              <a:t>&amp; Automation</a:t>
            </a:r>
          </a:p>
        </p:txBody>
      </p:sp>
      <p:sp>
        <p:nvSpPr>
          <p:cNvPr id="43" name="Rectangle 42"/>
          <p:cNvSpPr/>
          <p:nvPr/>
        </p:nvSpPr>
        <p:spPr>
          <a:xfrm>
            <a:off x="6381589" y="5049134"/>
            <a:ext cx="1099981" cy="635559"/>
          </a:xfrm>
          <a:prstGeom prst="rect">
            <a:avLst/>
          </a:prstGeom>
        </p:spPr>
        <p:txBody>
          <a:bodyPr wrap="none">
            <a:spAutoFit/>
          </a:bodyPr>
          <a:lstStyle/>
          <a:p>
            <a:pPr marL="0" marR="0" lvl="0" indent="0" algn="ctr" defTabSz="896042" rtl="0"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a:ln>
                  <a:noFill/>
                </a:ln>
                <a:effectLst/>
                <a:uLnTx/>
                <a:uFillTx/>
                <a:latin typeface="Segoe UI"/>
                <a:ea typeface="+mn-ea"/>
                <a:cs typeface="+mn-cs"/>
              </a:rPr>
              <a:t>Predictive</a:t>
            </a:r>
          </a:p>
          <a:p>
            <a:pPr marL="0" marR="0" lvl="0" indent="0" algn="ctr" defTabSz="896042" rtl="0"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a:ln>
                  <a:noFill/>
                </a:ln>
                <a:effectLst/>
                <a:uLnTx/>
                <a:uFillTx/>
                <a:latin typeface="Segoe UI"/>
                <a:ea typeface="+mn-ea"/>
                <a:cs typeface="+mn-cs"/>
              </a:rPr>
              <a:t>Models</a:t>
            </a:r>
          </a:p>
        </p:txBody>
      </p:sp>
      <p:sp>
        <p:nvSpPr>
          <p:cNvPr id="44" name="Rectangle 43"/>
          <p:cNvSpPr/>
          <p:nvPr/>
        </p:nvSpPr>
        <p:spPr>
          <a:xfrm>
            <a:off x="2846028" y="5184874"/>
            <a:ext cx="899605" cy="363946"/>
          </a:xfrm>
          <a:prstGeom prst="rect">
            <a:avLst/>
          </a:prstGeom>
        </p:spPr>
        <p:txBody>
          <a:bodyPr wrap="none">
            <a:spAutoFit/>
          </a:bodyPr>
          <a:lstStyle/>
          <a:p>
            <a:pPr marL="0" marR="0" lvl="0" indent="0" algn="ctr" defTabSz="896042" rtl="0"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a:ln>
                  <a:noFill/>
                </a:ln>
                <a:effectLst/>
                <a:uLnTx/>
                <a:uFillTx/>
                <a:latin typeface="Segoe UI"/>
                <a:ea typeface="+mn-ea"/>
                <a:cs typeface="+mn-cs"/>
              </a:rPr>
              <a:t>Reports</a:t>
            </a:r>
          </a:p>
        </p:txBody>
      </p:sp>
      <p:sp>
        <p:nvSpPr>
          <p:cNvPr id="48" name="Rectangle 47"/>
          <p:cNvSpPr/>
          <p:nvPr/>
        </p:nvSpPr>
        <p:spPr bwMode="auto">
          <a:xfrm>
            <a:off x="5897235" y="1304300"/>
            <a:ext cx="1840889" cy="46260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chemeClr val="tx1"/>
              </a:solidFill>
              <a:effectLst/>
              <a:uLnTx/>
              <a:uFillTx/>
              <a:latin typeface="Segoe UI"/>
              <a:ea typeface="Segoe UI" pitchFamily="34" charset="0"/>
              <a:cs typeface="Segoe UI" pitchFamily="34" charset="0"/>
            </a:endParaRPr>
          </a:p>
        </p:txBody>
      </p:sp>
      <p:sp>
        <p:nvSpPr>
          <p:cNvPr id="49" name="Rectangle 48"/>
          <p:cNvSpPr/>
          <p:nvPr/>
        </p:nvSpPr>
        <p:spPr bwMode="auto">
          <a:xfrm>
            <a:off x="7719585" y="1335787"/>
            <a:ext cx="3768955" cy="46260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chemeClr val="tx1"/>
              </a:solidFill>
              <a:effectLst/>
              <a:uLnTx/>
              <a:uFillTx/>
              <a:latin typeface="Segoe UI"/>
              <a:ea typeface="Segoe UI" pitchFamily="34" charset="0"/>
              <a:cs typeface="Segoe UI" pitchFamily="34" charset="0"/>
            </a:endParaRPr>
          </a:p>
        </p:txBody>
      </p:sp>
      <p:sp>
        <p:nvSpPr>
          <p:cNvPr id="46" name="Rectangle 45"/>
          <p:cNvSpPr/>
          <p:nvPr/>
        </p:nvSpPr>
        <p:spPr bwMode="auto">
          <a:xfrm>
            <a:off x="4125226" y="1250080"/>
            <a:ext cx="1797793" cy="46260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chemeClr val="tx1"/>
              </a:solidFill>
              <a:effectLst/>
              <a:uLnTx/>
              <a:uFillTx/>
              <a:latin typeface="Segoe UI"/>
              <a:ea typeface="Segoe UI" pitchFamily="34" charset="0"/>
              <a:cs typeface="Segoe UI" pitchFamily="34" charset="0"/>
            </a:endParaRPr>
          </a:p>
        </p:txBody>
      </p:sp>
      <p:sp>
        <p:nvSpPr>
          <p:cNvPr id="3" name="Rectangle 2"/>
          <p:cNvSpPr/>
          <p:nvPr/>
        </p:nvSpPr>
        <p:spPr bwMode="auto">
          <a:xfrm>
            <a:off x="1967930" y="1415138"/>
            <a:ext cx="2165328" cy="46260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chemeClr val="tx1"/>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887052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xit" presetSubtype="0" fill="hold" grpId="0" nodeType="clickEffect">
                                  <p:stCondLst>
                                    <p:cond delay="0"/>
                                  </p:stCondLst>
                                  <p:childTnLst>
                                    <p:animEffect transition="out" filter="fade">
                                      <p:cBhvr>
                                        <p:cTn id="12" dur="500"/>
                                        <p:tgtEl>
                                          <p:spTgt spid="3"/>
                                        </p:tgtEl>
                                      </p:cBhvr>
                                    </p:animEffect>
                                    <p:set>
                                      <p:cBhvr>
                                        <p:cTn id="13" dur="1" fill="hold">
                                          <p:stCondLst>
                                            <p:cond delay="499"/>
                                          </p:stCondLst>
                                        </p:cTn>
                                        <p:tgtEl>
                                          <p:spTgt spid="3"/>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10" presetClass="exit" presetSubtype="0" fill="hold" grpId="0" nodeType="clickEffect">
                                  <p:stCondLst>
                                    <p:cond delay="0"/>
                                  </p:stCondLst>
                                  <p:childTnLst>
                                    <p:animEffect transition="out" filter="fade">
                                      <p:cBhvr>
                                        <p:cTn id="17" dur="500"/>
                                        <p:tgtEl>
                                          <p:spTgt spid="46"/>
                                        </p:tgtEl>
                                      </p:cBhvr>
                                    </p:animEffect>
                                    <p:set>
                                      <p:cBhvr>
                                        <p:cTn id="18" dur="1" fill="hold">
                                          <p:stCondLst>
                                            <p:cond delay="499"/>
                                          </p:stCondLst>
                                        </p:cTn>
                                        <p:tgtEl>
                                          <p:spTgt spid="46"/>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grpId="0" nodeType="clickEffect">
                                  <p:stCondLst>
                                    <p:cond delay="0"/>
                                  </p:stCondLst>
                                  <p:childTnLst>
                                    <p:animEffect transition="out" filter="fade">
                                      <p:cBhvr>
                                        <p:cTn id="22" dur="500"/>
                                        <p:tgtEl>
                                          <p:spTgt spid="48"/>
                                        </p:tgtEl>
                                      </p:cBhvr>
                                    </p:animEffect>
                                    <p:set>
                                      <p:cBhvr>
                                        <p:cTn id="23" dur="1" fill="hold">
                                          <p:stCondLst>
                                            <p:cond delay="499"/>
                                          </p:stCondLst>
                                        </p:cTn>
                                        <p:tgtEl>
                                          <p:spTgt spid="48"/>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grpId="0" nodeType="clickEffect">
                                  <p:stCondLst>
                                    <p:cond delay="0"/>
                                  </p:stCondLst>
                                  <p:childTnLst>
                                    <p:animEffect transition="out" filter="fade">
                                      <p:cBhvr>
                                        <p:cTn id="27" dur="500"/>
                                        <p:tgtEl>
                                          <p:spTgt spid="49"/>
                                        </p:tgtEl>
                                      </p:cBhvr>
                                    </p:animEffect>
                                    <p:set>
                                      <p:cBhvr>
                                        <p:cTn id="28" dur="1" fill="hold">
                                          <p:stCondLst>
                                            <p:cond delay="499"/>
                                          </p:stCondLst>
                                        </p:cTn>
                                        <p:tgtEl>
                                          <p:spTgt spid="4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49" grpId="0" animBg="1"/>
      <p:bldP spid="46" grpId="0" animBg="1"/>
      <p:bldP spid="3"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30ADEC-CDE9-C647-971A-687BAFDB476E}"/>
              </a:ext>
            </a:extLst>
          </p:cNvPr>
          <p:cNvSpPr>
            <a:spLocks noGrp="1"/>
          </p:cNvSpPr>
          <p:nvPr>
            <p:ph type="title"/>
          </p:nvPr>
        </p:nvSpPr>
        <p:spPr>
          <a:xfrm>
            <a:off x="838200" y="377651"/>
            <a:ext cx="10515600" cy="1325563"/>
          </a:xfrm>
        </p:spPr>
        <p:txBody>
          <a:bodyPr/>
          <a:lstStyle/>
          <a:p>
            <a:r>
              <a:rPr lang="en-US" b="1">
                <a:solidFill>
                  <a:schemeClr val="bg1"/>
                </a:solidFill>
              </a:rPr>
              <a:t>Azure Database Migration</a:t>
            </a:r>
            <a:endParaRPr lang="en-US" b="1">
              <a:solidFill>
                <a:schemeClr val="bg1"/>
              </a:solidFill>
              <a:cs typeface="Calibri Light"/>
            </a:endParaRPr>
          </a:p>
        </p:txBody>
      </p:sp>
      <p:pic>
        <p:nvPicPr>
          <p:cNvPr id="5" name="Picture 4">
            <a:extLst>
              <a:ext uri="{FF2B5EF4-FFF2-40B4-BE49-F238E27FC236}">
                <a16:creationId xmlns:a16="http://schemas.microsoft.com/office/drawing/2014/main" id="{8AEF4392-FD9B-8144-A92C-A86E05BF5AA0}"/>
              </a:ext>
            </a:extLst>
          </p:cNvPr>
          <p:cNvPicPr>
            <a:picLocks noChangeAspect="1"/>
          </p:cNvPicPr>
          <p:nvPr/>
        </p:nvPicPr>
        <p:blipFill>
          <a:blip r:embed="rId2"/>
          <a:stretch>
            <a:fillRect/>
          </a:stretch>
        </p:blipFill>
        <p:spPr>
          <a:xfrm>
            <a:off x="1842504" y="1466662"/>
            <a:ext cx="8493625" cy="5157536"/>
          </a:xfrm>
          <a:prstGeom prst="rect">
            <a:avLst/>
          </a:prstGeom>
          <a:ln>
            <a:noFill/>
          </a:ln>
          <a:effectLst>
            <a:softEdge rad="112500"/>
          </a:effectLst>
        </p:spPr>
      </p:pic>
    </p:spTree>
    <p:extLst>
      <p:ext uri="{BB962C8B-B14F-4D97-AF65-F5344CB8AC3E}">
        <p14:creationId xmlns:p14="http://schemas.microsoft.com/office/powerpoint/2010/main" val="3800853573"/>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33AF749-3301-5F41-A320-05A0D5ACB648}"/>
              </a:ext>
            </a:extLst>
          </p:cNvPr>
          <p:cNvSpPr>
            <a:spLocks noGrp="1"/>
          </p:cNvSpPr>
          <p:nvPr>
            <p:ph type="title"/>
          </p:nvPr>
        </p:nvSpPr>
        <p:spPr/>
        <p:txBody>
          <a:bodyPr/>
          <a:lstStyle/>
          <a:p>
            <a:r>
              <a:rPr lang="en-US" dirty="0"/>
              <a:t>Azure Storage Accounts</a:t>
            </a:r>
          </a:p>
        </p:txBody>
      </p:sp>
      <p:sp>
        <p:nvSpPr>
          <p:cNvPr id="7" name="Text Placeholder 6">
            <a:extLst>
              <a:ext uri="{FF2B5EF4-FFF2-40B4-BE49-F238E27FC236}">
                <a16:creationId xmlns:a16="http://schemas.microsoft.com/office/drawing/2014/main" id="{F30746E6-9E89-9048-AB1F-C1F8BFF18D4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9081911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93345" y="173268"/>
            <a:ext cx="10515600" cy="1325563"/>
          </a:xfrm>
        </p:spPr>
        <p:txBody>
          <a:bodyPr/>
          <a:lstStyle/>
          <a:p>
            <a:r>
              <a:rPr lang="en-US" b="1">
                <a:solidFill>
                  <a:schemeClr val="bg1"/>
                </a:solidFill>
              </a:rPr>
              <a:t>Azure Storage Components:</a:t>
            </a:r>
          </a:p>
        </p:txBody>
      </p:sp>
      <p:sp>
        <p:nvSpPr>
          <p:cNvPr id="3" name="Text Placeholder 2"/>
          <p:cNvSpPr>
            <a:spLocks noGrp="1"/>
          </p:cNvSpPr>
          <p:nvPr>
            <p:ph type="body" sz="quarter" idx="11"/>
          </p:nvPr>
        </p:nvSpPr>
        <p:spPr>
          <a:xfrm>
            <a:off x="493345" y="1498831"/>
            <a:ext cx="11168568" cy="5049078"/>
          </a:xfrm>
        </p:spPr>
        <p:txBody>
          <a:bodyPr numCol="1">
            <a:normAutofit lnSpcReduction="10000"/>
          </a:bodyPr>
          <a:lstStyle/>
          <a:p>
            <a:pPr marL="457200" indent="-457200" defTabSz="932597">
              <a:lnSpc>
                <a:spcPct val="150000"/>
              </a:lnSpc>
              <a:buFont typeface="Arial" panose="020B0604020202020204" pitchFamily="34" charset="0"/>
              <a:buChar char="•"/>
            </a:pPr>
            <a:r>
              <a:rPr lang="en-IN">
                <a:solidFill>
                  <a:schemeClr val="bg1"/>
                </a:solidFill>
                <a:cs typeface="Segoe UI Light"/>
              </a:rPr>
              <a:t>Blobs – Highly scalable, REST based cloud object store</a:t>
            </a:r>
          </a:p>
          <a:p>
            <a:pPr marL="457200" indent="-457200" defTabSz="932597">
              <a:lnSpc>
                <a:spcPct val="150000"/>
              </a:lnSpc>
              <a:buFont typeface="Arial" panose="020B0604020202020204" pitchFamily="34" charset="0"/>
              <a:buChar char="•"/>
            </a:pPr>
            <a:r>
              <a:rPr lang="en-IN">
                <a:solidFill>
                  <a:schemeClr val="bg1"/>
                </a:solidFill>
                <a:cs typeface="Segoe UI Light"/>
              </a:rPr>
              <a:t>Tables – Massive auto-scaling, NoSQL store</a:t>
            </a:r>
          </a:p>
          <a:p>
            <a:pPr marL="457200" indent="-457200" defTabSz="932597">
              <a:lnSpc>
                <a:spcPct val="150000"/>
              </a:lnSpc>
              <a:buFont typeface="Arial" panose="020B0604020202020204" pitchFamily="34" charset="0"/>
              <a:buChar char="•"/>
            </a:pPr>
            <a:r>
              <a:rPr lang="en-IN">
                <a:solidFill>
                  <a:schemeClr val="bg1"/>
                </a:solidFill>
                <a:cs typeface="Segoe UI Light"/>
              </a:rPr>
              <a:t>Queues – Reliable messaging at scale for cloud services</a:t>
            </a:r>
          </a:p>
          <a:p>
            <a:pPr marL="457200" indent="-457200" defTabSz="932597">
              <a:lnSpc>
                <a:spcPct val="150000"/>
              </a:lnSpc>
              <a:buFont typeface="Arial" panose="020B0604020202020204" pitchFamily="34" charset="0"/>
              <a:buChar char="•"/>
            </a:pPr>
            <a:r>
              <a:rPr lang="en-IN">
                <a:solidFill>
                  <a:schemeClr val="bg1"/>
                </a:solidFill>
                <a:cs typeface="Segoe UI Light"/>
              </a:rPr>
              <a:t>Disks – Persistent Premium &amp; Standard disks for Azure IaaS VMs</a:t>
            </a:r>
          </a:p>
          <a:p>
            <a:pPr marL="457200" indent="-457200" defTabSz="932597">
              <a:lnSpc>
                <a:spcPct val="150000"/>
              </a:lnSpc>
              <a:buFont typeface="Arial" panose="020B0604020202020204" pitchFamily="34" charset="0"/>
              <a:buChar char="•"/>
            </a:pPr>
            <a:r>
              <a:rPr lang="en-IN">
                <a:solidFill>
                  <a:schemeClr val="bg1"/>
                </a:solidFill>
                <a:cs typeface="Segoe UI Light"/>
              </a:rPr>
              <a:t>Files – SMB 3.0 access to Azure Storage</a:t>
            </a:r>
          </a:p>
          <a:p>
            <a:pPr marL="457200" indent="-457200" defTabSz="932597">
              <a:lnSpc>
                <a:spcPct val="150000"/>
              </a:lnSpc>
              <a:buFont typeface="Arial" panose="020B0604020202020204" pitchFamily="34" charset="0"/>
              <a:buChar char="•"/>
            </a:pPr>
            <a:r>
              <a:rPr lang="en-IN">
                <a:solidFill>
                  <a:schemeClr val="bg1"/>
                </a:solidFill>
                <a:cs typeface="Segoe UI Light"/>
              </a:rPr>
              <a:t>Azure Import/Export – Ship data in HDD</a:t>
            </a:r>
          </a:p>
          <a:p>
            <a:pPr marL="457200" indent="-457200" defTabSz="932597">
              <a:lnSpc>
                <a:spcPct val="150000"/>
              </a:lnSpc>
              <a:buFont typeface="Arial" panose="020B0604020202020204" pitchFamily="34" charset="0"/>
              <a:buChar char="•"/>
            </a:pPr>
            <a:r>
              <a:rPr lang="en-IN" err="1">
                <a:solidFill>
                  <a:schemeClr val="bg1"/>
                </a:solidFill>
                <a:cs typeface="Segoe UI Light"/>
              </a:rPr>
              <a:t>AZCopy</a:t>
            </a:r>
            <a:r>
              <a:rPr lang="en-IN">
                <a:solidFill>
                  <a:schemeClr val="bg1"/>
                </a:solidFill>
                <a:cs typeface="Segoe UI Light"/>
              </a:rPr>
              <a:t> – High-performance data upload , download, &amp; copy</a:t>
            </a:r>
          </a:p>
          <a:p>
            <a:pPr defTabSz="932597">
              <a:lnSpc>
                <a:spcPct val="150000"/>
              </a:lnSpc>
            </a:pPr>
            <a:endParaRPr lang="en-IN">
              <a:solidFill>
                <a:schemeClr val="bg1"/>
              </a:solidFill>
              <a:cs typeface="Segoe UI Light"/>
            </a:endParaRPr>
          </a:p>
        </p:txBody>
      </p:sp>
    </p:spTree>
    <p:extLst>
      <p:ext uri="{BB962C8B-B14F-4D97-AF65-F5344CB8AC3E}">
        <p14:creationId xmlns:p14="http://schemas.microsoft.com/office/powerpoint/2010/main" val="164527488"/>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38477" y="1715588"/>
            <a:ext cx="11653523" cy="4436407"/>
          </a:xfrm>
        </p:spPr>
        <p:txBody>
          <a:bodyPr/>
          <a:lstStyle/>
          <a:p>
            <a:r>
              <a:rPr lang="en-US" sz="3529">
                <a:solidFill>
                  <a:schemeClr val="bg1"/>
                </a:solidFill>
              </a:rPr>
              <a:t>Locally Redundant Storage (LRS)</a:t>
            </a:r>
          </a:p>
          <a:p>
            <a:pPr lvl="1"/>
            <a:r>
              <a:rPr lang="en-US" sz="1961">
                <a:solidFill>
                  <a:schemeClr val="bg1"/>
                </a:solidFill>
              </a:rPr>
              <a:t>Stores 3 replicas of the data within a single zone (facility) in a single region</a:t>
            </a:r>
          </a:p>
          <a:p>
            <a:pPr lvl="1"/>
            <a:r>
              <a:rPr lang="en-US" sz="1961">
                <a:solidFill>
                  <a:schemeClr val="bg1"/>
                </a:solidFill>
              </a:rPr>
              <a:t>Provides data durability for disk, node and rack failures</a:t>
            </a:r>
          </a:p>
          <a:p>
            <a:r>
              <a:rPr lang="en-US" sz="3529">
                <a:solidFill>
                  <a:schemeClr val="bg1"/>
                </a:solidFill>
              </a:rPr>
              <a:t>Geo Redundant Storage (GRS)</a:t>
            </a:r>
          </a:p>
          <a:p>
            <a:pPr lvl="1"/>
            <a:r>
              <a:rPr lang="en-US" sz="1961">
                <a:solidFill>
                  <a:schemeClr val="bg1"/>
                </a:solidFill>
              </a:rPr>
              <a:t>Stores 6 replicas of the data across two regions (3 in each region)</a:t>
            </a:r>
          </a:p>
          <a:p>
            <a:pPr lvl="1"/>
            <a:r>
              <a:rPr lang="en-US" sz="1961">
                <a:solidFill>
                  <a:schemeClr val="bg1"/>
                </a:solidFill>
              </a:rPr>
              <a:t>Provides additional durability to protect data against major regional natural disasters  (e.g., tornado, hurricane, fire, </a:t>
            </a:r>
            <a:r>
              <a:rPr lang="en-US" sz="1961" err="1">
                <a:solidFill>
                  <a:schemeClr val="bg1"/>
                </a:solidFill>
              </a:rPr>
              <a:t>etc</a:t>
            </a:r>
            <a:r>
              <a:rPr lang="en-US" sz="1961">
                <a:solidFill>
                  <a:schemeClr val="bg1"/>
                </a:solidFill>
              </a:rPr>
              <a:t>,  destroying a whole region)</a:t>
            </a:r>
          </a:p>
          <a:p>
            <a:pPr lvl="1"/>
            <a:r>
              <a:rPr lang="en-US" sz="1961">
                <a:solidFill>
                  <a:schemeClr val="bg1"/>
                </a:solidFill>
              </a:rPr>
              <a:t>Updates across regions are performed asynchronously</a:t>
            </a:r>
          </a:p>
          <a:p>
            <a:r>
              <a:rPr lang="en-US" sz="3529">
                <a:solidFill>
                  <a:schemeClr val="bg1"/>
                </a:solidFill>
              </a:rPr>
              <a:t>Zone Redundant Storage (ZRS)</a:t>
            </a:r>
          </a:p>
          <a:p>
            <a:pPr lvl="1"/>
            <a:r>
              <a:rPr lang="en-US" sz="1961">
                <a:solidFill>
                  <a:schemeClr val="bg1"/>
                </a:solidFill>
              </a:rPr>
              <a:t>Stores 3 replicas of the data across multiple zones (facilities) within a single region or across regions </a:t>
            </a:r>
          </a:p>
          <a:p>
            <a:pPr lvl="1"/>
            <a:r>
              <a:rPr lang="en-US" sz="1961">
                <a:solidFill>
                  <a:schemeClr val="bg1"/>
                </a:solidFill>
              </a:rPr>
              <a:t>Provides additional durability to protect data against zone failures (e.g.,  fire burning down a facility)</a:t>
            </a:r>
          </a:p>
        </p:txBody>
      </p:sp>
      <p:sp>
        <p:nvSpPr>
          <p:cNvPr id="3" name="Title 2"/>
          <p:cNvSpPr>
            <a:spLocks noGrp="1"/>
          </p:cNvSpPr>
          <p:nvPr>
            <p:ph type="title"/>
          </p:nvPr>
        </p:nvSpPr>
        <p:spPr>
          <a:xfrm>
            <a:off x="269241" y="363103"/>
            <a:ext cx="11655840" cy="899537"/>
          </a:xfrm>
        </p:spPr>
        <p:txBody>
          <a:bodyPr/>
          <a:lstStyle/>
          <a:p>
            <a:r>
              <a:rPr lang="en-US" sz="4705" b="1">
                <a:solidFill>
                  <a:schemeClr val="bg1"/>
                </a:solidFill>
              </a:rPr>
              <a:t>Durability Options</a:t>
            </a:r>
          </a:p>
        </p:txBody>
      </p:sp>
    </p:spTree>
    <p:extLst>
      <p:ext uri="{BB962C8B-B14F-4D97-AF65-F5344CB8AC3E}">
        <p14:creationId xmlns:p14="http://schemas.microsoft.com/office/powerpoint/2010/main" val="829500406"/>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75464" y="1689155"/>
            <a:ext cx="11885514" cy="5532797"/>
          </a:xfrm>
        </p:spPr>
        <p:txBody>
          <a:bodyPr/>
          <a:lstStyle/>
          <a:p>
            <a:r>
              <a:rPr lang="en-US">
                <a:solidFill>
                  <a:schemeClr val="bg1"/>
                </a:solidFill>
              </a:rPr>
              <a:t>Symmetric Shared Key </a:t>
            </a:r>
            <a:r>
              <a:rPr lang="en-US" err="1">
                <a:solidFill>
                  <a:schemeClr val="bg1"/>
                </a:solidFill>
              </a:rPr>
              <a:t>AuthN</a:t>
            </a:r>
            <a:endParaRPr lang="en-US">
              <a:solidFill>
                <a:schemeClr val="bg1"/>
              </a:solidFill>
            </a:endParaRPr>
          </a:p>
          <a:p>
            <a:pPr lvl="1"/>
            <a:r>
              <a:rPr lang="en-US">
                <a:solidFill>
                  <a:schemeClr val="bg1"/>
                </a:solidFill>
              </a:rPr>
              <a:t>Trusted service that owns the storage accounts </a:t>
            </a:r>
          </a:p>
          <a:p>
            <a:r>
              <a:rPr lang="en-US">
                <a:solidFill>
                  <a:schemeClr val="bg1"/>
                </a:solidFill>
              </a:rPr>
              <a:t>Shared Access Signature (SAS) Delegated </a:t>
            </a:r>
            <a:r>
              <a:rPr lang="en-US" err="1">
                <a:solidFill>
                  <a:schemeClr val="bg1"/>
                </a:solidFill>
              </a:rPr>
              <a:t>AuthZ</a:t>
            </a:r>
            <a:endParaRPr lang="en-US">
              <a:solidFill>
                <a:schemeClr val="bg1"/>
              </a:solidFill>
            </a:endParaRPr>
          </a:p>
          <a:p>
            <a:pPr lvl="1"/>
            <a:r>
              <a:rPr lang="en-US">
                <a:solidFill>
                  <a:schemeClr val="bg1"/>
                </a:solidFill>
              </a:rPr>
              <a:t>3</a:t>
            </a:r>
            <a:r>
              <a:rPr lang="en-US" baseline="30000">
                <a:solidFill>
                  <a:schemeClr val="bg1"/>
                </a:solidFill>
              </a:rPr>
              <a:t>rd</a:t>
            </a:r>
            <a:r>
              <a:rPr lang="en-US">
                <a:solidFill>
                  <a:schemeClr val="bg1"/>
                </a:solidFill>
              </a:rPr>
              <a:t> party services</a:t>
            </a:r>
          </a:p>
          <a:p>
            <a:pPr lvl="1"/>
            <a:r>
              <a:rPr lang="en-US">
                <a:solidFill>
                  <a:schemeClr val="bg1"/>
                </a:solidFill>
              </a:rPr>
              <a:t>Mobile device applications</a:t>
            </a:r>
          </a:p>
          <a:p>
            <a:pPr lvl="1"/>
            <a:r>
              <a:rPr lang="en-US">
                <a:solidFill>
                  <a:schemeClr val="bg1"/>
                </a:solidFill>
              </a:rPr>
              <a:t>Restricted access for services</a:t>
            </a:r>
          </a:p>
          <a:p>
            <a:pPr lvl="1"/>
            <a:r>
              <a:rPr lang="en-US">
                <a:solidFill>
                  <a:schemeClr val="bg1"/>
                </a:solidFill>
              </a:rPr>
              <a:t>Allow client applications to directly communicate with Storage rather than scaling a proxy web service</a:t>
            </a:r>
          </a:p>
          <a:p>
            <a:r>
              <a:rPr lang="en-US">
                <a:solidFill>
                  <a:schemeClr val="bg1"/>
                </a:solidFill>
              </a:rPr>
              <a:t>Public (Blob service only)</a:t>
            </a:r>
          </a:p>
          <a:p>
            <a:pPr lvl="1"/>
            <a:r>
              <a:rPr lang="en-US">
                <a:solidFill>
                  <a:schemeClr val="bg1"/>
                </a:solidFill>
              </a:rPr>
              <a:t>CDN access</a:t>
            </a:r>
          </a:p>
          <a:p>
            <a:pPr lvl="1"/>
            <a:r>
              <a:rPr lang="en-US">
                <a:solidFill>
                  <a:schemeClr val="bg1"/>
                </a:solidFill>
              </a:rPr>
              <a:t>Browser based access</a:t>
            </a:r>
          </a:p>
          <a:p>
            <a:pPr marL="456958" lvl="1" indent="0">
              <a:buNone/>
            </a:pPr>
            <a:endParaRPr lang="en-US">
              <a:solidFill>
                <a:schemeClr val="bg1"/>
              </a:solidFill>
            </a:endParaRPr>
          </a:p>
          <a:p>
            <a:endParaRPr lang="en-US">
              <a:solidFill>
                <a:schemeClr val="bg1"/>
              </a:solidFill>
            </a:endParaRPr>
          </a:p>
        </p:txBody>
      </p:sp>
      <p:sp>
        <p:nvSpPr>
          <p:cNvPr id="5" name="Title 4"/>
          <p:cNvSpPr>
            <a:spLocks noGrp="1"/>
          </p:cNvSpPr>
          <p:nvPr>
            <p:ph type="title"/>
          </p:nvPr>
        </p:nvSpPr>
        <p:spPr>
          <a:xfrm>
            <a:off x="275464" y="152182"/>
            <a:ext cx="10515600" cy="1325563"/>
          </a:xfrm>
        </p:spPr>
        <p:txBody>
          <a:bodyPr/>
          <a:lstStyle/>
          <a:p>
            <a:r>
              <a:rPr lang="en-US" b="1">
                <a:solidFill>
                  <a:schemeClr val="bg1"/>
                </a:solidFill>
              </a:rPr>
              <a:t>Access Control</a:t>
            </a:r>
          </a:p>
        </p:txBody>
      </p:sp>
    </p:spTree>
    <p:extLst>
      <p:ext uri="{BB962C8B-B14F-4D97-AF65-F5344CB8AC3E}">
        <p14:creationId xmlns:p14="http://schemas.microsoft.com/office/powerpoint/2010/main" val="276755589"/>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614AF45-14B8-BB42-B61F-C2D5173BEE84}"/>
              </a:ext>
            </a:extLst>
          </p:cNvPr>
          <p:cNvSpPr>
            <a:spLocks noGrp="1"/>
          </p:cNvSpPr>
          <p:nvPr>
            <p:ph type="ctrTitle"/>
          </p:nvPr>
        </p:nvSpPr>
        <p:spPr/>
        <p:txBody>
          <a:bodyPr/>
          <a:lstStyle/>
          <a:p>
            <a:r>
              <a:rPr lang="en-US" dirty="0"/>
              <a:t>Azure SQL DW </a:t>
            </a:r>
          </a:p>
        </p:txBody>
      </p:sp>
      <p:sp>
        <p:nvSpPr>
          <p:cNvPr id="5" name="Subtitle 4">
            <a:extLst>
              <a:ext uri="{FF2B5EF4-FFF2-40B4-BE49-F238E27FC236}">
                <a16:creationId xmlns:a16="http://schemas.microsoft.com/office/drawing/2014/main" id="{E0A4FE0A-67F8-3144-8966-4AB2D7AF5F24}"/>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0889300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838200" y="457200"/>
            <a:ext cx="8839200" cy="762000"/>
          </a:xfrm>
        </p:spPr>
        <p:txBody>
          <a:bodyPr>
            <a:normAutofit/>
          </a:bodyPr>
          <a:lstStyle/>
          <a:p>
            <a:r>
              <a:rPr lang="en-US" dirty="0">
                <a:latin typeface="Sitka Text" panose="02000505000000020004" pitchFamily="2" charset="0"/>
                <a:ea typeface="+mn-ea"/>
                <a:cs typeface="+mn-cs"/>
              </a:rPr>
              <a:t>INTRODUCTION</a:t>
            </a:r>
          </a:p>
        </p:txBody>
      </p:sp>
      <p:sp>
        <p:nvSpPr>
          <p:cNvPr id="4" name="TextBox 3">
            <a:extLst>
              <a:ext uri="{FF2B5EF4-FFF2-40B4-BE49-F238E27FC236}">
                <a16:creationId xmlns:a16="http://schemas.microsoft.com/office/drawing/2014/main" id="{9492C4FE-8E7F-443F-BA92-0D08F05A4C6A}"/>
              </a:ext>
            </a:extLst>
          </p:cNvPr>
          <p:cNvSpPr txBox="1"/>
          <p:nvPr/>
        </p:nvSpPr>
        <p:spPr>
          <a:xfrm>
            <a:off x="1143000" y="1368287"/>
            <a:ext cx="8534400" cy="4955203"/>
          </a:xfrm>
          <a:prstGeom prst="rect">
            <a:avLst/>
          </a:prstGeom>
          <a:noFill/>
        </p:spPr>
        <p:txBody>
          <a:bodyPr wrap="square" rtlCol="0">
            <a:spAutoFit/>
          </a:bodyPr>
          <a:lstStyle/>
          <a:p>
            <a:r>
              <a:rPr lang="en-IN" sz="2000" dirty="0">
                <a:latin typeface="Calibri" panose="020F0502020204030204" pitchFamily="34" charset="0"/>
                <a:cs typeface="Calibri" panose="020F0502020204030204" pitchFamily="34" charset="0"/>
              </a:rPr>
              <a:t> </a:t>
            </a:r>
            <a:endParaRPr lang="en-IN" sz="2000" dirty="0">
              <a:solidFill>
                <a:schemeClr val="accent1">
                  <a:lumMod val="75000"/>
                </a:schemeClr>
              </a:solidFill>
              <a:latin typeface="Calibri" panose="020F0502020204030204" pitchFamily="34" charset="0"/>
              <a:cs typeface="Calibri" panose="020F0502020204030204" pitchFamily="34" charset="0"/>
            </a:endParaRPr>
          </a:p>
          <a:p>
            <a:pPr marL="342900" indent="-342900">
              <a:lnSpc>
                <a:spcPct val="200000"/>
              </a:lnSpc>
              <a:buFont typeface="Wingdings" panose="05000000000000000000" pitchFamily="2" charset="2"/>
              <a:buChar char="Ø"/>
            </a:pPr>
            <a:r>
              <a:rPr lang="en-IN" sz="3200" dirty="0">
                <a:latin typeface="Calibri" panose="020F0502020204030204" pitchFamily="34" charset="0"/>
                <a:cs typeface="Calibri" panose="020F0502020204030204" pitchFamily="34" charset="0"/>
              </a:rPr>
              <a:t>The Case for Cloud Date Warehousing</a:t>
            </a:r>
          </a:p>
          <a:p>
            <a:pPr marL="342900" indent="-342900">
              <a:lnSpc>
                <a:spcPct val="200000"/>
              </a:lnSpc>
              <a:buFont typeface="Wingdings" panose="05000000000000000000" pitchFamily="2" charset="2"/>
              <a:buChar char="Ø"/>
            </a:pPr>
            <a:r>
              <a:rPr lang="en-IN" sz="3200" dirty="0">
                <a:latin typeface="Calibri" panose="020F0502020204030204" pitchFamily="34" charset="0"/>
                <a:cs typeface="Calibri" panose="020F0502020204030204" pitchFamily="34" charset="0"/>
              </a:rPr>
              <a:t>Exploring Azure SQL Data Warehouse</a:t>
            </a:r>
          </a:p>
          <a:p>
            <a:pPr marL="342900" indent="-342900">
              <a:lnSpc>
                <a:spcPct val="200000"/>
              </a:lnSpc>
              <a:buFont typeface="Wingdings" panose="05000000000000000000" pitchFamily="2" charset="2"/>
              <a:buChar char="Ø"/>
            </a:pPr>
            <a:r>
              <a:rPr lang="en-IN" sz="3200" dirty="0">
                <a:latin typeface="Calibri" panose="020F0502020204030204" pitchFamily="34" charset="0"/>
                <a:cs typeface="Calibri" panose="020F0502020204030204" pitchFamily="34" charset="0"/>
              </a:rPr>
              <a:t>MPP Concepts</a:t>
            </a:r>
          </a:p>
          <a:p>
            <a:pPr marL="342900" indent="-342900">
              <a:lnSpc>
                <a:spcPct val="200000"/>
              </a:lnSpc>
              <a:buFont typeface="Wingdings" panose="05000000000000000000" pitchFamily="2" charset="2"/>
              <a:buChar char="Ø"/>
            </a:pPr>
            <a:r>
              <a:rPr lang="en-IN" sz="3200" dirty="0">
                <a:latin typeface="Calibri" panose="020F0502020204030204" pitchFamily="34" charset="0"/>
                <a:cs typeface="Calibri" panose="020F0502020204030204" pitchFamily="34" charset="0"/>
              </a:rPr>
              <a:t>Exploring SQL DW Components</a:t>
            </a:r>
          </a:p>
          <a:p>
            <a:pPr marL="457200" indent="-457200">
              <a:buFont typeface="Wingdings" panose="05000000000000000000" pitchFamily="2" charset="2"/>
              <a:buChar char="Ø"/>
            </a:pPr>
            <a:endParaRPr lang="en-IN" sz="2000" dirty="0">
              <a:solidFill>
                <a:schemeClr val="accent2">
                  <a:lumMod val="75000"/>
                </a:schemeClr>
              </a:solidFill>
            </a:endParaRPr>
          </a:p>
          <a:p>
            <a:endParaRPr lang="en-IN" sz="2000" dirty="0"/>
          </a:p>
        </p:txBody>
      </p:sp>
    </p:spTree>
    <p:extLst>
      <p:ext uri="{BB962C8B-B14F-4D97-AF65-F5344CB8AC3E}">
        <p14:creationId xmlns:p14="http://schemas.microsoft.com/office/powerpoint/2010/main" val="30890287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AFCD1C9-34F4-42CA-845B-48EE1FF1F2B7}"/>
              </a:ext>
            </a:extLst>
          </p:cNvPr>
          <p:cNvSpPr txBox="1"/>
          <p:nvPr/>
        </p:nvSpPr>
        <p:spPr>
          <a:xfrm>
            <a:off x="609600" y="533400"/>
            <a:ext cx="10972800" cy="769441"/>
          </a:xfrm>
          <a:prstGeom prst="rect">
            <a:avLst/>
          </a:prstGeom>
          <a:noFill/>
        </p:spPr>
        <p:txBody>
          <a:bodyPr wrap="square" rtlCol="0">
            <a:spAutoFit/>
          </a:bodyPr>
          <a:lstStyle/>
          <a:p>
            <a:r>
              <a:rPr lang="en-IN" sz="4400" dirty="0">
                <a:latin typeface="Sitka Text" panose="02000505000000020004" pitchFamily="2" charset="0"/>
              </a:rPr>
              <a:t>THE TRADITIONAL DATA WAREHOUSE</a:t>
            </a:r>
            <a:endParaRPr lang="en-IN" sz="4400" dirty="0"/>
          </a:p>
        </p:txBody>
      </p:sp>
      <p:sp>
        <p:nvSpPr>
          <p:cNvPr id="7" name="TextBox 6">
            <a:extLst>
              <a:ext uri="{FF2B5EF4-FFF2-40B4-BE49-F238E27FC236}">
                <a16:creationId xmlns:a16="http://schemas.microsoft.com/office/drawing/2014/main" id="{112C3348-4BC5-4614-89AD-08B87AC8192F}"/>
              </a:ext>
            </a:extLst>
          </p:cNvPr>
          <p:cNvSpPr txBox="1"/>
          <p:nvPr/>
        </p:nvSpPr>
        <p:spPr>
          <a:xfrm>
            <a:off x="5410200" y="2515013"/>
            <a:ext cx="4572000" cy="1384995"/>
          </a:xfrm>
          <a:prstGeom prst="rect">
            <a:avLst/>
          </a:prstGeom>
          <a:noFill/>
        </p:spPr>
        <p:txBody>
          <a:bodyPr wrap="square" rtlCol="0">
            <a:spAutoFit/>
          </a:bodyPr>
          <a:lstStyle/>
          <a:p>
            <a:pPr marL="342900" indent="-342900">
              <a:buFont typeface="Wingdings" panose="05000000000000000000" pitchFamily="2" charset="2"/>
              <a:buChar char="ü"/>
            </a:pPr>
            <a:r>
              <a:rPr lang="en-IN" sz="2800" dirty="0">
                <a:latin typeface="Calibri" panose="020F0502020204030204" pitchFamily="34" charset="0"/>
                <a:cs typeface="Calibri" panose="020F0502020204030204" pitchFamily="34" charset="0"/>
              </a:rPr>
              <a:t>The single source of truth or the central repository for all the data in the company</a:t>
            </a:r>
          </a:p>
        </p:txBody>
      </p:sp>
      <p:pic>
        <p:nvPicPr>
          <p:cNvPr id="11" name="Picture 10">
            <a:extLst>
              <a:ext uri="{FF2B5EF4-FFF2-40B4-BE49-F238E27FC236}">
                <a16:creationId xmlns:a16="http://schemas.microsoft.com/office/drawing/2014/main" id="{1494A15C-CAD8-4E2B-B967-D8D7DA1089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7400" y="1482767"/>
            <a:ext cx="2286000" cy="4937342"/>
          </a:xfrm>
          <a:prstGeom prst="rect">
            <a:avLst/>
          </a:prstGeom>
        </p:spPr>
      </p:pic>
    </p:spTree>
    <p:extLst>
      <p:ext uri="{BB962C8B-B14F-4D97-AF65-F5344CB8AC3E}">
        <p14:creationId xmlns:p14="http://schemas.microsoft.com/office/powerpoint/2010/main" val="28019331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A5ED39E-2AF2-419F-B58A-122A1FBC999E}"/>
              </a:ext>
            </a:extLst>
          </p:cNvPr>
          <p:cNvSpPr txBox="1"/>
          <p:nvPr/>
        </p:nvSpPr>
        <p:spPr>
          <a:xfrm>
            <a:off x="381000" y="533400"/>
            <a:ext cx="10972800" cy="769441"/>
          </a:xfrm>
          <a:prstGeom prst="rect">
            <a:avLst/>
          </a:prstGeom>
          <a:noFill/>
        </p:spPr>
        <p:txBody>
          <a:bodyPr wrap="square" rtlCol="0">
            <a:spAutoFit/>
          </a:bodyPr>
          <a:lstStyle/>
          <a:p>
            <a:r>
              <a:rPr lang="en-IN" sz="4400" dirty="0">
                <a:latin typeface="Sitka Text" panose="02000505000000020004" pitchFamily="2" charset="0"/>
              </a:rPr>
              <a:t>What would it take to build my own DB? </a:t>
            </a:r>
            <a:endParaRPr lang="en-IN" sz="4400" dirty="0"/>
          </a:p>
        </p:txBody>
      </p:sp>
      <p:sp>
        <p:nvSpPr>
          <p:cNvPr id="7" name="TextBox 6">
            <a:extLst>
              <a:ext uri="{FF2B5EF4-FFF2-40B4-BE49-F238E27FC236}">
                <a16:creationId xmlns:a16="http://schemas.microsoft.com/office/drawing/2014/main" id="{E56D3777-23F5-4DCA-A688-1D3E24FAF0E3}"/>
              </a:ext>
            </a:extLst>
          </p:cNvPr>
          <p:cNvSpPr txBox="1"/>
          <p:nvPr/>
        </p:nvSpPr>
        <p:spPr>
          <a:xfrm>
            <a:off x="533400" y="1981200"/>
            <a:ext cx="3276600" cy="3231654"/>
          </a:xfrm>
          <a:prstGeom prst="rect">
            <a:avLst/>
          </a:prstGeom>
          <a:solidFill>
            <a:schemeClr val="accent1">
              <a:lumMod val="60000"/>
              <a:lumOff val="40000"/>
            </a:schemeClr>
          </a:solidFill>
        </p:spPr>
        <p:txBody>
          <a:bodyPr wrap="square" rtlCol="0">
            <a:spAutoFit/>
          </a:bodyPr>
          <a:lstStyle/>
          <a:p>
            <a:r>
              <a:rPr lang="en-IN" sz="2400" b="1" dirty="0"/>
              <a:t>HARDWARE</a:t>
            </a:r>
          </a:p>
          <a:p>
            <a:pPr marL="342900" indent="-342900">
              <a:buFont typeface="Wingdings" panose="05000000000000000000" pitchFamily="2" charset="2"/>
              <a:buChar char="§"/>
            </a:pPr>
            <a:r>
              <a:rPr lang="en-IN" sz="2000" dirty="0"/>
              <a:t>5 Enterprise class servers or VM’s</a:t>
            </a:r>
          </a:p>
          <a:p>
            <a:pPr marL="342900" indent="-342900">
              <a:buFont typeface="Wingdings" panose="05000000000000000000" pitchFamily="2" charset="2"/>
              <a:buChar char="§"/>
            </a:pPr>
            <a:r>
              <a:rPr lang="en-IN" sz="2000" dirty="0"/>
              <a:t>Sufficient RAID enabled disk or SSD</a:t>
            </a:r>
          </a:p>
          <a:p>
            <a:pPr marL="342900" indent="-342900">
              <a:buFont typeface="Wingdings" panose="05000000000000000000" pitchFamily="2" charset="2"/>
              <a:buChar char="§"/>
            </a:pPr>
            <a:r>
              <a:rPr lang="en-IN" sz="2000" dirty="0"/>
              <a:t>Hardware load balancing</a:t>
            </a:r>
          </a:p>
          <a:p>
            <a:pPr marL="342900" indent="-342900">
              <a:buFont typeface="Wingdings" panose="05000000000000000000" pitchFamily="2" charset="2"/>
              <a:buChar char="§"/>
            </a:pPr>
            <a:r>
              <a:rPr lang="en-IN" sz="2000" dirty="0"/>
              <a:t>Power/Cooling/Rackspace</a:t>
            </a:r>
          </a:p>
          <a:p>
            <a:pPr marL="342900" indent="-342900">
              <a:buFont typeface="Wingdings" panose="05000000000000000000" pitchFamily="2" charset="2"/>
              <a:buChar char="§"/>
            </a:pPr>
            <a:r>
              <a:rPr lang="en-IN" sz="2000" dirty="0"/>
              <a:t>Network capable of geo-replication</a:t>
            </a:r>
          </a:p>
          <a:p>
            <a:pPr marL="342900" indent="-342900">
              <a:buFont typeface="Wingdings" panose="05000000000000000000" pitchFamily="2" charset="2"/>
              <a:buChar char="§"/>
            </a:pPr>
            <a:r>
              <a:rPr lang="en-IN" sz="2000" dirty="0"/>
              <a:t>Secure Facility</a:t>
            </a:r>
          </a:p>
        </p:txBody>
      </p:sp>
      <p:sp>
        <p:nvSpPr>
          <p:cNvPr id="8" name="TextBox 7">
            <a:extLst>
              <a:ext uri="{FF2B5EF4-FFF2-40B4-BE49-F238E27FC236}">
                <a16:creationId xmlns:a16="http://schemas.microsoft.com/office/drawing/2014/main" id="{488D3AA5-3FDF-48F6-B9A3-1CCCA52A567D}"/>
              </a:ext>
            </a:extLst>
          </p:cNvPr>
          <p:cNvSpPr txBox="1"/>
          <p:nvPr/>
        </p:nvSpPr>
        <p:spPr>
          <a:xfrm>
            <a:off x="3886200" y="1981200"/>
            <a:ext cx="3581400" cy="3231654"/>
          </a:xfrm>
          <a:prstGeom prst="rect">
            <a:avLst/>
          </a:prstGeom>
          <a:solidFill>
            <a:schemeClr val="accent1">
              <a:lumMod val="60000"/>
              <a:lumOff val="40000"/>
            </a:schemeClr>
          </a:solidFill>
        </p:spPr>
        <p:txBody>
          <a:bodyPr wrap="square" rtlCol="0">
            <a:spAutoFit/>
          </a:bodyPr>
          <a:lstStyle/>
          <a:p>
            <a:r>
              <a:rPr lang="en-IN" sz="2400" b="1" dirty="0"/>
              <a:t>SOFTWARE</a:t>
            </a:r>
          </a:p>
          <a:p>
            <a:pPr marL="342900" indent="-342900">
              <a:buFont typeface="Wingdings" panose="05000000000000000000" pitchFamily="2" charset="2"/>
              <a:buChar char="§"/>
            </a:pPr>
            <a:r>
              <a:rPr lang="en-IN" sz="2000" dirty="0"/>
              <a:t>Server software License</a:t>
            </a:r>
          </a:p>
          <a:p>
            <a:pPr marL="342900" indent="-342900">
              <a:buFont typeface="Wingdings" panose="05000000000000000000" pitchFamily="2" charset="2"/>
              <a:buChar char="§"/>
            </a:pPr>
            <a:r>
              <a:rPr lang="en-IN" sz="2000" dirty="0"/>
              <a:t>DB software license</a:t>
            </a:r>
          </a:p>
          <a:p>
            <a:pPr marL="342900" indent="-342900">
              <a:buFont typeface="Wingdings" panose="05000000000000000000" pitchFamily="2" charset="2"/>
              <a:buChar char="§"/>
            </a:pPr>
            <a:r>
              <a:rPr lang="en-IN" sz="2000" dirty="0"/>
              <a:t>Maintenance costs</a:t>
            </a:r>
          </a:p>
          <a:p>
            <a:pPr marL="342900" indent="-342900">
              <a:buFont typeface="Wingdings" panose="05000000000000000000" pitchFamily="2" charset="2"/>
              <a:buChar char="§"/>
            </a:pPr>
            <a:r>
              <a:rPr lang="en-IN" sz="2000" dirty="0"/>
              <a:t>Systems management software</a:t>
            </a:r>
          </a:p>
          <a:p>
            <a:pPr marL="342900" indent="-342900">
              <a:buFont typeface="Wingdings" panose="05000000000000000000" pitchFamily="2" charset="2"/>
              <a:buChar char="§"/>
            </a:pPr>
            <a:r>
              <a:rPr lang="en-IN" sz="2000" dirty="0"/>
              <a:t>Configuration management tools</a:t>
            </a:r>
          </a:p>
          <a:p>
            <a:pPr marL="342900" indent="-342900">
              <a:buFont typeface="Wingdings" panose="05000000000000000000" pitchFamily="2" charset="2"/>
              <a:buChar char="§"/>
            </a:pPr>
            <a:r>
              <a:rPr lang="en-IN" sz="2000" dirty="0"/>
              <a:t>Billing software</a:t>
            </a:r>
          </a:p>
          <a:p>
            <a:pPr marL="342900" indent="-342900">
              <a:buFont typeface="Wingdings" panose="05000000000000000000" pitchFamily="2" charset="2"/>
              <a:buChar char="§"/>
            </a:pPr>
            <a:r>
              <a:rPr lang="en-IN" sz="2000" dirty="0"/>
              <a:t>Backup tools</a:t>
            </a:r>
            <a:endParaRPr lang="en-IN" sz="2400" dirty="0"/>
          </a:p>
        </p:txBody>
      </p:sp>
      <p:sp>
        <p:nvSpPr>
          <p:cNvPr id="9" name="TextBox 8">
            <a:extLst>
              <a:ext uri="{FF2B5EF4-FFF2-40B4-BE49-F238E27FC236}">
                <a16:creationId xmlns:a16="http://schemas.microsoft.com/office/drawing/2014/main" id="{032D527E-A856-4C88-B5C6-2B44781F7C22}"/>
              </a:ext>
            </a:extLst>
          </p:cNvPr>
          <p:cNvSpPr txBox="1"/>
          <p:nvPr/>
        </p:nvSpPr>
        <p:spPr>
          <a:xfrm>
            <a:off x="7567448" y="1981200"/>
            <a:ext cx="3024352" cy="3231654"/>
          </a:xfrm>
          <a:prstGeom prst="rect">
            <a:avLst/>
          </a:prstGeom>
          <a:solidFill>
            <a:schemeClr val="accent1">
              <a:lumMod val="60000"/>
              <a:lumOff val="40000"/>
            </a:schemeClr>
          </a:solidFill>
        </p:spPr>
        <p:txBody>
          <a:bodyPr wrap="square" rtlCol="0">
            <a:spAutoFit/>
          </a:bodyPr>
          <a:lstStyle/>
          <a:p>
            <a:r>
              <a:rPr lang="en-IN" sz="2400" b="1" dirty="0"/>
              <a:t>PERSONNEL</a:t>
            </a:r>
          </a:p>
          <a:p>
            <a:pPr marL="342900" indent="-342900">
              <a:buFont typeface="Wingdings" panose="05000000000000000000" pitchFamily="2" charset="2"/>
              <a:buChar char="§"/>
            </a:pPr>
            <a:r>
              <a:rPr lang="en-IN" sz="2000" dirty="0"/>
              <a:t>DBA</a:t>
            </a:r>
          </a:p>
          <a:p>
            <a:pPr marL="342900" indent="-342900">
              <a:buFont typeface="Wingdings" panose="05000000000000000000" pitchFamily="2" charset="2"/>
              <a:buChar char="§"/>
            </a:pPr>
            <a:r>
              <a:rPr lang="en-IN" sz="2000" dirty="0"/>
              <a:t>System Admin OS expert</a:t>
            </a:r>
          </a:p>
          <a:p>
            <a:pPr marL="342900" indent="-342900">
              <a:buFont typeface="Wingdings" panose="05000000000000000000" pitchFamily="2" charset="2"/>
              <a:buChar char="§"/>
            </a:pPr>
            <a:r>
              <a:rPr lang="en-IN" sz="2000" dirty="0"/>
              <a:t>Networking specialist</a:t>
            </a:r>
          </a:p>
          <a:p>
            <a:pPr marL="342900" indent="-342900">
              <a:buFont typeface="Wingdings" panose="05000000000000000000" pitchFamily="2" charset="2"/>
              <a:buChar char="§"/>
            </a:pPr>
            <a:r>
              <a:rPr lang="en-IN" sz="2000" dirty="0"/>
              <a:t>Storage manager</a:t>
            </a:r>
          </a:p>
          <a:p>
            <a:pPr marL="342900" indent="-342900">
              <a:buFont typeface="Wingdings" panose="05000000000000000000" pitchFamily="2" charset="2"/>
              <a:buChar char="§"/>
            </a:pPr>
            <a:r>
              <a:rPr lang="en-IN" sz="2000" dirty="0"/>
              <a:t>Operation staff</a:t>
            </a:r>
          </a:p>
          <a:p>
            <a:pPr marL="342900" indent="-342900">
              <a:buFont typeface="Wingdings" panose="05000000000000000000" pitchFamily="2" charset="2"/>
              <a:buChar char="§"/>
            </a:pPr>
            <a:r>
              <a:rPr lang="en-IN" sz="2000" dirty="0"/>
              <a:t>Technical management</a:t>
            </a:r>
          </a:p>
          <a:p>
            <a:pPr marL="342900" indent="-342900">
              <a:buFont typeface="Wingdings" panose="05000000000000000000" pitchFamily="2" charset="2"/>
              <a:buChar char="§"/>
            </a:pPr>
            <a:endParaRPr lang="en-IN" sz="2000" dirty="0"/>
          </a:p>
          <a:p>
            <a:endParaRPr lang="en-IN" sz="2000" dirty="0"/>
          </a:p>
        </p:txBody>
      </p:sp>
    </p:spTree>
    <p:extLst>
      <p:ext uri="{BB962C8B-B14F-4D97-AF65-F5344CB8AC3E}">
        <p14:creationId xmlns:p14="http://schemas.microsoft.com/office/powerpoint/2010/main" val="8476743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8A5533-B9A4-4D75-938A-77CD2B2B97F1}"/>
              </a:ext>
            </a:extLst>
          </p:cNvPr>
          <p:cNvSpPr>
            <a:spLocks noGrp="1"/>
          </p:cNvSpPr>
          <p:nvPr>
            <p:ph type="title"/>
          </p:nvPr>
        </p:nvSpPr>
        <p:spPr>
          <a:xfrm>
            <a:off x="0" y="92765"/>
            <a:ext cx="7235687" cy="1563757"/>
          </a:xfrm>
        </p:spPr>
        <p:txBody>
          <a:bodyPr>
            <a:normAutofit fontScale="90000"/>
          </a:bodyPr>
          <a:lstStyle/>
          <a:p>
            <a:br>
              <a:rPr lang="en-US" sz="6000" dirty="0">
                <a:latin typeface="Algerian" panose="04020705040A02060702" pitchFamily="82" charset="0"/>
              </a:rPr>
            </a:br>
            <a:r>
              <a:rPr lang="en-US" sz="4000" dirty="0">
                <a:latin typeface="Algerian" panose="04020705040A02060702" pitchFamily="82" charset="0"/>
              </a:rPr>
              <a:t>Data warehouse</a:t>
            </a:r>
            <a:br>
              <a:rPr lang="en-US" sz="4000" dirty="0">
                <a:latin typeface="Algerian" panose="04020705040A02060702" pitchFamily="82" charset="0"/>
              </a:rPr>
            </a:br>
            <a:r>
              <a:rPr lang="en-US" sz="4000" dirty="0">
                <a:latin typeface="Algerian" panose="04020705040A02060702" pitchFamily="82" charset="0"/>
              </a:rPr>
              <a:t> fairytale</a:t>
            </a:r>
            <a:endParaRPr lang="en-US" sz="6000" dirty="0">
              <a:latin typeface="Algerian" panose="04020705040A02060702" pitchFamily="82" charset="0"/>
            </a:endParaRPr>
          </a:p>
        </p:txBody>
      </p:sp>
      <p:pic>
        <p:nvPicPr>
          <p:cNvPr id="6" name="Content Placeholder 5">
            <a:extLst>
              <a:ext uri="{FF2B5EF4-FFF2-40B4-BE49-F238E27FC236}">
                <a16:creationId xmlns:a16="http://schemas.microsoft.com/office/drawing/2014/main" id="{0A8AD332-C9A9-4B26-9D1B-4FF569E92BC4}"/>
              </a:ext>
            </a:extLst>
          </p:cNvPr>
          <p:cNvPicPr>
            <a:picLocks noGrp="1" noChangeAspect="1"/>
          </p:cNvPicPr>
          <p:nvPr>
            <p:ph idx="1"/>
          </p:nvPr>
        </p:nvPicPr>
        <p:blipFill>
          <a:blip r:embed="rId2"/>
          <a:stretch>
            <a:fillRect/>
          </a:stretch>
        </p:blipFill>
        <p:spPr>
          <a:xfrm>
            <a:off x="5071714" y="92765"/>
            <a:ext cx="7120286" cy="5514355"/>
          </a:xfrm>
          <a:prstGeom prst="rect">
            <a:avLst/>
          </a:prstGeom>
        </p:spPr>
      </p:pic>
      <p:sp>
        <p:nvSpPr>
          <p:cNvPr id="5" name="Text Placeholder 4">
            <a:extLst>
              <a:ext uri="{FF2B5EF4-FFF2-40B4-BE49-F238E27FC236}">
                <a16:creationId xmlns:a16="http://schemas.microsoft.com/office/drawing/2014/main" id="{457B17C0-00F9-400B-86CD-E461259CA5F1}"/>
              </a:ext>
            </a:extLst>
          </p:cNvPr>
          <p:cNvSpPr>
            <a:spLocks noGrp="1"/>
          </p:cNvSpPr>
          <p:nvPr>
            <p:ph type="body" sz="half" idx="2"/>
          </p:nvPr>
        </p:nvSpPr>
        <p:spPr>
          <a:xfrm>
            <a:off x="159026" y="1789043"/>
            <a:ext cx="4967666" cy="4387920"/>
          </a:xfrm>
        </p:spPr>
        <p:txBody>
          <a:bodyPr>
            <a:normAutofit/>
          </a:bodyPr>
          <a:lstStyle/>
          <a:p>
            <a:r>
              <a:rPr lang="en-US" sz="3200" dirty="0">
                <a:latin typeface="Curlz MT" panose="04040404050702020202" pitchFamily="82" charset="0"/>
              </a:rPr>
              <a:t> Once upon a time, data warehouse was an  appliance who required fixed combinations of storage and compute, often underutilizing expensive resources. Meaning monstrous hardware was lying unused.</a:t>
            </a:r>
          </a:p>
        </p:txBody>
      </p:sp>
    </p:spTree>
    <p:extLst>
      <p:ext uri="{BB962C8B-B14F-4D97-AF65-F5344CB8AC3E}">
        <p14:creationId xmlns:p14="http://schemas.microsoft.com/office/powerpoint/2010/main" val="4055660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270894" y="290848"/>
            <a:ext cx="11652534" cy="899282"/>
          </a:xfrm>
          <a:ln>
            <a:noFill/>
          </a:ln>
        </p:spPr>
        <p:txBody>
          <a:bodyPr/>
          <a:lstStyle/>
          <a:p>
            <a:r>
              <a:rPr lang="en-US"/>
              <a:t>Convergence accelerates digital transformation</a:t>
            </a:r>
          </a:p>
        </p:txBody>
      </p:sp>
      <p:grpSp>
        <p:nvGrpSpPr>
          <p:cNvPr id="4" name="Group 3"/>
          <p:cNvGrpSpPr/>
          <p:nvPr/>
        </p:nvGrpSpPr>
        <p:grpSpPr>
          <a:xfrm>
            <a:off x="9050743" y="2159065"/>
            <a:ext cx="2124997" cy="2915986"/>
            <a:chOff x="8976952" y="2360210"/>
            <a:chExt cx="2125903" cy="2917228"/>
          </a:xfrm>
        </p:grpSpPr>
        <p:sp>
          <p:nvSpPr>
            <p:cNvPr id="5" name="Rectangle 4"/>
            <p:cNvSpPr/>
            <p:nvPr/>
          </p:nvSpPr>
          <p:spPr>
            <a:xfrm>
              <a:off x="8976952" y="4692663"/>
              <a:ext cx="2125903" cy="584775"/>
            </a:xfrm>
            <a:prstGeom prst="rect">
              <a:avLst/>
            </a:prstGeom>
            <a:ln>
              <a:noFill/>
            </a:ln>
          </p:spPr>
          <p:txBody>
            <a:bodyPr wrap="none" lIns="0" tIns="0" rIns="0" bIns="0">
              <a:noAutofit/>
            </a:bodyPr>
            <a:lstStyle/>
            <a:p>
              <a:pPr marL="0" marR="0" lvl="0" indent="0" algn="ctr" defTabSz="896042"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a:ln>
                    <a:noFill/>
                  </a:ln>
                  <a:effectLst/>
                  <a:uLnTx/>
                  <a:uFillTx/>
                  <a:latin typeface="Segoe UI Light"/>
                  <a:ea typeface="+mn-ea"/>
                  <a:cs typeface="+mn-cs"/>
                </a:rPr>
                <a:t>Intelligence</a:t>
              </a:r>
            </a:p>
          </p:txBody>
        </p:sp>
        <p:grpSp>
          <p:nvGrpSpPr>
            <p:cNvPr id="6" name="Group 5"/>
            <p:cNvGrpSpPr/>
            <p:nvPr/>
          </p:nvGrpSpPr>
          <p:grpSpPr>
            <a:xfrm>
              <a:off x="9346084" y="2360210"/>
              <a:ext cx="1386591" cy="2042624"/>
              <a:chOff x="6692900" y="2905126"/>
              <a:chExt cx="2097088" cy="3089275"/>
            </a:xfrm>
          </p:grpSpPr>
          <p:sp>
            <p:nvSpPr>
              <p:cNvPr id="7" name="Freeform 7"/>
              <p:cNvSpPr>
                <a:spLocks/>
              </p:cNvSpPr>
              <p:nvPr/>
            </p:nvSpPr>
            <p:spPr bwMode="auto">
              <a:xfrm>
                <a:off x="6692900" y="2905126"/>
                <a:ext cx="2097088" cy="2198688"/>
              </a:xfrm>
              <a:custGeom>
                <a:avLst/>
                <a:gdLst>
                  <a:gd name="T0" fmla="*/ 44 w 186"/>
                  <a:gd name="T1" fmla="*/ 173 h 195"/>
                  <a:gd name="T2" fmla="*/ 44 w 186"/>
                  <a:gd name="T3" fmla="*/ 195 h 195"/>
                  <a:gd name="T4" fmla="*/ 142 w 186"/>
                  <a:gd name="T5" fmla="*/ 195 h 195"/>
                  <a:gd name="T6" fmla="*/ 142 w 186"/>
                  <a:gd name="T7" fmla="*/ 172 h 195"/>
                  <a:gd name="T8" fmla="*/ 186 w 186"/>
                  <a:gd name="T9" fmla="*/ 93 h 195"/>
                  <a:gd name="T10" fmla="*/ 93 w 186"/>
                  <a:gd name="T11" fmla="*/ 0 h 195"/>
                  <a:gd name="T12" fmla="*/ 0 w 186"/>
                  <a:gd name="T13" fmla="*/ 93 h 195"/>
                  <a:gd name="T14" fmla="*/ 44 w 186"/>
                  <a:gd name="T15" fmla="*/ 173 h 19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6" h="195">
                    <a:moveTo>
                      <a:pt x="44" y="173"/>
                    </a:moveTo>
                    <a:cubicBezTo>
                      <a:pt x="44" y="195"/>
                      <a:pt x="44" y="195"/>
                      <a:pt x="44" y="195"/>
                    </a:cubicBezTo>
                    <a:cubicBezTo>
                      <a:pt x="142" y="195"/>
                      <a:pt x="142" y="195"/>
                      <a:pt x="142" y="195"/>
                    </a:cubicBezTo>
                    <a:cubicBezTo>
                      <a:pt x="142" y="172"/>
                      <a:pt x="142" y="172"/>
                      <a:pt x="142" y="172"/>
                    </a:cubicBezTo>
                    <a:cubicBezTo>
                      <a:pt x="168" y="156"/>
                      <a:pt x="186" y="126"/>
                      <a:pt x="186" y="93"/>
                    </a:cubicBezTo>
                    <a:cubicBezTo>
                      <a:pt x="186" y="41"/>
                      <a:pt x="144" y="0"/>
                      <a:pt x="93" y="0"/>
                    </a:cubicBezTo>
                    <a:cubicBezTo>
                      <a:pt x="42" y="0"/>
                      <a:pt x="0" y="41"/>
                      <a:pt x="0" y="93"/>
                    </a:cubicBezTo>
                    <a:cubicBezTo>
                      <a:pt x="0" y="126"/>
                      <a:pt x="18" y="156"/>
                      <a:pt x="44" y="173"/>
                    </a:cubicBezTo>
                    <a:close/>
                  </a:path>
                </a:pathLst>
              </a:custGeom>
              <a:noFill/>
              <a:ln w="285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sp>
            <p:nvSpPr>
              <p:cNvPr id="8" name="Line 8"/>
              <p:cNvSpPr>
                <a:spLocks noChangeShapeType="1"/>
              </p:cNvSpPr>
              <p:nvPr/>
            </p:nvSpPr>
            <p:spPr bwMode="auto">
              <a:xfrm flipH="1" flipV="1">
                <a:off x="7392988" y="4100513"/>
                <a:ext cx="146050" cy="1003300"/>
              </a:xfrm>
              <a:prstGeom prst="line">
                <a:avLst/>
              </a:prstGeom>
              <a:noFill/>
              <a:ln w="2857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sp>
            <p:nvSpPr>
              <p:cNvPr id="9" name="Line 9"/>
              <p:cNvSpPr>
                <a:spLocks noChangeShapeType="1"/>
              </p:cNvSpPr>
              <p:nvPr/>
            </p:nvSpPr>
            <p:spPr bwMode="auto">
              <a:xfrm flipV="1">
                <a:off x="7943850" y="4100513"/>
                <a:ext cx="147638" cy="1003300"/>
              </a:xfrm>
              <a:prstGeom prst="line">
                <a:avLst/>
              </a:prstGeom>
              <a:noFill/>
              <a:ln w="2857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sp>
            <p:nvSpPr>
              <p:cNvPr id="10" name="Rectangle 11"/>
              <p:cNvSpPr>
                <a:spLocks noChangeArrowheads="1"/>
              </p:cNvSpPr>
              <p:nvPr/>
            </p:nvSpPr>
            <p:spPr bwMode="auto">
              <a:xfrm>
                <a:off x="7189788" y="5103813"/>
                <a:ext cx="1104900" cy="292100"/>
              </a:xfrm>
              <a:prstGeom prst="rect">
                <a:avLst/>
              </a:prstGeom>
              <a:noFill/>
              <a:ln w="285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sp>
            <p:nvSpPr>
              <p:cNvPr id="11" name="Rectangle 12"/>
              <p:cNvSpPr>
                <a:spLocks noChangeArrowheads="1"/>
              </p:cNvSpPr>
              <p:nvPr/>
            </p:nvSpPr>
            <p:spPr bwMode="auto">
              <a:xfrm>
                <a:off x="7291388" y="5395913"/>
                <a:ext cx="901700" cy="304800"/>
              </a:xfrm>
              <a:prstGeom prst="rect">
                <a:avLst/>
              </a:prstGeom>
              <a:noFill/>
              <a:ln w="285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sp>
            <p:nvSpPr>
              <p:cNvPr id="12" name="Rectangle 13"/>
              <p:cNvSpPr>
                <a:spLocks noChangeArrowheads="1"/>
              </p:cNvSpPr>
              <p:nvPr/>
            </p:nvSpPr>
            <p:spPr bwMode="auto">
              <a:xfrm>
                <a:off x="7392988" y="5700713"/>
                <a:ext cx="698500" cy="293688"/>
              </a:xfrm>
              <a:prstGeom prst="rect">
                <a:avLst/>
              </a:prstGeom>
              <a:noFill/>
              <a:ln w="285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sp>
            <p:nvSpPr>
              <p:cNvPr id="13" name="Freeform 10"/>
              <p:cNvSpPr>
                <a:spLocks/>
              </p:cNvSpPr>
              <p:nvPr/>
            </p:nvSpPr>
            <p:spPr bwMode="auto">
              <a:xfrm>
                <a:off x="7392988" y="4127264"/>
                <a:ext cx="698500" cy="146050"/>
              </a:xfrm>
              <a:custGeom>
                <a:avLst/>
                <a:gdLst>
                  <a:gd name="T0" fmla="*/ 0 w 440"/>
                  <a:gd name="T1" fmla="*/ 0 h 92"/>
                  <a:gd name="T2" fmla="*/ 127 w 440"/>
                  <a:gd name="T3" fmla="*/ 92 h 92"/>
                  <a:gd name="T4" fmla="*/ 220 w 440"/>
                  <a:gd name="T5" fmla="*/ 0 h 92"/>
                  <a:gd name="T6" fmla="*/ 312 w 440"/>
                  <a:gd name="T7" fmla="*/ 92 h 92"/>
                  <a:gd name="T8" fmla="*/ 440 w 440"/>
                  <a:gd name="T9" fmla="*/ 0 h 92"/>
                </a:gdLst>
                <a:ahLst/>
                <a:cxnLst>
                  <a:cxn ang="0">
                    <a:pos x="T0" y="T1"/>
                  </a:cxn>
                  <a:cxn ang="0">
                    <a:pos x="T2" y="T3"/>
                  </a:cxn>
                  <a:cxn ang="0">
                    <a:pos x="T4" y="T5"/>
                  </a:cxn>
                  <a:cxn ang="0">
                    <a:pos x="T6" y="T7"/>
                  </a:cxn>
                  <a:cxn ang="0">
                    <a:pos x="T8" y="T9"/>
                  </a:cxn>
                </a:cxnLst>
                <a:rect l="0" t="0" r="r" b="b"/>
                <a:pathLst>
                  <a:path w="440" h="92">
                    <a:moveTo>
                      <a:pt x="0" y="0"/>
                    </a:moveTo>
                    <a:lnTo>
                      <a:pt x="127" y="92"/>
                    </a:lnTo>
                    <a:lnTo>
                      <a:pt x="220" y="0"/>
                    </a:lnTo>
                    <a:lnTo>
                      <a:pt x="312" y="92"/>
                    </a:lnTo>
                    <a:lnTo>
                      <a:pt x="440" y="0"/>
                    </a:lnTo>
                  </a:path>
                </a:pathLst>
              </a:custGeom>
              <a:noFill/>
              <a:ln w="28575"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grpSp>
      </p:grpSp>
      <p:grpSp>
        <p:nvGrpSpPr>
          <p:cNvPr id="21" name="Group 20"/>
          <p:cNvGrpSpPr/>
          <p:nvPr/>
        </p:nvGrpSpPr>
        <p:grpSpPr>
          <a:xfrm>
            <a:off x="5504096" y="2231735"/>
            <a:ext cx="1962492" cy="2843316"/>
            <a:chOff x="1089145" y="2432911"/>
            <a:chExt cx="1963327" cy="2844527"/>
          </a:xfrm>
        </p:grpSpPr>
        <p:sp>
          <p:nvSpPr>
            <p:cNvPr id="22" name="Rectangle 21"/>
            <p:cNvSpPr/>
            <p:nvPr/>
          </p:nvSpPr>
          <p:spPr>
            <a:xfrm>
              <a:off x="1208754" y="4692663"/>
              <a:ext cx="1640193" cy="584775"/>
            </a:xfrm>
            <a:prstGeom prst="rect">
              <a:avLst/>
            </a:prstGeom>
            <a:ln>
              <a:noFill/>
            </a:ln>
          </p:spPr>
          <p:txBody>
            <a:bodyPr wrap="none" lIns="0" tIns="0" rIns="0" bIns="0">
              <a:noAutofit/>
            </a:bodyPr>
            <a:lstStyle/>
            <a:p>
              <a:pPr marL="0" marR="0" lvl="0" indent="0" algn="ctr" defTabSz="896042"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a:ln>
                    <a:noFill/>
                  </a:ln>
                  <a:effectLst/>
                  <a:uLnTx/>
                  <a:uFillTx/>
                  <a:latin typeface="Segoe UI Light"/>
                  <a:ea typeface="+mn-ea"/>
                  <a:cs typeface="+mn-cs"/>
                </a:rPr>
                <a:t>Data</a:t>
              </a:r>
            </a:p>
          </p:txBody>
        </p:sp>
        <p:grpSp>
          <p:nvGrpSpPr>
            <p:cNvPr id="23" name="Group 16"/>
            <p:cNvGrpSpPr>
              <a:grpSpLocks noChangeAspect="1"/>
            </p:cNvGrpSpPr>
            <p:nvPr/>
          </p:nvGrpSpPr>
          <p:grpSpPr bwMode="auto">
            <a:xfrm>
              <a:off x="1089145" y="2432911"/>
              <a:ext cx="1963327" cy="1968500"/>
              <a:chOff x="409" y="817"/>
              <a:chExt cx="2657" cy="2664"/>
            </a:xfrm>
          </p:grpSpPr>
          <p:sp>
            <p:nvSpPr>
              <p:cNvPr id="37" name="Oval 17"/>
              <p:cNvSpPr>
                <a:spLocks noChangeArrowheads="1"/>
              </p:cNvSpPr>
              <p:nvPr/>
            </p:nvSpPr>
            <p:spPr bwMode="auto">
              <a:xfrm>
                <a:off x="2036" y="817"/>
                <a:ext cx="1030" cy="1030"/>
              </a:xfrm>
              <a:prstGeom prst="ellipse">
                <a:avLst/>
              </a:prstGeom>
              <a:noFill/>
              <a:ln w="285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sp>
            <p:nvSpPr>
              <p:cNvPr id="38" name="Oval 18"/>
              <p:cNvSpPr>
                <a:spLocks noChangeArrowheads="1"/>
              </p:cNvSpPr>
              <p:nvPr/>
            </p:nvSpPr>
            <p:spPr bwMode="auto">
              <a:xfrm>
                <a:off x="409" y="2153"/>
                <a:ext cx="860" cy="859"/>
              </a:xfrm>
              <a:prstGeom prst="ellipse">
                <a:avLst/>
              </a:prstGeom>
              <a:noFill/>
              <a:ln w="285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sp>
            <p:nvSpPr>
              <p:cNvPr id="39" name="Oval 19"/>
              <p:cNvSpPr>
                <a:spLocks noChangeArrowheads="1"/>
              </p:cNvSpPr>
              <p:nvPr/>
            </p:nvSpPr>
            <p:spPr bwMode="auto">
              <a:xfrm>
                <a:off x="2078" y="2792"/>
                <a:ext cx="689" cy="689"/>
              </a:xfrm>
              <a:prstGeom prst="ellipse">
                <a:avLst/>
              </a:prstGeom>
              <a:noFill/>
              <a:ln w="285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sp>
            <p:nvSpPr>
              <p:cNvPr id="40" name="Line 20"/>
              <p:cNvSpPr>
                <a:spLocks noChangeShapeType="1"/>
              </p:cNvSpPr>
              <p:nvPr/>
            </p:nvSpPr>
            <p:spPr bwMode="auto">
              <a:xfrm flipH="1" flipV="1">
                <a:off x="1219" y="2749"/>
                <a:ext cx="859" cy="348"/>
              </a:xfrm>
              <a:prstGeom prst="line">
                <a:avLst/>
              </a:prstGeom>
              <a:noFill/>
              <a:ln w="2857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sp>
            <p:nvSpPr>
              <p:cNvPr id="41" name="Line 21"/>
              <p:cNvSpPr>
                <a:spLocks noChangeShapeType="1"/>
              </p:cNvSpPr>
              <p:nvPr/>
            </p:nvSpPr>
            <p:spPr bwMode="auto">
              <a:xfrm flipV="1">
                <a:off x="1176" y="1677"/>
                <a:ext cx="945" cy="603"/>
              </a:xfrm>
              <a:prstGeom prst="line">
                <a:avLst/>
              </a:prstGeom>
              <a:noFill/>
              <a:ln w="2857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grpSp>
        <p:grpSp>
          <p:nvGrpSpPr>
            <p:cNvPr id="24" name="Group 23"/>
            <p:cNvGrpSpPr/>
            <p:nvPr/>
          </p:nvGrpSpPr>
          <p:grpSpPr>
            <a:xfrm>
              <a:off x="2361582" y="2545600"/>
              <a:ext cx="607986" cy="522788"/>
              <a:chOff x="1809120" y="2381553"/>
              <a:chExt cx="726560" cy="624745"/>
            </a:xfrm>
            <a:solidFill>
              <a:schemeClr val="accent1"/>
            </a:solidFill>
          </p:grpSpPr>
          <p:sp>
            <p:nvSpPr>
              <p:cNvPr id="25" name="Freeform 49"/>
              <p:cNvSpPr>
                <a:spLocks/>
              </p:cNvSpPr>
              <p:nvPr/>
            </p:nvSpPr>
            <p:spPr bwMode="auto">
              <a:xfrm>
                <a:off x="1832467" y="2381553"/>
                <a:ext cx="52531" cy="116737"/>
              </a:xfrm>
              <a:custGeom>
                <a:avLst/>
                <a:gdLst>
                  <a:gd name="T0" fmla="*/ 36 w 36"/>
                  <a:gd name="T1" fmla="*/ 0 h 80"/>
                  <a:gd name="T2" fmla="*/ 24 w 36"/>
                  <a:gd name="T3" fmla="*/ 0 h 80"/>
                  <a:gd name="T4" fmla="*/ 24 w 36"/>
                  <a:gd name="T5" fmla="*/ 0 h 80"/>
                  <a:gd name="T6" fmla="*/ 20 w 36"/>
                  <a:gd name="T7" fmla="*/ 6 h 80"/>
                  <a:gd name="T8" fmla="*/ 14 w 36"/>
                  <a:gd name="T9" fmla="*/ 12 h 80"/>
                  <a:gd name="T10" fmla="*/ 14 w 36"/>
                  <a:gd name="T11" fmla="*/ 12 h 80"/>
                  <a:gd name="T12" fmla="*/ 8 w 36"/>
                  <a:gd name="T13" fmla="*/ 16 h 80"/>
                  <a:gd name="T14" fmla="*/ 0 w 36"/>
                  <a:gd name="T15" fmla="*/ 20 h 80"/>
                  <a:gd name="T16" fmla="*/ 0 w 36"/>
                  <a:gd name="T17" fmla="*/ 34 h 80"/>
                  <a:gd name="T18" fmla="*/ 0 w 36"/>
                  <a:gd name="T19" fmla="*/ 34 h 80"/>
                  <a:gd name="T20" fmla="*/ 12 w 36"/>
                  <a:gd name="T21" fmla="*/ 28 h 80"/>
                  <a:gd name="T22" fmla="*/ 20 w 36"/>
                  <a:gd name="T23" fmla="*/ 22 h 80"/>
                  <a:gd name="T24" fmla="*/ 20 w 36"/>
                  <a:gd name="T25" fmla="*/ 80 h 80"/>
                  <a:gd name="T26" fmla="*/ 36 w 36"/>
                  <a:gd name="T27" fmla="*/ 80 h 80"/>
                  <a:gd name="T28" fmla="*/ 36 w 36"/>
                  <a:gd name="T29" fmla="*/ 0 h 80"/>
                  <a:gd name="T30" fmla="*/ 36 w 36"/>
                  <a:gd name="T31"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 h="80">
                    <a:moveTo>
                      <a:pt x="36" y="0"/>
                    </a:moveTo>
                    <a:lnTo>
                      <a:pt x="24" y="0"/>
                    </a:lnTo>
                    <a:lnTo>
                      <a:pt x="24" y="0"/>
                    </a:lnTo>
                    <a:lnTo>
                      <a:pt x="20" y="6"/>
                    </a:lnTo>
                    <a:lnTo>
                      <a:pt x="14" y="12"/>
                    </a:lnTo>
                    <a:lnTo>
                      <a:pt x="14" y="12"/>
                    </a:lnTo>
                    <a:lnTo>
                      <a:pt x="8" y="16"/>
                    </a:lnTo>
                    <a:lnTo>
                      <a:pt x="0" y="20"/>
                    </a:lnTo>
                    <a:lnTo>
                      <a:pt x="0" y="34"/>
                    </a:lnTo>
                    <a:lnTo>
                      <a:pt x="0" y="34"/>
                    </a:lnTo>
                    <a:lnTo>
                      <a:pt x="12" y="28"/>
                    </a:lnTo>
                    <a:lnTo>
                      <a:pt x="20" y="22"/>
                    </a:lnTo>
                    <a:lnTo>
                      <a:pt x="20" y="80"/>
                    </a:lnTo>
                    <a:lnTo>
                      <a:pt x="36" y="80"/>
                    </a:lnTo>
                    <a:lnTo>
                      <a:pt x="36" y="0"/>
                    </a:lnTo>
                    <a:lnTo>
                      <a:pt x="36" y="0"/>
                    </a:lnTo>
                    <a:close/>
                  </a:path>
                </a:pathLst>
              </a:custGeom>
              <a:grpFill/>
              <a:ln>
                <a:solidFill>
                  <a:schemeClr val="accent1"/>
                </a:solidFill>
              </a:ln>
            </p:spPr>
            <p:txBody>
              <a:bodyPr vert="horz" wrap="square" lIns="91401" tIns="45700" rIns="91401" bIns="45700"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sp>
            <p:nvSpPr>
              <p:cNvPr id="26" name="Freeform 50"/>
              <p:cNvSpPr>
                <a:spLocks noEditPoints="1"/>
              </p:cNvSpPr>
              <p:nvPr/>
            </p:nvSpPr>
            <p:spPr bwMode="auto">
              <a:xfrm>
                <a:off x="2019117" y="2381553"/>
                <a:ext cx="75880" cy="119656"/>
              </a:xfrm>
              <a:custGeom>
                <a:avLst/>
                <a:gdLst>
                  <a:gd name="T0" fmla="*/ 8 w 52"/>
                  <a:gd name="T1" fmla="*/ 8 h 82"/>
                  <a:gd name="T2" fmla="*/ 8 w 52"/>
                  <a:gd name="T3" fmla="*/ 8 h 82"/>
                  <a:gd name="T4" fmla="*/ 4 w 52"/>
                  <a:gd name="T5" fmla="*/ 14 h 82"/>
                  <a:gd name="T6" fmla="*/ 2 w 52"/>
                  <a:gd name="T7" fmla="*/ 20 h 82"/>
                  <a:gd name="T8" fmla="*/ 0 w 52"/>
                  <a:gd name="T9" fmla="*/ 40 h 82"/>
                  <a:gd name="T10" fmla="*/ 0 w 52"/>
                  <a:gd name="T11" fmla="*/ 40 h 82"/>
                  <a:gd name="T12" fmla="*/ 2 w 52"/>
                  <a:gd name="T13" fmla="*/ 60 h 82"/>
                  <a:gd name="T14" fmla="*/ 4 w 52"/>
                  <a:gd name="T15" fmla="*/ 66 h 82"/>
                  <a:gd name="T16" fmla="*/ 8 w 52"/>
                  <a:gd name="T17" fmla="*/ 72 h 82"/>
                  <a:gd name="T18" fmla="*/ 8 w 52"/>
                  <a:gd name="T19" fmla="*/ 72 h 82"/>
                  <a:gd name="T20" fmla="*/ 10 w 52"/>
                  <a:gd name="T21" fmla="*/ 76 h 82"/>
                  <a:gd name="T22" fmla="*/ 16 w 52"/>
                  <a:gd name="T23" fmla="*/ 78 h 82"/>
                  <a:gd name="T24" fmla="*/ 20 w 52"/>
                  <a:gd name="T25" fmla="*/ 80 h 82"/>
                  <a:gd name="T26" fmla="*/ 26 w 52"/>
                  <a:gd name="T27" fmla="*/ 82 h 82"/>
                  <a:gd name="T28" fmla="*/ 26 w 52"/>
                  <a:gd name="T29" fmla="*/ 82 h 82"/>
                  <a:gd name="T30" fmla="*/ 36 w 52"/>
                  <a:gd name="T31" fmla="*/ 80 h 82"/>
                  <a:gd name="T32" fmla="*/ 40 w 52"/>
                  <a:gd name="T33" fmla="*/ 76 h 82"/>
                  <a:gd name="T34" fmla="*/ 44 w 52"/>
                  <a:gd name="T35" fmla="*/ 72 h 82"/>
                  <a:gd name="T36" fmla="*/ 44 w 52"/>
                  <a:gd name="T37" fmla="*/ 72 h 82"/>
                  <a:gd name="T38" fmla="*/ 48 w 52"/>
                  <a:gd name="T39" fmla="*/ 68 h 82"/>
                  <a:gd name="T40" fmla="*/ 50 w 52"/>
                  <a:gd name="T41" fmla="*/ 60 h 82"/>
                  <a:gd name="T42" fmla="*/ 52 w 52"/>
                  <a:gd name="T43" fmla="*/ 40 h 82"/>
                  <a:gd name="T44" fmla="*/ 52 w 52"/>
                  <a:gd name="T45" fmla="*/ 40 h 82"/>
                  <a:gd name="T46" fmla="*/ 50 w 52"/>
                  <a:gd name="T47" fmla="*/ 20 h 82"/>
                  <a:gd name="T48" fmla="*/ 48 w 52"/>
                  <a:gd name="T49" fmla="*/ 14 h 82"/>
                  <a:gd name="T50" fmla="*/ 44 w 52"/>
                  <a:gd name="T51" fmla="*/ 8 h 82"/>
                  <a:gd name="T52" fmla="*/ 44 w 52"/>
                  <a:gd name="T53" fmla="*/ 8 h 82"/>
                  <a:gd name="T54" fmla="*/ 40 w 52"/>
                  <a:gd name="T55" fmla="*/ 4 h 82"/>
                  <a:gd name="T56" fmla="*/ 36 w 52"/>
                  <a:gd name="T57" fmla="*/ 2 h 82"/>
                  <a:gd name="T58" fmla="*/ 26 w 52"/>
                  <a:gd name="T59" fmla="*/ 0 h 82"/>
                  <a:gd name="T60" fmla="*/ 26 w 52"/>
                  <a:gd name="T61" fmla="*/ 0 h 82"/>
                  <a:gd name="T62" fmla="*/ 16 w 52"/>
                  <a:gd name="T63" fmla="*/ 2 h 82"/>
                  <a:gd name="T64" fmla="*/ 12 w 52"/>
                  <a:gd name="T65" fmla="*/ 4 h 82"/>
                  <a:gd name="T66" fmla="*/ 8 w 52"/>
                  <a:gd name="T67" fmla="*/ 8 h 82"/>
                  <a:gd name="T68" fmla="*/ 8 w 52"/>
                  <a:gd name="T69" fmla="*/ 8 h 82"/>
                  <a:gd name="T70" fmla="*/ 8 w 52"/>
                  <a:gd name="T71" fmla="*/ 8 h 82"/>
                  <a:gd name="T72" fmla="*/ 32 w 52"/>
                  <a:gd name="T73" fmla="*/ 14 h 82"/>
                  <a:gd name="T74" fmla="*/ 32 w 52"/>
                  <a:gd name="T75" fmla="*/ 14 h 82"/>
                  <a:gd name="T76" fmla="*/ 34 w 52"/>
                  <a:gd name="T77" fmla="*/ 20 h 82"/>
                  <a:gd name="T78" fmla="*/ 34 w 52"/>
                  <a:gd name="T79" fmla="*/ 20 h 82"/>
                  <a:gd name="T80" fmla="*/ 36 w 52"/>
                  <a:gd name="T81" fmla="*/ 40 h 82"/>
                  <a:gd name="T82" fmla="*/ 36 w 52"/>
                  <a:gd name="T83" fmla="*/ 40 h 82"/>
                  <a:gd name="T84" fmla="*/ 34 w 52"/>
                  <a:gd name="T85" fmla="*/ 60 h 82"/>
                  <a:gd name="T86" fmla="*/ 34 w 52"/>
                  <a:gd name="T87" fmla="*/ 60 h 82"/>
                  <a:gd name="T88" fmla="*/ 32 w 52"/>
                  <a:gd name="T89" fmla="*/ 66 h 82"/>
                  <a:gd name="T90" fmla="*/ 32 w 52"/>
                  <a:gd name="T91" fmla="*/ 66 h 82"/>
                  <a:gd name="T92" fmla="*/ 26 w 52"/>
                  <a:gd name="T93" fmla="*/ 68 h 82"/>
                  <a:gd name="T94" fmla="*/ 26 w 52"/>
                  <a:gd name="T95" fmla="*/ 68 h 82"/>
                  <a:gd name="T96" fmla="*/ 22 w 52"/>
                  <a:gd name="T97" fmla="*/ 66 h 82"/>
                  <a:gd name="T98" fmla="*/ 22 w 52"/>
                  <a:gd name="T99" fmla="*/ 66 h 82"/>
                  <a:gd name="T100" fmla="*/ 18 w 52"/>
                  <a:gd name="T101" fmla="*/ 60 h 82"/>
                  <a:gd name="T102" fmla="*/ 18 w 52"/>
                  <a:gd name="T103" fmla="*/ 60 h 82"/>
                  <a:gd name="T104" fmla="*/ 16 w 52"/>
                  <a:gd name="T105" fmla="*/ 40 h 82"/>
                  <a:gd name="T106" fmla="*/ 16 w 52"/>
                  <a:gd name="T107" fmla="*/ 40 h 82"/>
                  <a:gd name="T108" fmla="*/ 18 w 52"/>
                  <a:gd name="T109" fmla="*/ 20 h 82"/>
                  <a:gd name="T110" fmla="*/ 18 w 52"/>
                  <a:gd name="T111" fmla="*/ 20 h 82"/>
                  <a:gd name="T112" fmla="*/ 22 w 52"/>
                  <a:gd name="T113" fmla="*/ 14 h 82"/>
                  <a:gd name="T114" fmla="*/ 22 w 52"/>
                  <a:gd name="T115" fmla="*/ 14 h 82"/>
                  <a:gd name="T116" fmla="*/ 26 w 52"/>
                  <a:gd name="T117" fmla="*/ 12 h 82"/>
                  <a:gd name="T118" fmla="*/ 26 w 52"/>
                  <a:gd name="T119" fmla="*/ 12 h 82"/>
                  <a:gd name="T120" fmla="*/ 32 w 52"/>
                  <a:gd name="T121" fmla="*/ 14 h 82"/>
                  <a:gd name="T122" fmla="*/ 32 w 52"/>
                  <a:gd name="T123" fmla="*/ 14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2" h="82">
                    <a:moveTo>
                      <a:pt x="8" y="8"/>
                    </a:moveTo>
                    <a:lnTo>
                      <a:pt x="8" y="8"/>
                    </a:lnTo>
                    <a:lnTo>
                      <a:pt x="4" y="14"/>
                    </a:lnTo>
                    <a:lnTo>
                      <a:pt x="2" y="20"/>
                    </a:lnTo>
                    <a:lnTo>
                      <a:pt x="0" y="40"/>
                    </a:lnTo>
                    <a:lnTo>
                      <a:pt x="0" y="40"/>
                    </a:lnTo>
                    <a:lnTo>
                      <a:pt x="2" y="60"/>
                    </a:lnTo>
                    <a:lnTo>
                      <a:pt x="4" y="66"/>
                    </a:lnTo>
                    <a:lnTo>
                      <a:pt x="8" y="72"/>
                    </a:lnTo>
                    <a:lnTo>
                      <a:pt x="8" y="72"/>
                    </a:lnTo>
                    <a:lnTo>
                      <a:pt x="10" y="76"/>
                    </a:lnTo>
                    <a:lnTo>
                      <a:pt x="16" y="78"/>
                    </a:lnTo>
                    <a:lnTo>
                      <a:pt x="20" y="80"/>
                    </a:lnTo>
                    <a:lnTo>
                      <a:pt x="26" y="82"/>
                    </a:lnTo>
                    <a:lnTo>
                      <a:pt x="26" y="82"/>
                    </a:lnTo>
                    <a:lnTo>
                      <a:pt x="36" y="80"/>
                    </a:lnTo>
                    <a:lnTo>
                      <a:pt x="40" y="76"/>
                    </a:lnTo>
                    <a:lnTo>
                      <a:pt x="44" y="72"/>
                    </a:lnTo>
                    <a:lnTo>
                      <a:pt x="44" y="72"/>
                    </a:lnTo>
                    <a:lnTo>
                      <a:pt x="48" y="68"/>
                    </a:lnTo>
                    <a:lnTo>
                      <a:pt x="50" y="60"/>
                    </a:lnTo>
                    <a:lnTo>
                      <a:pt x="52" y="40"/>
                    </a:lnTo>
                    <a:lnTo>
                      <a:pt x="52" y="40"/>
                    </a:lnTo>
                    <a:lnTo>
                      <a:pt x="50" y="20"/>
                    </a:lnTo>
                    <a:lnTo>
                      <a:pt x="48" y="14"/>
                    </a:lnTo>
                    <a:lnTo>
                      <a:pt x="44" y="8"/>
                    </a:lnTo>
                    <a:lnTo>
                      <a:pt x="44" y="8"/>
                    </a:lnTo>
                    <a:lnTo>
                      <a:pt x="40" y="4"/>
                    </a:lnTo>
                    <a:lnTo>
                      <a:pt x="36" y="2"/>
                    </a:lnTo>
                    <a:lnTo>
                      <a:pt x="26" y="0"/>
                    </a:lnTo>
                    <a:lnTo>
                      <a:pt x="26" y="0"/>
                    </a:lnTo>
                    <a:lnTo>
                      <a:pt x="16" y="2"/>
                    </a:lnTo>
                    <a:lnTo>
                      <a:pt x="12" y="4"/>
                    </a:lnTo>
                    <a:lnTo>
                      <a:pt x="8" y="8"/>
                    </a:lnTo>
                    <a:lnTo>
                      <a:pt x="8" y="8"/>
                    </a:lnTo>
                    <a:lnTo>
                      <a:pt x="8" y="8"/>
                    </a:lnTo>
                    <a:close/>
                    <a:moveTo>
                      <a:pt x="32" y="14"/>
                    </a:moveTo>
                    <a:lnTo>
                      <a:pt x="32" y="14"/>
                    </a:lnTo>
                    <a:lnTo>
                      <a:pt x="34" y="20"/>
                    </a:lnTo>
                    <a:lnTo>
                      <a:pt x="34" y="20"/>
                    </a:lnTo>
                    <a:lnTo>
                      <a:pt x="36" y="40"/>
                    </a:lnTo>
                    <a:lnTo>
                      <a:pt x="36" y="40"/>
                    </a:lnTo>
                    <a:lnTo>
                      <a:pt x="34" y="60"/>
                    </a:lnTo>
                    <a:lnTo>
                      <a:pt x="34" y="60"/>
                    </a:lnTo>
                    <a:lnTo>
                      <a:pt x="32" y="66"/>
                    </a:lnTo>
                    <a:lnTo>
                      <a:pt x="32" y="66"/>
                    </a:lnTo>
                    <a:lnTo>
                      <a:pt x="26" y="68"/>
                    </a:lnTo>
                    <a:lnTo>
                      <a:pt x="26" y="68"/>
                    </a:lnTo>
                    <a:lnTo>
                      <a:pt x="22" y="66"/>
                    </a:lnTo>
                    <a:lnTo>
                      <a:pt x="22" y="66"/>
                    </a:lnTo>
                    <a:lnTo>
                      <a:pt x="18" y="60"/>
                    </a:lnTo>
                    <a:lnTo>
                      <a:pt x="18" y="60"/>
                    </a:lnTo>
                    <a:lnTo>
                      <a:pt x="16" y="40"/>
                    </a:lnTo>
                    <a:lnTo>
                      <a:pt x="16" y="40"/>
                    </a:lnTo>
                    <a:lnTo>
                      <a:pt x="18" y="20"/>
                    </a:lnTo>
                    <a:lnTo>
                      <a:pt x="18" y="20"/>
                    </a:lnTo>
                    <a:lnTo>
                      <a:pt x="22" y="14"/>
                    </a:lnTo>
                    <a:lnTo>
                      <a:pt x="22" y="14"/>
                    </a:lnTo>
                    <a:lnTo>
                      <a:pt x="26" y="12"/>
                    </a:lnTo>
                    <a:lnTo>
                      <a:pt x="26" y="12"/>
                    </a:lnTo>
                    <a:lnTo>
                      <a:pt x="32" y="14"/>
                    </a:lnTo>
                    <a:lnTo>
                      <a:pt x="32" y="14"/>
                    </a:lnTo>
                    <a:close/>
                  </a:path>
                </a:pathLst>
              </a:custGeom>
              <a:solidFill>
                <a:schemeClr val="bg2"/>
              </a:solidFill>
              <a:ln>
                <a:solidFill>
                  <a:schemeClr val="accent1"/>
                </a:solidFill>
              </a:ln>
            </p:spPr>
            <p:txBody>
              <a:bodyPr vert="horz" wrap="square" lIns="91401" tIns="45700" rIns="91401" bIns="45700"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sp>
            <p:nvSpPr>
              <p:cNvPr id="27" name="Freeform 51"/>
              <p:cNvSpPr>
                <a:spLocks/>
              </p:cNvSpPr>
              <p:nvPr/>
            </p:nvSpPr>
            <p:spPr bwMode="auto">
              <a:xfrm>
                <a:off x="2246754" y="2381553"/>
                <a:ext cx="49613" cy="116737"/>
              </a:xfrm>
              <a:custGeom>
                <a:avLst/>
                <a:gdLst>
                  <a:gd name="T0" fmla="*/ 34 w 34"/>
                  <a:gd name="T1" fmla="*/ 0 h 80"/>
                  <a:gd name="T2" fmla="*/ 22 w 34"/>
                  <a:gd name="T3" fmla="*/ 0 h 80"/>
                  <a:gd name="T4" fmla="*/ 22 w 34"/>
                  <a:gd name="T5" fmla="*/ 0 h 80"/>
                  <a:gd name="T6" fmla="*/ 18 w 34"/>
                  <a:gd name="T7" fmla="*/ 6 h 80"/>
                  <a:gd name="T8" fmla="*/ 12 w 34"/>
                  <a:gd name="T9" fmla="*/ 12 h 80"/>
                  <a:gd name="T10" fmla="*/ 12 w 34"/>
                  <a:gd name="T11" fmla="*/ 12 h 80"/>
                  <a:gd name="T12" fmla="*/ 6 w 34"/>
                  <a:gd name="T13" fmla="*/ 16 h 80"/>
                  <a:gd name="T14" fmla="*/ 0 w 34"/>
                  <a:gd name="T15" fmla="*/ 20 h 80"/>
                  <a:gd name="T16" fmla="*/ 0 w 34"/>
                  <a:gd name="T17" fmla="*/ 34 h 80"/>
                  <a:gd name="T18" fmla="*/ 0 w 34"/>
                  <a:gd name="T19" fmla="*/ 34 h 80"/>
                  <a:gd name="T20" fmla="*/ 10 w 34"/>
                  <a:gd name="T21" fmla="*/ 28 h 80"/>
                  <a:gd name="T22" fmla="*/ 20 w 34"/>
                  <a:gd name="T23" fmla="*/ 22 h 80"/>
                  <a:gd name="T24" fmla="*/ 20 w 34"/>
                  <a:gd name="T25" fmla="*/ 80 h 80"/>
                  <a:gd name="T26" fmla="*/ 34 w 34"/>
                  <a:gd name="T27" fmla="*/ 80 h 80"/>
                  <a:gd name="T28" fmla="*/ 34 w 34"/>
                  <a:gd name="T29" fmla="*/ 0 h 80"/>
                  <a:gd name="T30" fmla="*/ 34 w 34"/>
                  <a:gd name="T31"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4" h="80">
                    <a:moveTo>
                      <a:pt x="34" y="0"/>
                    </a:moveTo>
                    <a:lnTo>
                      <a:pt x="22" y="0"/>
                    </a:lnTo>
                    <a:lnTo>
                      <a:pt x="22" y="0"/>
                    </a:lnTo>
                    <a:lnTo>
                      <a:pt x="18" y="6"/>
                    </a:lnTo>
                    <a:lnTo>
                      <a:pt x="12" y="12"/>
                    </a:lnTo>
                    <a:lnTo>
                      <a:pt x="12" y="12"/>
                    </a:lnTo>
                    <a:lnTo>
                      <a:pt x="6" y="16"/>
                    </a:lnTo>
                    <a:lnTo>
                      <a:pt x="0" y="20"/>
                    </a:lnTo>
                    <a:lnTo>
                      <a:pt x="0" y="34"/>
                    </a:lnTo>
                    <a:lnTo>
                      <a:pt x="0" y="34"/>
                    </a:lnTo>
                    <a:lnTo>
                      <a:pt x="10" y="28"/>
                    </a:lnTo>
                    <a:lnTo>
                      <a:pt x="20" y="22"/>
                    </a:lnTo>
                    <a:lnTo>
                      <a:pt x="20" y="80"/>
                    </a:lnTo>
                    <a:lnTo>
                      <a:pt x="34" y="80"/>
                    </a:lnTo>
                    <a:lnTo>
                      <a:pt x="34" y="0"/>
                    </a:lnTo>
                    <a:lnTo>
                      <a:pt x="34" y="0"/>
                    </a:lnTo>
                    <a:close/>
                  </a:path>
                </a:pathLst>
              </a:custGeom>
              <a:grpFill/>
              <a:ln>
                <a:solidFill>
                  <a:schemeClr val="accent1"/>
                </a:solidFill>
              </a:ln>
            </p:spPr>
            <p:txBody>
              <a:bodyPr vert="horz" wrap="square" lIns="91401" tIns="45700" rIns="91401" bIns="45700"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sp>
            <p:nvSpPr>
              <p:cNvPr id="28" name="Freeform 52"/>
              <p:cNvSpPr>
                <a:spLocks noEditPoints="1"/>
              </p:cNvSpPr>
              <p:nvPr/>
            </p:nvSpPr>
            <p:spPr bwMode="auto">
              <a:xfrm>
                <a:off x="2459800" y="2381553"/>
                <a:ext cx="75880" cy="119656"/>
              </a:xfrm>
              <a:custGeom>
                <a:avLst/>
                <a:gdLst>
                  <a:gd name="T0" fmla="*/ 8 w 52"/>
                  <a:gd name="T1" fmla="*/ 8 h 82"/>
                  <a:gd name="T2" fmla="*/ 8 w 52"/>
                  <a:gd name="T3" fmla="*/ 8 h 82"/>
                  <a:gd name="T4" fmla="*/ 4 w 52"/>
                  <a:gd name="T5" fmla="*/ 14 h 82"/>
                  <a:gd name="T6" fmla="*/ 2 w 52"/>
                  <a:gd name="T7" fmla="*/ 20 h 82"/>
                  <a:gd name="T8" fmla="*/ 0 w 52"/>
                  <a:gd name="T9" fmla="*/ 40 h 82"/>
                  <a:gd name="T10" fmla="*/ 0 w 52"/>
                  <a:gd name="T11" fmla="*/ 40 h 82"/>
                  <a:gd name="T12" fmla="*/ 2 w 52"/>
                  <a:gd name="T13" fmla="*/ 60 h 82"/>
                  <a:gd name="T14" fmla="*/ 4 w 52"/>
                  <a:gd name="T15" fmla="*/ 66 h 82"/>
                  <a:gd name="T16" fmla="*/ 8 w 52"/>
                  <a:gd name="T17" fmla="*/ 72 h 82"/>
                  <a:gd name="T18" fmla="*/ 8 w 52"/>
                  <a:gd name="T19" fmla="*/ 72 h 82"/>
                  <a:gd name="T20" fmla="*/ 12 w 52"/>
                  <a:gd name="T21" fmla="*/ 76 h 82"/>
                  <a:gd name="T22" fmla="*/ 16 w 52"/>
                  <a:gd name="T23" fmla="*/ 78 h 82"/>
                  <a:gd name="T24" fmla="*/ 20 w 52"/>
                  <a:gd name="T25" fmla="*/ 80 h 82"/>
                  <a:gd name="T26" fmla="*/ 26 w 52"/>
                  <a:gd name="T27" fmla="*/ 82 h 82"/>
                  <a:gd name="T28" fmla="*/ 26 w 52"/>
                  <a:gd name="T29" fmla="*/ 82 h 82"/>
                  <a:gd name="T30" fmla="*/ 36 w 52"/>
                  <a:gd name="T31" fmla="*/ 80 h 82"/>
                  <a:gd name="T32" fmla="*/ 40 w 52"/>
                  <a:gd name="T33" fmla="*/ 76 h 82"/>
                  <a:gd name="T34" fmla="*/ 44 w 52"/>
                  <a:gd name="T35" fmla="*/ 72 h 82"/>
                  <a:gd name="T36" fmla="*/ 44 w 52"/>
                  <a:gd name="T37" fmla="*/ 72 h 82"/>
                  <a:gd name="T38" fmla="*/ 48 w 52"/>
                  <a:gd name="T39" fmla="*/ 68 h 82"/>
                  <a:gd name="T40" fmla="*/ 50 w 52"/>
                  <a:gd name="T41" fmla="*/ 60 h 82"/>
                  <a:gd name="T42" fmla="*/ 52 w 52"/>
                  <a:gd name="T43" fmla="*/ 40 h 82"/>
                  <a:gd name="T44" fmla="*/ 52 w 52"/>
                  <a:gd name="T45" fmla="*/ 40 h 82"/>
                  <a:gd name="T46" fmla="*/ 50 w 52"/>
                  <a:gd name="T47" fmla="*/ 20 h 82"/>
                  <a:gd name="T48" fmla="*/ 48 w 52"/>
                  <a:gd name="T49" fmla="*/ 14 h 82"/>
                  <a:gd name="T50" fmla="*/ 44 w 52"/>
                  <a:gd name="T51" fmla="*/ 8 h 82"/>
                  <a:gd name="T52" fmla="*/ 44 w 52"/>
                  <a:gd name="T53" fmla="*/ 8 h 82"/>
                  <a:gd name="T54" fmla="*/ 40 w 52"/>
                  <a:gd name="T55" fmla="*/ 4 h 82"/>
                  <a:gd name="T56" fmla="*/ 36 w 52"/>
                  <a:gd name="T57" fmla="*/ 2 h 82"/>
                  <a:gd name="T58" fmla="*/ 26 w 52"/>
                  <a:gd name="T59" fmla="*/ 0 h 82"/>
                  <a:gd name="T60" fmla="*/ 26 w 52"/>
                  <a:gd name="T61" fmla="*/ 0 h 82"/>
                  <a:gd name="T62" fmla="*/ 16 w 52"/>
                  <a:gd name="T63" fmla="*/ 2 h 82"/>
                  <a:gd name="T64" fmla="*/ 12 w 52"/>
                  <a:gd name="T65" fmla="*/ 4 h 82"/>
                  <a:gd name="T66" fmla="*/ 8 w 52"/>
                  <a:gd name="T67" fmla="*/ 8 h 82"/>
                  <a:gd name="T68" fmla="*/ 8 w 52"/>
                  <a:gd name="T69" fmla="*/ 8 h 82"/>
                  <a:gd name="T70" fmla="*/ 8 w 52"/>
                  <a:gd name="T71" fmla="*/ 8 h 82"/>
                  <a:gd name="T72" fmla="*/ 32 w 52"/>
                  <a:gd name="T73" fmla="*/ 14 h 82"/>
                  <a:gd name="T74" fmla="*/ 32 w 52"/>
                  <a:gd name="T75" fmla="*/ 14 h 82"/>
                  <a:gd name="T76" fmla="*/ 34 w 52"/>
                  <a:gd name="T77" fmla="*/ 20 h 82"/>
                  <a:gd name="T78" fmla="*/ 34 w 52"/>
                  <a:gd name="T79" fmla="*/ 20 h 82"/>
                  <a:gd name="T80" fmla="*/ 36 w 52"/>
                  <a:gd name="T81" fmla="*/ 40 h 82"/>
                  <a:gd name="T82" fmla="*/ 36 w 52"/>
                  <a:gd name="T83" fmla="*/ 40 h 82"/>
                  <a:gd name="T84" fmla="*/ 34 w 52"/>
                  <a:gd name="T85" fmla="*/ 60 h 82"/>
                  <a:gd name="T86" fmla="*/ 34 w 52"/>
                  <a:gd name="T87" fmla="*/ 60 h 82"/>
                  <a:gd name="T88" fmla="*/ 32 w 52"/>
                  <a:gd name="T89" fmla="*/ 66 h 82"/>
                  <a:gd name="T90" fmla="*/ 32 w 52"/>
                  <a:gd name="T91" fmla="*/ 66 h 82"/>
                  <a:gd name="T92" fmla="*/ 26 w 52"/>
                  <a:gd name="T93" fmla="*/ 68 h 82"/>
                  <a:gd name="T94" fmla="*/ 26 w 52"/>
                  <a:gd name="T95" fmla="*/ 68 h 82"/>
                  <a:gd name="T96" fmla="*/ 22 w 52"/>
                  <a:gd name="T97" fmla="*/ 66 h 82"/>
                  <a:gd name="T98" fmla="*/ 22 w 52"/>
                  <a:gd name="T99" fmla="*/ 66 h 82"/>
                  <a:gd name="T100" fmla="*/ 18 w 52"/>
                  <a:gd name="T101" fmla="*/ 60 h 82"/>
                  <a:gd name="T102" fmla="*/ 18 w 52"/>
                  <a:gd name="T103" fmla="*/ 60 h 82"/>
                  <a:gd name="T104" fmla="*/ 16 w 52"/>
                  <a:gd name="T105" fmla="*/ 40 h 82"/>
                  <a:gd name="T106" fmla="*/ 16 w 52"/>
                  <a:gd name="T107" fmla="*/ 40 h 82"/>
                  <a:gd name="T108" fmla="*/ 18 w 52"/>
                  <a:gd name="T109" fmla="*/ 20 h 82"/>
                  <a:gd name="T110" fmla="*/ 18 w 52"/>
                  <a:gd name="T111" fmla="*/ 20 h 82"/>
                  <a:gd name="T112" fmla="*/ 22 w 52"/>
                  <a:gd name="T113" fmla="*/ 14 h 82"/>
                  <a:gd name="T114" fmla="*/ 22 w 52"/>
                  <a:gd name="T115" fmla="*/ 14 h 82"/>
                  <a:gd name="T116" fmla="*/ 26 w 52"/>
                  <a:gd name="T117" fmla="*/ 12 h 82"/>
                  <a:gd name="T118" fmla="*/ 26 w 52"/>
                  <a:gd name="T119" fmla="*/ 12 h 82"/>
                  <a:gd name="T120" fmla="*/ 32 w 52"/>
                  <a:gd name="T121" fmla="*/ 14 h 82"/>
                  <a:gd name="T122" fmla="*/ 32 w 52"/>
                  <a:gd name="T123" fmla="*/ 14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2" h="82">
                    <a:moveTo>
                      <a:pt x="8" y="8"/>
                    </a:moveTo>
                    <a:lnTo>
                      <a:pt x="8" y="8"/>
                    </a:lnTo>
                    <a:lnTo>
                      <a:pt x="4" y="14"/>
                    </a:lnTo>
                    <a:lnTo>
                      <a:pt x="2" y="20"/>
                    </a:lnTo>
                    <a:lnTo>
                      <a:pt x="0" y="40"/>
                    </a:lnTo>
                    <a:lnTo>
                      <a:pt x="0" y="40"/>
                    </a:lnTo>
                    <a:lnTo>
                      <a:pt x="2" y="60"/>
                    </a:lnTo>
                    <a:lnTo>
                      <a:pt x="4" y="66"/>
                    </a:lnTo>
                    <a:lnTo>
                      <a:pt x="8" y="72"/>
                    </a:lnTo>
                    <a:lnTo>
                      <a:pt x="8" y="72"/>
                    </a:lnTo>
                    <a:lnTo>
                      <a:pt x="12" y="76"/>
                    </a:lnTo>
                    <a:lnTo>
                      <a:pt x="16" y="78"/>
                    </a:lnTo>
                    <a:lnTo>
                      <a:pt x="20" y="80"/>
                    </a:lnTo>
                    <a:lnTo>
                      <a:pt x="26" y="82"/>
                    </a:lnTo>
                    <a:lnTo>
                      <a:pt x="26" y="82"/>
                    </a:lnTo>
                    <a:lnTo>
                      <a:pt x="36" y="80"/>
                    </a:lnTo>
                    <a:lnTo>
                      <a:pt x="40" y="76"/>
                    </a:lnTo>
                    <a:lnTo>
                      <a:pt x="44" y="72"/>
                    </a:lnTo>
                    <a:lnTo>
                      <a:pt x="44" y="72"/>
                    </a:lnTo>
                    <a:lnTo>
                      <a:pt x="48" y="68"/>
                    </a:lnTo>
                    <a:lnTo>
                      <a:pt x="50" y="60"/>
                    </a:lnTo>
                    <a:lnTo>
                      <a:pt x="52" y="40"/>
                    </a:lnTo>
                    <a:lnTo>
                      <a:pt x="52" y="40"/>
                    </a:lnTo>
                    <a:lnTo>
                      <a:pt x="50" y="20"/>
                    </a:lnTo>
                    <a:lnTo>
                      <a:pt x="48" y="14"/>
                    </a:lnTo>
                    <a:lnTo>
                      <a:pt x="44" y="8"/>
                    </a:lnTo>
                    <a:lnTo>
                      <a:pt x="44" y="8"/>
                    </a:lnTo>
                    <a:lnTo>
                      <a:pt x="40" y="4"/>
                    </a:lnTo>
                    <a:lnTo>
                      <a:pt x="36" y="2"/>
                    </a:lnTo>
                    <a:lnTo>
                      <a:pt x="26" y="0"/>
                    </a:lnTo>
                    <a:lnTo>
                      <a:pt x="26" y="0"/>
                    </a:lnTo>
                    <a:lnTo>
                      <a:pt x="16" y="2"/>
                    </a:lnTo>
                    <a:lnTo>
                      <a:pt x="12" y="4"/>
                    </a:lnTo>
                    <a:lnTo>
                      <a:pt x="8" y="8"/>
                    </a:lnTo>
                    <a:lnTo>
                      <a:pt x="8" y="8"/>
                    </a:lnTo>
                    <a:lnTo>
                      <a:pt x="8" y="8"/>
                    </a:lnTo>
                    <a:close/>
                    <a:moveTo>
                      <a:pt x="32" y="14"/>
                    </a:moveTo>
                    <a:lnTo>
                      <a:pt x="32" y="14"/>
                    </a:lnTo>
                    <a:lnTo>
                      <a:pt x="34" y="20"/>
                    </a:lnTo>
                    <a:lnTo>
                      <a:pt x="34" y="20"/>
                    </a:lnTo>
                    <a:lnTo>
                      <a:pt x="36" y="40"/>
                    </a:lnTo>
                    <a:lnTo>
                      <a:pt x="36" y="40"/>
                    </a:lnTo>
                    <a:lnTo>
                      <a:pt x="34" y="60"/>
                    </a:lnTo>
                    <a:lnTo>
                      <a:pt x="34" y="60"/>
                    </a:lnTo>
                    <a:lnTo>
                      <a:pt x="32" y="66"/>
                    </a:lnTo>
                    <a:lnTo>
                      <a:pt x="32" y="66"/>
                    </a:lnTo>
                    <a:lnTo>
                      <a:pt x="26" y="68"/>
                    </a:lnTo>
                    <a:lnTo>
                      <a:pt x="26" y="68"/>
                    </a:lnTo>
                    <a:lnTo>
                      <a:pt x="22" y="66"/>
                    </a:lnTo>
                    <a:lnTo>
                      <a:pt x="22" y="66"/>
                    </a:lnTo>
                    <a:lnTo>
                      <a:pt x="18" y="60"/>
                    </a:lnTo>
                    <a:lnTo>
                      <a:pt x="18" y="60"/>
                    </a:lnTo>
                    <a:lnTo>
                      <a:pt x="16" y="40"/>
                    </a:lnTo>
                    <a:lnTo>
                      <a:pt x="16" y="40"/>
                    </a:lnTo>
                    <a:lnTo>
                      <a:pt x="18" y="20"/>
                    </a:lnTo>
                    <a:lnTo>
                      <a:pt x="18" y="20"/>
                    </a:lnTo>
                    <a:lnTo>
                      <a:pt x="22" y="14"/>
                    </a:lnTo>
                    <a:lnTo>
                      <a:pt x="22" y="14"/>
                    </a:lnTo>
                    <a:lnTo>
                      <a:pt x="26" y="12"/>
                    </a:lnTo>
                    <a:lnTo>
                      <a:pt x="26" y="12"/>
                    </a:lnTo>
                    <a:lnTo>
                      <a:pt x="32" y="14"/>
                    </a:lnTo>
                    <a:lnTo>
                      <a:pt x="32" y="14"/>
                    </a:lnTo>
                    <a:close/>
                  </a:path>
                </a:pathLst>
              </a:custGeom>
              <a:solidFill>
                <a:schemeClr val="bg2"/>
              </a:solidFill>
              <a:ln>
                <a:solidFill>
                  <a:schemeClr val="accent1"/>
                </a:solidFill>
              </a:ln>
            </p:spPr>
            <p:txBody>
              <a:bodyPr vert="horz" wrap="square" lIns="91401" tIns="45700" rIns="91401" bIns="45700"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sp>
            <p:nvSpPr>
              <p:cNvPr id="29" name="Freeform 21"/>
              <p:cNvSpPr>
                <a:spLocks noEditPoints="1"/>
              </p:cNvSpPr>
              <p:nvPr/>
            </p:nvSpPr>
            <p:spPr bwMode="auto">
              <a:xfrm>
                <a:off x="1809120" y="2631326"/>
                <a:ext cx="75880" cy="119656"/>
              </a:xfrm>
              <a:custGeom>
                <a:avLst/>
                <a:gdLst>
                  <a:gd name="T0" fmla="*/ 8 w 52"/>
                  <a:gd name="T1" fmla="*/ 8 h 82"/>
                  <a:gd name="T2" fmla="*/ 8 w 52"/>
                  <a:gd name="T3" fmla="*/ 8 h 82"/>
                  <a:gd name="T4" fmla="*/ 6 w 52"/>
                  <a:gd name="T5" fmla="*/ 14 h 82"/>
                  <a:gd name="T6" fmla="*/ 2 w 52"/>
                  <a:gd name="T7" fmla="*/ 20 h 82"/>
                  <a:gd name="T8" fmla="*/ 0 w 52"/>
                  <a:gd name="T9" fmla="*/ 40 h 82"/>
                  <a:gd name="T10" fmla="*/ 0 w 52"/>
                  <a:gd name="T11" fmla="*/ 40 h 82"/>
                  <a:gd name="T12" fmla="*/ 2 w 52"/>
                  <a:gd name="T13" fmla="*/ 60 h 82"/>
                  <a:gd name="T14" fmla="*/ 4 w 52"/>
                  <a:gd name="T15" fmla="*/ 68 h 82"/>
                  <a:gd name="T16" fmla="*/ 8 w 52"/>
                  <a:gd name="T17" fmla="*/ 72 h 82"/>
                  <a:gd name="T18" fmla="*/ 8 w 52"/>
                  <a:gd name="T19" fmla="*/ 72 h 82"/>
                  <a:gd name="T20" fmla="*/ 12 w 52"/>
                  <a:gd name="T21" fmla="*/ 76 h 82"/>
                  <a:gd name="T22" fmla="*/ 16 w 52"/>
                  <a:gd name="T23" fmla="*/ 80 h 82"/>
                  <a:gd name="T24" fmla="*/ 22 w 52"/>
                  <a:gd name="T25" fmla="*/ 80 h 82"/>
                  <a:gd name="T26" fmla="*/ 26 w 52"/>
                  <a:gd name="T27" fmla="*/ 82 h 82"/>
                  <a:gd name="T28" fmla="*/ 26 w 52"/>
                  <a:gd name="T29" fmla="*/ 82 h 82"/>
                  <a:gd name="T30" fmla="*/ 38 w 52"/>
                  <a:gd name="T31" fmla="*/ 80 h 82"/>
                  <a:gd name="T32" fmla="*/ 42 w 52"/>
                  <a:gd name="T33" fmla="*/ 76 h 82"/>
                  <a:gd name="T34" fmla="*/ 44 w 52"/>
                  <a:gd name="T35" fmla="*/ 74 h 82"/>
                  <a:gd name="T36" fmla="*/ 44 w 52"/>
                  <a:gd name="T37" fmla="*/ 74 h 82"/>
                  <a:gd name="T38" fmla="*/ 48 w 52"/>
                  <a:gd name="T39" fmla="*/ 68 h 82"/>
                  <a:gd name="T40" fmla="*/ 50 w 52"/>
                  <a:gd name="T41" fmla="*/ 60 h 82"/>
                  <a:gd name="T42" fmla="*/ 52 w 52"/>
                  <a:gd name="T43" fmla="*/ 40 h 82"/>
                  <a:gd name="T44" fmla="*/ 52 w 52"/>
                  <a:gd name="T45" fmla="*/ 40 h 82"/>
                  <a:gd name="T46" fmla="*/ 50 w 52"/>
                  <a:gd name="T47" fmla="*/ 20 h 82"/>
                  <a:gd name="T48" fmla="*/ 48 w 52"/>
                  <a:gd name="T49" fmla="*/ 14 h 82"/>
                  <a:gd name="T50" fmla="*/ 46 w 52"/>
                  <a:gd name="T51" fmla="*/ 8 h 82"/>
                  <a:gd name="T52" fmla="*/ 46 w 52"/>
                  <a:gd name="T53" fmla="*/ 8 h 82"/>
                  <a:gd name="T54" fmla="*/ 42 w 52"/>
                  <a:gd name="T55" fmla="*/ 4 h 82"/>
                  <a:gd name="T56" fmla="*/ 38 w 52"/>
                  <a:gd name="T57" fmla="*/ 2 h 82"/>
                  <a:gd name="T58" fmla="*/ 26 w 52"/>
                  <a:gd name="T59" fmla="*/ 0 h 82"/>
                  <a:gd name="T60" fmla="*/ 26 w 52"/>
                  <a:gd name="T61" fmla="*/ 0 h 82"/>
                  <a:gd name="T62" fmla="*/ 16 w 52"/>
                  <a:gd name="T63" fmla="*/ 2 h 82"/>
                  <a:gd name="T64" fmla="*/ 12 w 52"/>
                  <a:gd name="T65" fmla="*/ 4 h 82"/>
                  <a:gd name="T66" fmla="*/ 8 w 52"/>
                  <a:gd name="T67" fmla="*/ 8 h 82"/>
                  <a:gd name="T68" fmla="*/ 8 w 52"/>
                  <a:gd name="T69" fmla="*/ 8 h 82"/>
                  <a:gd name="T70" fmla="*/ 8 w 52"/>
                  <a:gd name="T71" fmla="*/ 8 h 82"/>
                  <a:gd name="T72" fmla="*/ 32 w 52"/>
                  <a:gd name="T73" fmla="*/ 14 h 82"/>
                  <a:gd name="T74" fmla="*/ 32 w 52"/>
                  <a:gd name="T75" fmla="*/ 14 h 82"/>
                  <a:gd name="T76" fmla="*/ 36 w 52"/>
                  <a:gd name="T77" fmla="*/ 22 h 82"/>
                  <a:gd name="T78" fmla="*/ 36 w 52"/>
                  <a:gd name="T79" fmla="*/ 22 h 82"/>
                  <a:gd name="T80" fmla="*/ 36 w 52"/>
                  <a:gd name="T81" fmla="*/ 40 h 82"/>
                  <a:gd name="T82" fmla="*/ 36 w 52"/>
                  <a:gd name="T83" fmla="*/ 40 h 82"/>
                  <a:gd name="T84" fmla="*/ 36 w 52"/>
                  <a:gd name="T85" fmla="*/ 60 h 82"/>
                  <a:gd name="T86" fmla="*/ 36 w 52"/>
                  <a:gd name="T87" fmla="*/ 60 h 82"/>
                  <a:gd name="T88" fmla="*/ 32 w 52"/>
                  <a:gd name="T89" fmla="*/ 66 h 82"/>
                  <a:gd name="T90" fmla="*/ 32 w 52"/>
                  <a:gd name="T91" fmla="*/ 66 h 82"/>
                  <a:gd name="T92" fmla="*/ 26 w 52"/>
                  <a:gd name="T93" fmla="*/ 68 h 82"/>
                  <a:gd name="T94" fmla="*/ 26 w 52"/>
                  <a:gd name="T95" fmla="*/ 68 h 82"/>
                  <a:gd name="T96" fmla="*/ 22 w 52"/>
                  <a:gd name="T97" fmla="*/ 66 h 82"/>
                  <a:gd name="T98" fmla="*/ 22 w 52"/>
                  <a:gd name="T99" fmla="*/ 66 h 82"/>
                  <a:gd name="T100" fmla="*/ 18 w 52"/>
                  <a:gd name="T101" fmla="*/ 60 h 82"/>
                  <a:gd name="T102" fmla="*/ 18 w 52"/>
                  <a:gd name="T103" fmla="*/ 60 h 82"/>
                  <a:gd name="T104" fmla="*/ 16 w 52"/>
                  <a:gd name="T105" fmla="*/ 40 h 82"/>
                  <a:gd name="T106" fmla="*/ 16 w 52"/>
                  <a:gd name="T107" fmla="*/ 40 h 82"/>
                  <a:gd name="T108" fmla="*/ 18 w 52"/>
                  <a:gd name="T109" fmla="*/ 20 h 82"/>
                  <a:gd name="T110" fmla="*/ 18 w 52"/>
                  <a:gd name="T111" fmla="*/ 20 h 82"/>
                  <a:gd name="T112" fmla="*/ 22 w 52"/>
                  <a:gd name="T113" fmla="*/ 14 h 82"/>
                  <a:gd name="T114" fmla="*/ 22 w 52"/>
                  <a:gd name="T115" fmla="*/ 14 h 82"/>
                  <a:gd name="T116" fmla="*/ 26 w 52"/>
                  <a:gd name="T117" fmla="*/ 12 h 82"/>
                  <a:gd name="T118" fmla="*/ 26 w 52"/>
                  <a:gd name="T119" fmla="*/ 12 h 82"/>
                  <a:gd name="T120" fmla="*/ 32 w 52"/>
                  <a:gd name="T121" fmla="*/ 14 h 82"/>
                  <a:gd name="T122" fmla="*/ 32 w 52"/>
                  <a:gd name="T123" fmla="*/ 14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2" h="82">
                    <a:moveTo>
                      <a:pt x="8" y="8"/>
                    </a:moveTo>
                    <a:lnTo>
                      <a:pt x="8" y="8"/>
                    </a:lnTo>
                    <a:lnTo>
                      <a:pt x="6" y="14"/>
                    </a:lnTo>
                    <a:lnTo>
                      <a:pt x="2" y="20"/>
                    </a:lnTo>
                    <a:lnTo>
                      <a:pt x="0" y="40"/>
                    </a:lnTo>
                    <a:lnTo>
                      <a:pt x="0" y="40"/>
                    </a:lnTo>
                    <a:lnTo>
                      <a:pt x="2" y="60"/>
                    </a:lnTo>
                    <a:lnTo>
                      <a:pt x="4" y="68"/>
                    </a:lnTo>
                    <a:lnTo>
                      <a:pt x="8" y="72"/>
                    </a:lnTo>
                    <a:lnTo>
                      <a:pt x="8" y="72"/>
                    </a:lnTo>
                    <a:lnTo>
                      <a:pt x="12" y="76"/>
                    </a:lnTo>
                    <a:lnTo>
                      <a:pt x="16" y="80"/>
                    </a:lnTo>
                    <a:lnTo>
                      <a:pt x="22" y="80"/>
                    </a:lnTo>
                    <a:lnTo>
                      <a:pt x="26" y="82"/>
                    </a:lnTo>
                    <a:lnTo>
                      <a:pt x="26" y="82"/>
                    </a:lnTo>
                    <a:lnTo>
                      <a:pt x="38" y="80"/>
                    </a:lnTo>
                    <a:lnTo>
                      <a:pt x="42" y="76"/>
                    </a:lnTo>
                    <a:lnTo>
                      <a:pt x="44" y="74"/>
                    </a:lnTo>
                    <a:lnTo>
                      <a:pt x="44" y="74"/>
                    </a:lnTo>
                    <a:lnTo>
                      <a:pt x="48" y="68"/>
                    </a:lnTo>
                    <a:lnTo>
                      <a:pt x="50" y="60"/>
                    </a:lnTo>
                    <a:lnTo>
                      <a:pt x="52" y="40"/>
                    </a:lnTo>
                    <a:lnTo>
                      <a:pt x="52" y="40"/>
                    </a:lnTo>
                    <a:lnTo>
                      <a:pt x="50" y="20"/>
                    </a:lnTo>
                    <a:lnTo>
                      <a:pt x="48" y="14"/>
                    </a:lnTo>
                    <a:lnTo>
                      <a:pt x="46" y="8"/>
                    </a:lnTo>
                    <a:lnTo>
                      <a:pt x="46" y="8"/>
                    </a:lnTo>
                    <a:lnTo>
                      <a:pt x="42" y="4"/>
                    </a:lnTo>
                    <a:lnTo>
                      <a:pt x="38" y="2"/>
                    </a:lnTo>
                    <a:lnTo>
                      <a:pt x="26" y="0"/>
                    </a:lnTo>
                    <a:lnTo>
                      <a:pt x="26" y="0"/>
                    </a:lnTo>
                    <a:lnTo>
                      <a:pt x="16" y="2"/>
                    </a:lnTo>
                    <a:lnTo>
                      <a:pt x="12" y="4"/>
                    </a:lnTo>
                    <a:lnTo>
                      <a:pt x="8" y="8"/>
                    </a:lnTo>
                    <a:lnTo>
                      <a:pt x="8" y="8"/>
                    </a:lnTo>
                    <a:lnTo>
                      <a:pt x="8" y="8"/>
                    </a:lnTo>
                    <a:close/>
                    <a:moveTo>
                      <a:pt x="32" y="14"/>
                    </a:moveTo>
                    <a:lnTo>
                      <a:pt x="32" y="14"/>
                    </a:lnTo>
                    <a:lnTo>
                      <a:pt x="36" y="22"/>
                    </a:lnTo>
                    <a:lnTo>
                      <a:pt x="36" y="22"/>
                    </a:lnTo>
                    <a:lnTo>
                      <a:pt x="36" y="40"/>
                    </a:lnTo>
                    <a:lnTo>
                      <a:pt x="36" y="40"/>
                    </a:lnTo>
                    <a:lnTo>
                      <a:pt x="36" y="60"/>
                    </a:lnTo>
                    <a:lnTo>
                      <a:pt x="36" y="60"/>
                    </a:lnTo>
                    <a:lnTo>
                      <a:pt x="32" y="66"/>
                    </a:lnTo>
                    <a:lnTo>
                      <a:pt x="32" y="66"/>
                    </a:lnTo>
                    <a:lnTo>
                      <a:pt x="26" y="68"/>
                    </a:lnTo>
                    <a:lnTo>
                      <a:pt x="26" y="68"/>
                    </a:lnTo>
                    <a:lnTo>
                      <a:pt x="22" y="66"/>
                    </a:lnTo>
                    <a:lnTo>
                      <a:pt x="22" y="66"/>
                    </a:lnTo>
                    <a:lnTo>
                      <a:pt x="18" y="60"/>
                    </a:lnTo>
                    <a:lnTo>
                      <a:pt x="18" y="60"/>
                    </a:lnTo>
                    <a:lnTo>
                      <a:pt x="16" y="40"/>
                    </a:lnTo>
                    <a:lnTo>
                      <a:pt x="16" y="40"/>
                    </a:lnTo>
                    <a:lnTo>
                      <a:pt x="18" y="20"/>
                    </a:lnTo>
                    <a:lnTo>
                      <a:pt x="18" y="20"/>
                    </a:lnTo>
                    <a:lnTo>
                      <a:pt x="22" y="14"/>
                    </a:lnTo>
                    <a:lnTo>
                      <a:pt x="22" y="14"/>
                    </a:lnTo>
                    <a:lnTo>
                      <a:pt x="26" y="12"/>
                    </a:lnTo>
                    <a:lnTo>
                      <a:pt x="26" y="12"/>
                    </a:lnTo>
                    <a:lnTo>
                      <a:pt x="32" y="14"/>
                    </a:lnTo>
                    <a:lnTo>
                      <a:pt x="32" y="14"/>
                    </a:lnTo>
                    <a:close/>
                  </a:path>
                </a:pathLst>
              </a:custGeom>
              <a:solidFill>
                <a:schemeClr val="bg2"/>
              </a:solidFill>
              <a:ln>
                <a:solidFill>
                  <a:schemeClr val="accent1"/>
                </a:solidFill>
              </a:ln>
            </p:spPr>
            <p:txBody>
              <a:bodyPr vert="horz" wrap="square" lIns="91401" tIns="45700" rIns="91401" bIns="45700"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sp>
            <p:nvSpPr>
              <p:cNvPr id="30" name="Freeform 22"/>
              <p:cNvSpPr>
                <a:spLocks/>
              </p:cNvSpPr>
              <p:nvPr/>
            </p:nvSpPr>
            <p:spPr bwMode="auto">
              <a:xfrm>
                <a:off x="2036759" y="2631326"/>
                <a:ext cx="49613" cy="116737"/>
              </a:xfrm>
              <a:custGeom>
                <a:avLst/>
                <a:gdLst>
                  <a:gd name="T0" fmla="*/ 34 w 34"/>
                  <a:gd name="T1" fmla="*/ 0 h 80"/>
                  <a:gd name="T2" fmla="*/ 22 w 34"/>
                  <a:gd name="T3" fmla="*/ 0 h 80"/>
                  <a:gd name="T4" fmla="*/ 22 w 34"/>
                  <a:gd name="T5" fmla="*/ 0 h 80"/>
                  <a:gd name="T6" fmla="*/ 18 w 34"/>
                  <a:gd name="T7" fmla="*/ 6 h 80"/>
                  <a:gd name="T8" fmla="*/ 12 w 34"/>
                  <a:gd name="T9" fmla="*/ 12 h 80"/>
                  <a:gd name="T10" fmla="*/ 12 w 34"/>
                  <a:gd name="T11" fmla="*/ 12 h 80"/>
                  <a:gd name="T12" fmla="*/ 6 w 34"/>
                  <a:gd name="T13" fmla="*/ 18 h 80"/>
                  <a:gd name="T14" fmla="*/ 0 w 34"/>
                  <a:gd name="T15" fmla="*/ 20 h 80"/>
                  <a:gd name="T16" fmla="*/ 0 w 34"/>
                  <a:gd name="T17" fmla="*/ 34 h 80"/>
                  <a:gd name="T18" fmla="*/ 0 w 34"/>
                  <a:gd name="T19" fmla="*/ 34 h 80"/>
                  <a:gd name="T20" fmla="*/ 10 w 34"/>
                  <a:gd name="T21" fmla="*/ 30 h 80"/>
                  <a:gd name="T22" fmla="*/ 20 w 34"/>
                  <a:gd name="T23" fmla="*/ 22 h 80"/>
                  <a:gd name="T24" fmla="*/ 20 w 34"/>
                  <a:gd name="T25" fmla="*/ 80 h 80"/>
                  <a:gd name="T26" fmla="*/ 34 w 34"/>
                  <a:gd name="T27" fmla="*/ 80 h 80"/>
                  <a:gd name="T28" fmla="*/ 34 w 34"/>
                  <a:gd name="T29" fmla="*/ 0 h 80"/>
                  <a:gd name="T30" fmla="*/ 34 w 34"/>
                  <a:gd name="T31"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4" h="80">
                    <a:moveTo>
                      <a:pt x="34" y="0"/>
                    </a:moveTo>
                    <a:lnTo>
                      <a:pt x="22" y="0"/>
                    </a:lnTo>
                    <a:lnTo>
                      <a:pt x="22" y="0"/>
                    </a:lnTo>
                    <a:lnTo>
                      <a:pt x="18" y="6"/>
                    </a:lnTo>
                    <a:lnTo>
                      <a:pt x="12" y="12"/>
                    </a:lnTo>
                    <a:lnTo>
                      <a:pt x="12" y="12"/>
                    </a:lnTo>
                    <a:lnTo>
                      <a:pt x="6" y="18"/>
                    </a:lnTo>
                    <a:lnTo>
                      <a:pt x="0" y="20"/>
                    </a:lnTo>
                    <a:lnTo>
                      <a:pt x="0" y="34"/>
                    </a:lnTo>
                    <a:lnTo>
                      <a:pt x="0" y="34"/>
                    </a:lnTo>
                    <a:lnTo>
                      <a:pt x="10" y="30"/>
                    </a:lnTo>
                    <a:lnTo>
                      <a:pt x="20" y="22"/>
                    </a:lnTo>
                    <a:lnTo>
                      <a:pt x="20" y="80"/>
                    </a:lnTo>
                    <a:lnTo>
                      <a:pt x="34" y="80"/>
                    </a:lnTo>
                    <a:lnTo>
                      <a:pt x="34" y="0"/>
                    </a:lnTo>
                    <a:lnTo>
                      <a:pt x="34" y="0"/>
                    </a:lnTo>
                    <a:close/>
                  </a:path>
                </a:pathLst>
              </a:custGeom>
              <a:grpFill/>
              <a:ln>
                <a:solidFill>
                  <a:schemeClr val="accent1"/>
                </a:solidFill>
              </a:ln>
            </p:spPr>
            <p:txBody>
              <a:bodyPr vert="horz" wrap="square" lIns="91401" tIns="45700" rIns="91401" bIns="45700"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sp>
            <p:nvSpPr>
              <p:cNvPr id="31" name="Freeform 23"/>
              <p:cNvSpPr>
                <a:spLocks noEditPoints="1"/>
              </p:cNvSpPr>
              <p:nvPr/>
            </p:nvSpPr>
            <p:spPr bwMode="auto">
              <a:xfrm>
                <a:off x="2249804" y="2631326"/>
                <a:ext cx="75880" cy="119656"/>
              </a:xfrm>
              <a:custGeom>
                <a:avLst/>
                <a:gdLst>
                  <a:gd name="T0" fmla="*/ 8 w 52"/>
                  <a:gd name="T1" fmla="*/ 8 h 82"/>
                  <a:gd name="T2" fmla="*/ 8 w 52"/>
                  <a:gd name="T3" fmla="*/ 8 h 82"/>
                  <a:gd name="T4" fmla="*/ 4 w 52"/>
                  <a:gd name="T5" fmla="*/ 14 h 82"/>
                  <a:gd name="T6" fmla="*/ 2 w 52"/>
                  <a:gd name="T7" fmla="*/ 20 h 82"/>
                  <a:gd name="T8" fmla="*/ 0 w 52"/>
                  <a:gd name="T9" fmla="*/ 40 h 82"/>
                  <a:gd name="T10" fmla="*/ 0 w 52"/>
                  <a:gd name="T11" fmla="*/ 40 h 82"/>
                  <a:gd name="T12" fmla="*/ 2 w 52"/>
                  <a:gd name="T13" fmla="*/ 60 h 82"/>
                  <a:gd name="T14" fmla="*/ 4 w 52"/>
                  <a:gd name="T15" fmla="*/ 68 h 82"/>
                  <a:gd name="T16" fmla="*/ 6 w 52"/>
                  <a:gd name="T17" fmla="*/ 72 h 82"/>
                  <a:gd name="T18" fmla="*/ 6 w 52"/>
                  <a:gd name="T19" fmla="*/ 72 h 82"/>
                  <a:gd name="T20" fmla="*/ 10 w 52"/>
                  <a:gd name="T21" fmla="*/ 76 h 82"/>
                  <a:gd name="T22" fmla="*/ 16 w 52"/>
                  <a:gd name="T23" fmla="*/ 80 h 82"/>
                  <a:gd name="T24" fmla="*/ 20 w 52"/>
                  <a:gd name="T25" fmla="*/ 80 h 82"/>
                  <a:gd name="T26" fmla="*/ 26 w 52"/>
                  <a:gd name="T27" fmla="*/ 82 h 82"/>
                  <a:gd name="T28" fmla="*/ 26 w 52"/>
                  <a:gd name="T29" fmla="*/ 82 h 82"/>
                  <a:gd name="T30" fmla="*/ 36 w 52"/>
                  <a:gd name="T31" fmla="*/ 80 h 82"/>
                  <a:gd name="T32" fmla="*/ 40 w 52"/>
                  <a:gd name="T33" fmla="*/ 76 h 82"/>
                  <a:gd name="T34" fmla="*/ 44 w 52"/>
                  <a:gd name="T35" fmla="*/ 74 h 82"/>
                  <a:gd name="T36" fmla="*/ 44 w 52"/>
                  <a:gd name="T37" fmla="*/ 74 h 82"/>
                  <a:gd name="T38" fmla="*/ 48 w 52"/>
                  <a:gd name="T39" fmla="*/ 68 h 82"/>
                  <a:gd name="T40" fmla="*/ 50 w 52"/>
                  <a:gd name="T41" fmla="*/ 60 h 82"/>
                  <a:gd name="T42" fmla="*/ 52 w 52"/>
                  <a:gd name="T43" fmla="*/ 40 h 82"/>
                  <a:gd name="T44" fmla="*/ 52 w 52"/>
                  <a:gd name="T45" fmla="*/ 40 h 82"/>
                  <a:gd name="T46" fmla="*/ 50 w 52"/>
                  <a:gd name="T47" fmla="*/ 20 h 82"/>
                  <a:gd name="T48" fmla="*/ 48 w 52"/>
                  <a:gd name="T49" fmla="*/ 14 h 82"/>
                  <a:gd name="T50" fmla="*/ 44 w 52"/>
                  <a:gd name="T51" fmla="*/ 8 h 82"/>
                  <a:gd name="T52" fmla="*/ 44 w 52"/>
                  <a:gd name="T53" fmla="*/ 8 h 82"/>
                  <a:gd name="T54" fmla="*/ 40 w 52"/>
                  <a:gd name="T55" fmla="*/ 4 h 82"/>
                  <a:gd name="T56" fmla="*/ 36 w 52"/>
                  <a:gd name="T57" fmla="*/ 2 h 82"/>
                  <a:gd name="T58" fmla="*/ 26 w 52"/>
                  <a:gd name="T59" fmla="*/ 0 h 82"/>
                  <a:gd name="T60" fmla="*/ 26 w 52"/>
                  <a:gd name="T61" fmla="*/ 0 h 82"/>
                  <a:gd name="T62" fmla="*/ 16 w 52"/>
                  <a:gd name="T63" fmla="*/ 2 h 82"/>
                  <a:gd name="T64" fmla="*/ 12 w 52"/>
                  <a:gd name="T65" fmla="*/ 4 h 82"/>
                  <a:gd name="T66" fmla="*/ 8 w 52"/>
                  <a:gd name="T67" fmla="*/ 8 h 82"/>
                  <a:gd name="T68" fmla="*/ 8 w 52"/>
                  <a:gd name="T69" fmla="*/ 8 h 82"/>
                  <a:gd name="T70" fmla="*/ 8 w 52"/>
                  <a:gd name="T71" fmla="*/ 8 h 82"/>
                  <a:gd name="T72" fmla="*/ 30 w 52"/>
                  <a:gd name="T73" fmla="*/ 14 h 82"/>
                  <a:gd name="T74" fmla="*/ 30 w 52"/>
                  <a:gd name="T75" fmla="*/ 14 h 82"/>
                  <a:gd name="T76" fmla="*/ 34 w 52"/>
                  <a:gd name="T77" fmla="*/ 22 h 82"/>
                  <a:gd name="T78" fmla="*/ 34 w 52"/>
                  <a:gd name="T79" fmla="*/ 22 h 82"/>
                  <a:gd name="T80" fmla="*/ 36 w 52"/>
                  <a:gd name="T81" fmla="*/ 40 h 82"/>
                  <a:gd name="T82" fmla="*/ 36 w 52"/>
                  <a:gd name="T83" fmla="*/ 40 h 82"/>
                  <a:gd name="T84" fmla="*/ 34 w 52"/>
                  <a:gd name="T85" fmla="*/ 60 h 82"/>
                  <a:gd name="T86" fmla="*/ 34 w 52"/>
                  <a:gd name="T87" fmla="*/ 60 h 82"/>
                  <a:gd name="T88" fmla="*/ 30 w 52"/>
                  <a:gd name="T89" fmla="*/ 66 h 82"/>
                  <a:gd name="T90" fmla="*/ 30 w 52"/>
                  <a:gd name="T91" fmla="*/ 66 h 82"/>
                  <a:gd name="T92" fmla="*/ 26 w 52"/>
                  <a:gd name="T93" fmla="*/ 68 h 82"/>
                  <a:gd name="T94" fmla="*/ 26 w 52"/>
                  <a:gd name="T95" fmla="*/ 68 h 82"/>
                  <a:gd name="T96" fmla="*/ 20 w 52"/>
                  <a:gd name="T97" fmla="*/ 66 h 82"/>
                  <a:gd name="T98" fmla="*/ 20 w 52"/>
                  <a:gd name="T99" fmla="*/ 66 h 82"/>
                  <a:gd name="T100" fmla="*/ 18 w 52"/>
                  <a:gd name="T101" fmla="*/ 60 h 82"/>
                  <a:gd name="T102" fmla="*/ 18 w 52"/>
                  <a:gd name="T103" fmla="*/ 60 h 82"/>
                  <a:gd name="T104" fmla="*/ 16 w 52"/>
                  <a:gd name="T105" fmla="*/ 40 h 82"/>
                  <a:gd name="T106" fmla="*/ 16 w 52"/>
                  <a:gd name="T107" fmla="*/ 40 h 82"/>
                  <a:gd name="T108" fmla="*/ 18 w 52"/>
                  <a:gd name="T109" fmla="*/ 20 h 82"/>
                  <a:gd name="T110" fmla="*/ 18 w 52"/>
                  <a:gd name="T111" fmla="*/ 20 h 82"/>
                  <a:gd name="T112" fmla="*/ 20 w 52"/>
                  <a:gd name="T113" fmla="*/ 14 h 82"/>
                  <a:gd name="T114" fmla="*/ 20 w 52"/>
                  <a:gd name="T115" fmla="*/ 14 h 82"/>
                  <a:gd name="T116" fmla="*/ 26 w 52"/>
                  <a:gd name="T117" fmla="*/ 12 h 82"/>
                  <a:gd name="T118" fmla="*/ 26 w 52"/>
                  <a:gd name="T119" fmla="*/ 12 h 82"/>
                  <a:gd name="T120" fmla="*/ 30 w 52"/>
                  <a:gd name="T121" fmla="*/ 14 h 82"/>
                  <a:gd name="T122" fmla="*/ 30 w 52"/>
                  <a:gd name="T123" fmla="*/ 14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2" h="82">
                    <a:moveTo>
                      <a:pt x="8" y="8"/>
                    </a:moveTo>
                    <a:lnTo>
                      <a:pt x="8" y="8"/>
                    </a:lnTo>
                    <a:lnTo>
                      <a:pt x="4" y="14"/>
                    </a:lnTo>
                    <a:lnTo>
                      <a:pt x="2" y="20"/>
                    </a:lnTo>
                    <a:lnTo>
                      <a:pt x="0" y="40"/>
                    </a:lnTo>
                    <a:lnTo>
                      <a:pt x="0" y="40"/>
                    </a:lnTo>
                    <a:lnTo>
                      <a:pt x="2" y="60"/>
                    </a:lnTo>
                    <a:lnTo>
                      <a:pt x="4" y="68"/>
                    </a:lnTo>
                    <a:lnTo>
                      <a:pt x="6" y="72"/>
                    </a:lnTo>
                    <a:lnTo>
                      <a:pt x="6" y="72"/>
                    </a:lnTo>
                    <a:lnTo>
                      <a:pt x="10" y="76"/>
                    </a:lnTo>
                    <a:lnTo>
                      <a:pt x="16" y="80"/>
                    </a:lnTo>
                    <a:lnTo>
                      <a:pt x="20" y="80"/>
                    </a:lnTo>
                    <a:lnTo>
                      <a:pt x="26" y="82"/>
                    </a:lnTo>
                    <a:lnTo>
                      <a:pt x="26" y="82"/>
                    </a:lnTo>
                    <a:lnTo>
                      <a:pt x="36" y="80"/>
                    </a:lnTo>
                    <a:lnTo>
                      <a:pt x="40" y="76"/>
                    </a:lnTo>
                    <a:lnTo>
                      <a:pt x="44" y="74"/>
                    </a:lnTo>
                    <a:lnTo>
                      <a:pt x="44" y="74"/>
                    </a:lnTo>
                    <a:lnTo>
                      <a:pt x="48" y="68"/>
                    </a:lnTo>
                    <a:lnTo>
                      <a:pt x="50" y="60"/>
                    </a:lnTo>
                    <a:lnTo>
                      <a:pt x="52" y="40"/>
                    </a:lnTo>
                    <a:lnTo>
                      <a:pt x="52" y="40"/>
                    </a:lnTo>
                    <a:lnTo>
                      <a:pt x="50" y="20"/>
                    </a:lnTo>
                    <a:lnTo>
                      <a:pt x="48" y="14"/>
                    </a:lnTo>
                    <a:lnTo>
                      <a:pt x="44" y="8"/>
                    </a:lnTo>
                    <a:lnTo>
                      <a:pt x="44" y="8"/>
                    </a:lnTo>
                    <a:lnTo>
                      <a:pt x="40" y="4"/>
                    </a:lnTo>
                    <a:lnTo>
                      <a:pt x="36" y="2"/>
                    </a:lnTo>
                    <a:lnTo>
                      <a:pt x="26" y="0"/>
                    </a:lnTo>
                    <a:lnTo>
                      <a:pt x="26" y="0"/>
                    </a:lnTo>
                    <a:lnTo>
                      <a:pt x="16" y="2"/>
                    </a:lnTo>
                    <a:lnTo>
                      <a:pt x="12" y="4"/>
                    </a:lnTo>
                    <a:lnTo>
                      <a:pt x="8" y="8"/>
                    </a:lnTo>
                    <a:lnTo>
                      <a:pt x="8" y="8"/>
                    </a:lnTo>
                    <a:lnTo>
                      <a:pt x="8" y="8"/>
                    </a:lnTo>
                    <a:close/>
                    <a:moveTo>
                      <a:pt x="30" y="14"/>
                    </a:moveTo>
                    <a:lnTo>
                      <a:pt x="30" y="14"/>
                    </a:lnTo>
                    <a:lnTo>
                      <a:pt x="34" y="22"/>
                    </a:lnTo>
                    <a:lnTo>
                      <a:pt x="34" y="22"/>
                    </a:lnTo>
                    <a:lnTo>
                      <a:pt x="36" y="40"/>
                    </a:lnTo>
                    <a:lnTo>
                      <a:pt x="36" y="40"/>
                    </a:lnTo>
                    <a:lnTo>
                      <a:pt x="34" y="60"/>
                    </a:lnTo>
                    <a:lnTo>
                      <a:pt x="34" y="60"/>
                    </a:lnTo>
                    <a:lnTo>
                      <a:pt x="30" y="66"/>
                    </a:lnTo>
                    <a:lnTo>
                      <a:pt x="30" y="66"/>
                    </a:lnTo>
                    <a:lnTo>
                      <a:pt x="26" y="68"/>
                    </a:lnTo>
                    <a:lnTo>
                      <a:pt x="26" y="68"/>
                    </a:lnTo>
                    <a:lnTo>
                      <a:pt x="20" y="66"/>
                    </a:lnTo>
                    <a:lnTo>
                      <a:pt x="20" y="66"/>
                    </a:lnTo>
                    <a:lnTo>
                      <a:pt x="18" y="60"/>
                    </a:lnTo>
                    <a:lnTo>
                      <a:pt x="18" y="60"/>
                    </a:lnTo>
                    <a:lnTo>
                      <a:pt x="16" y="40"/>
                    </a:lnTo>
                    <a:lnTo>
                      <a:pt x="16" y="40"/>
                    </a:lnTo>
                    <a:lnTo>
                      <a:pt x="18" y="20"/>
                    </a:lnTo>
                    <a:lnTo>
                      <a:pt x="18" y="20"/>
                    </a:lnTo>
                    <a:lnTo>
                      <a:pt x="20" y="14"/>
                    </a:lnTo>
                    <a:lnTo>
                      <a:pt x="20" y="14"/>
                    </a:lnTo>
                    <a:lnTo>
                      <a:pt x="26" y="12"/>
                    </a:lnTo>
                    <a:lnTo>
                      <a:pt x="26" y="12"/>
                    </a:lnTo>
                    <a:lnTo>
                      <a:pt x="30" y="14"/>
                    </a:lnTo>
                    <a:lnTo>
                      <a:pt x="30" y="14"/>
                    </a:lnTo>
                    <a:close/>
                  </a:path>
                </a:pathLst>
              </a:custGeom>
              <a:solidFill>
                <a:schemeClr val="bg2"/>
              </a:solidFill>
              <a:ln>
                <a:solidFill>
                  <a:schemeClr val="accent1"/>
                </a:solidFill>
              </a:ln>
            </p:spPr>
            <p:txBody>
              <a:bodyPr vert="horz" wrap="square" lIns="91401" tIns="45700" rIns="91401" bIns="45700"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sp>
            <p:nvSpPr>
              <p:cNvPr id="32" name="Freeform 24"/>
              <p:cNvSpPr>
                <a:spLocks/>
              </p:cNvSpPr>
              <p:nvPr/>
            </p:nvSpPr>
            <p:spPr bwMode="auto">
              <a:xfrm>
                <a:off x="2474523" y="2631326"/>
                <a:ext cx="52531" cy="116737"/>
              </a:xfrm>
              <a:custGeom>
                <a:avLst/>
                <a:gdLst>
                  <a:gd name="T0" fmla="*/ 36 w 36"/>
                  <a:gd name="T1" fmla="*/ 0 h 80"/>
                  <a:gd name="T2" fmla="*/ 24 w 36"/>
                  <a:gd name="T3" fmla="*/ 0 h 80"/>
                  <a:gd name="T4" fmla="*/ 24 w 36"/>
                  <a:gd name="T5" fmla="*/ 0 h 80"/>
                  <a:gd name="T6" fmla="*/ 20 w 36"/>
                  <a:gd name="T7" fmla="*/ 6 h 80"/>
                  <a:gd name="T8" fmla="*/ 14 w 36"/>
                  <a:gd name="T9" fmla="*/ 12 h 80"/>
                  <a:gd name="T10" fmla="*/ 14 w 36"/>
                  <a:gd name="T11" fmla="*/ 12 h 80"/>
                  <a:gd name="T12" fmla="*/ 6 w 36"/>
                  <a:gd name="T13" fmla="*/ 18 h 80"/>
                  <a:gd name="T14" fmla="*/ 0 w 36"/>
                  <a:gd name="T15" fmla="*/ 20 h 80"/>
                  <a:gd name="T16" fmla="*/ 0 w 36"/>
                  <a:gd name="T17" fmla="*/ 34 h 80"/>
                  <a:gd name="T18" fmla="*/ 0 w 36"/>
                  <a:gd name="T19" fmla="*/ 34 h 80"/>
                  <a:gd name="T20" fmla="*/ 12 w 36"/>
                  <a:gd name="T21" fmla="*/ 30 h 80"/>
                  <a:gd name="T22" fmla="*/ 20 w 36"/>
                  <a:gd name="T23" fmla="*/ 22 h 80"/>
                  <a:gd name="T24" fmla="*/ 20 w 36"/>
                  <a:gd name="T25" fmla="*/ 80 h 80"/>
                  <a:gd name="T26" fmla="*/ 36 w 36"/>
                  <a:gd name="T27" fmla="*/ 80 h 80"/>
                  <a:gd name="T28" fmla="*/ 36 w 36"/>
                  <a:gd name="T29" fmla="*/ 0 h 80"/>
                  <a:gd name="T30" fmla="*/ 36 w 36"/>
                  <a:gd name="T31"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 h="80">
                    <a:moveTo>
                      <a:pt x="36" y="0"/>
                    </a:moveTo>
                    <a:lnTo>
                      <a:pt x="24" y="0"/>
                    </a:lnTo>
                    <a:lnTo>
                      <a:pt x="24" y="0"/>
                    </a:lnTo>
                    <a:lnTo>
                      <a:pt x="20" y="6"/>
                    </a:lnTo>
                    <a:lnTo>
                      <a:pt x="14" y="12"/>
                    </a:lnTo>
                    <a:lnTo>
                      <a:pt x="14" y="12"/>
                    </a:lnTo>
                    <a:lnTo>
                      <a:pt x="6" y="18"/>
                    </a:lnTo>
                    <a:lnTo>
                      <a:pt x="0" y="20"/>
                    </a:lnTo>
                    <a:lnTo>
                      <a:pt x="0" y="34"/>
                    </a:lnTo>
                    <a:lnTo>
                      <a:pt x="0" y="34"/>
                    </a:lnTo>
                    <a:lnTo>
                      <a:pt x="12" y="30"/>
                    </a:lnTo>
                    <a:lnTo>
                      <a:pt x="20" y="22"/>
                    </a:lnTo>
                    <a:lnTo>
                      <a:pt x="20" y="80"/>
                    </a:lnTo>
                    <a:lnTo>
                      <a:pt x="36" y="80"/>
                    </a:lnTo>
                    <a:lnTo>
                      <a:pt x="36" y="0"/>
                    </a:lnTo>
                    <a:lnTo>
                      <a:pt x="36" y="0"/>
                    </a:lnTo>
                    <a:close/>
                  </a:path>
                </a:pathLst>
              </a:custGeom>
              <a:grpFill/>
              <a:ln>
                <a:solidFill>
                  <a:schemeClr val="accent1"/>
                </a:solidFill>
              </a:ln>
            </p:spPr>
            <p:txBody>
              <a:bodyPr vert="horz" wrap="square" lIns="91401" tIns="45700" rIns="91401" bIns="45700"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sp>
            <p:nvSpPr>
              <p:cNvPr id="33" name="Freeform 49"/>
              <p:cNvSpPr>
                <a:spLocks/>
              </p:cNvSpPr>
              <p:nvPr/>
            </p:nvSpPr>
            <p:spPr bwMode="auto">
              <a:xfrm>
                <a:off x="1832467" y="2886642"/>
                <a:ext cx="52531" cy="116737"/>
              </a:xfrm>
              <a:custGeom>
                <a:avLst/>
                <a:gdLst>
                  <a:gd name="T0" fmla="*/ 36 w 36"/>
                  <a:gd name="T1" fmla="*/ 0 h 80"/>
                  <a:gd name="T2" fmla="*/ 24 w 36"/>
                  <a:gd name="T3" fmla="*/ 0 h 80"/>
                  <a:gd name="T4" fmla="*/ 24 w 36"/>
                  <a:gd name="T5" fmla="*/ 0 h 80"/>
                  <a:gd name="T6" fmla="*/ 20 w 36"/>
                  <a:gd name="T7" fmla="*/ 6 h 80"/>
                  <a:gd name="T8" fmla="*/ 14 w 36"/>
                  <a:gd name="T9" fmla="*/ 12 h 80"/>
                  <a:gd name="T10" fmla="*/ 14 w 36"/>
                  <a:gd name="T11" fmla="*/ 12 h 80"/>
                  <a:gd name="T12" fmla="*/ 8 w 36"/>
                  <a:gd name="T13" fmla="*/ 16 h 80"/>
                  <a:gd name="T14" fmla="*/ 0 w 36"/>
                  <a:gd name="T15" fmla="*/ 20 h 80"/>
                  <a:gd name="T16" fmla="*/ 0 w 36"/>
                  <a:gd name="T17" fmla="*/ 34 h 80"/>
                  <a:gd name="T18" fmla="*/ 0 w 36"/>
                  <a:gd name="T19" fmla="*/ 34 h 80"/>
                  <a:gd name="T20" fmla="*/ 12 w 36"/>
                  <a:gd name="T21" fmla="*/ 28 h 80"/>
                  <a:gd name="T22" fmla="*/ 20 w 36"/>
                  <a:gd name="T23" fmla="*/ 22 h 80"/>
                  <a:gd name="T24" fmla="*/ 20 w 36"/>
                  <a:gd name="T25" fmla="*/ 80 h 80"/>
                  <a:gd name="T26" fmla="*/ 36 w 36"/>
                  <a:gd name="T27" fmla="*/ 80 h 80"/>
                  <a:gd name="T28" fmla="*/ 36 w 36"/>
                  <a:gd name="T29" fmla="*/ 0 h 80"/>
                  <a:gd name="T30" fmla="*/ 36 w 36"/>
                  <a:gd name="T31"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 h="80">
                    <a:moveTo>
                      <a:pt x="36" y="0"/>
                    </a:moveTo>
                    <a:lnTo>
                      <a:pt x="24" y="0"/>
                    </a:lnTo>
                    <a:lnTo>
                      <a:pt x="24" y="0"/>
                    </a:lnTo>
                    <a:lnTo>
                      <a:pt x="20" y="6"/>
                    </a:lnTo>
                    <a:lnTo>
                      <a:pt x="14" y="12"/>
                    </a:lnTo>
                    <a:lnTo>
                      <a:pt x="14" y="12"/>
                    </a:lnTo>
                    <a:lnTo>
                      <a:pt x="8" y="16"/>
                    </a:lnTo>
                    <a:lnTo>
                      <a:pt x="0" y="20"/>
                    </a:lnTo>
                    <a:lnTo>
                      <a:pt x="0" y="34"/>
                    </a:lnTo>
                    <a:lnTo>
                      <a:pt x="0" y="34"/>
                    </a:lnTo>
                    <a:lnTo>
                      <a:pt x="12" y="28"/>
                    </a:lnTo>
                    <a:lnTo>
                      <a:pt x="20" y="22"/>
                    </a:lnTo>
                    <a:lnTo>
                      <a:pt x="20" y="80"/>
                    </a:lnTo>
                    <a:lnTo>
                      <a:pt x="36" y="80"/>
                    </a:lnTo>
                    <a:lnTo>
                      <a:pt x="36" y="0"/>
                    </a:lnTo>
                    <a:lnTo>
                      <a:pt x="36" y="0"/>
                    </a:lnTo>
                    <a:close/>
                  </a:path>
                </a:pathLst>
              </a:custGeom>
              <a:grpFill/>
              <a:ln>
                <a:solidFill>
                  <a:schemeClr val="accent1"/>
                </a:solidFill>
              </a:ln>
            </p:spPr>
            <p:txBody>
              <a:bodyPr vert="horz" wrap="square" lIns="91401" tIns="45700" rIns="91401" bIns="45700"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sp>
            <p:nvSpPr>
              <p:cNvPr id="34" name="Freeform 50"/>
              <p:cNvSpPr>
                <a:spLocks noEditPoints="1"/>
              </p:cNvSpPr>
              <p:nvPr/>
            </p:nvSpPr>
            <p:spPr bwMode="auto">
              <a:xfrm>
                <a:off x="2019117" y="2886642"/>
                <a:ext cx="75880" cy="119656"/>
              </a:xfrm>
              <a:custGeom>
                <a:avLst/>
                <a:gdLst>
                  <a:gd name="T0" fmla="*/ 8 w 52"/>
                  <a:gd name="T1" fmla="*/ 8 h 82"/>
                  <a:gd name="T2" fmla="*/ 8 w 52"/>
                  <a:gd name="T3" fmla="*/ 8 h 82"/>
                  <a:gd name="T4" fmla="*/ 4 w 52"/>
                  <a:gd name="T5" fmla="*/ 14 h 82"/>
                  <a:gd name="T6" fmla="*/ 2 w 52"/>
                  <a:gd name="T7" fmla="*/ 20 h 82"/>
                  <a:gd name="T8" fmla="*/ 0 w 52"/>
                  <a:gd name="T9" fmla="*/ 40 h 82"/>
                  <a:gd name="T10" fmla="*/ 0 w 52"/>
                  <a:gd name="T11" fmla="*/ 40 h 82"/>
                  <a:gd name="T12" fmla="*/ 2 w 52"/>
                  <a:gd name="T13" fmla="*/ 60 h 82"/>
                  <a:gd name="T14" fmla="*/ 4 w 52"/>
                  <a:gd name="T15" fmla="*/ 66 h 82"/>
                  <a:gd name="T16" fmla="*/ 8 w 52"/>
                  <a:gd name="T17" fmla="*/ 72 h 82"/>
                  <a:gd name="T18" fmla="*/ 8 w 52"/>
                  <a:gd name="T19" fmla="*/ 72 h 82"/>
                  <a:gd name="T20" fmla="*/ 10 w 52"/>
                  <a:gd name="T21" fmla="*/ 76 h 82"/>
                  <a:gd name="T22" fmla="*/ 16 w 52"/>
                  <a:gd name="T23" fmla="*/ 78 h 82"/>
                  <a:gd name="T24" fmla="*/ 20 w 52"/>
                  <a:gd name="T25" fmla="*/ 80 h 82"/>
                  <a:gd name="T26" fmla="*/ 26 w 52"/>
                  <a:gd name="T27" fmla="*/ 82 h 82"/>
                  <a:gd name="T28" fmla="*/ 26 w 52"/>
                  <a:gd name="T29" fmla="*/ 82 h 82"/>
                  <a:gd name="T30" fmla="*/ 36 w 52"/>
                  <a:gd name="T31" fmla="*/ 80 h 82"/>
                  <a:gd name="T32" fmla="*/ 40 w 52"/>
                  <a:gd name="T33" fmla="*/ 76 h 82"/>
                  <a:gd name="T34" fmla="*/ 44 w 52"/>
                  <a:gd name="T35" fmla="*/ 72 h 82"/>
                  <a:gd name="T36" fmla="*/ 44 w 52"/>
                  <a:gd name="T37" fmla="*/ 72 h 82"/>
                  <a:gd name="T38" fmla="*/ 48 w 52"/>
                  <a:gd name="T39" fmla="*/ 68 h 82"/>
                  <a:gd name="T40" fmla="*/ 50 w 52"/>
                  <a:gd name="T41" fmla="*/ 60 h 82"/>
                  <a:gd name="T42" fmla="*/ 52 w 52"/>
                  <a:gd name="T43" fmla="*/ 40 h 82"/>
                  <a:gd name="T44" fmla="*/ 52 w 52"/>
                  <a:gd name="T45" fmla="*/ 40 h 82"/>
                  <a:gd name="T46" fmla="*/ 50 w 52"/>
                  <a:gd name="T47" fmla="*/ 20 h 82"/>
                  <a:gd name="T48" fmla="*/ 48 w 52"/>
                  <a:gd name="T49" fmla="*/ 14 h 82"/>
                  <a:gd name="T50" fmla="*/ 44 w 52"/>
                  <a:gd name="T51" fmla="*/ 8 h 82"/>
                  <a:gd name="T52" fmla="*/ 44 w 52"/>
                  <a:gd name="T53" fmla="*/ 8 h 82"/>
                  <a:gd name="T54" fmla="*/ 40 w 52"/>
                  <a:gd name="T55" fmla="*/ 4 h 82"/>
                  <a:gd name="T56" fmla="*/ 36 w 52"/>
                  <a:gd name="T57" fmla="*/ 2 h 82"/>
                  <a:gd name="T58" fmla="*/ 26 w 52"/>
                  <a:gd name="T59" fmla="*/ 0 h 82"/>
                  <a:gd name="T60" fmla="*/ 26 w 52"/>
                  <a:gd name="T61" fmla="*/ 0 h 82"/>
                  <a:gd name="T62" fmla="*/ 16 w 52"/>
                  <a:gd name="T63" fmla="*/ 2 h 82"/>
                  <a:gd name="T64" fmla="*/ 12 w 52"/>
                  <a:gd name="T65" fmla="*/ 4 h 82"/>
                  <a:gd name="T66" fmla="*/ 8 w 52"/>
                  <a:gd name="T67" fmla="*/ 8 h 82"/>
                  <a:gd name="T68" fmla="*/ 8 w 52"/>
                  <a:gd name="T69" fmla="*/ 8 h 82"/>
                  <a:gd name="T70" fmla="*/ 8 w 52"/>
                  <a:gd name="T71" fmla="*/ 8 h 82"/>
                  <a:gd name="T72" fmla="*/ 32 w 52"/>
                  <a:gd name="T73" fmla="*/ 14 h 82"/>
                  <a:gd name="T74" fmla="*/ 32 w 52"/>
                  <a:gd name="T75" fmla="*/ 14 h 82"/>
                  <a:gd name="T76" fmla="*/ 34 w 52"/>
                  <a:gd name="T77" fmla="*/ 20 h 82"/>
                  <a:gd name="T78" fmla="*/ 34 w 52"/>
                  <a:gd name="T79" fmla="*/ 20 h 82"/>
                  <a:gd name="T80" fmla="*/ 36 w 52"/>
                  <a:gd name="T81" fmla="*/ 40 h 82"/>
                  <a:gd name="T82" fmla="*/ 36 w 52"/>
                  <a:gd name="T83" fmla="*/ 40 h 82"/>
                  <a:gd name="T84" fmla="*/ 34 w 52"/>
                  <a:gd name="T85" fmla="*/ 60 h 82"/>
                  <a:gd name="T86" fmla="*/ 34 w 52"/>
                  <a:gd name="T87" fmla="*/ 60 h 82"/>
                  <a:gd name="T88" fmla="*/ 32 w 52"/>
                  <a:gd name="T89" fmla="*/ 66 h 82"/>
                  <a:gd name="T90" fmla="*/ 32 w 52"/>
                  <a:gd name="T91" fmla="*/ 66 h 82"/>
                  <a:gd name="T92" fmla="*/ 26 w 52"/>
                  <a:gd name="T93" fmla="*/ 68 h 82"/>
                  <a:gd name="T94" fmla="*/ 26 w 52"/>
                  <a:gd name="T95" fmla="*/ 68 h 82"/>
                  <a:gd name="T96" fmla="*/ 22 w 52"/>
                  <a:gd name="T97" fmla="*/ 66 h 82"/>
                  <a:gd name="T98" fmla="*/ 22 w 52"/>
                  <a:gd name="T99" fmla="*/ 66 h 82"/>
                  <a:gd name="T100" fmla="*/ 18 w 52"/>
                  <a:gd name="T101" fmla="*/ 60 h 82"/>
                  <a:gd name="T102" fmla="*/ 18 w 52"/>
                  <a:gd name="T103" fmla="*/ 60 h 82"/>
                  <a:gd name="T104" fmla="*/ 16 w 52"/>
                  <a:gd name="T105" fmla="*/ 40 h 82"/>
                  <a:gd name="T106" fmla="*/ 16 w 52"/>
                  <a:gd name="T107" fmla="*/ 40 h 82"/>
                  <a:gd name="T108" fmla="*/ 18 w 52"/>
                  <a:gd name="T109" fmla="*/ 20 h 82"/>
                  <a:gd name="T110" fmla="*/ 18 w 52"/>
                  <a:gd name="T111" fmla="*/ 20 h 82"/>
                  <a:gd name="T112" fmla="*/ 22 w 52"/>
                  <a:gd name="T113" fmla="*/ 14 h 82"/>
                  <a:gd name="T114" fmla="*/ 22 w 52"/>
                  <a:gd name="T115" fmla="*/ 14 h 82"/>
                  <a:gd name="T116" fmla="*/ 26 w 52"/>
                  <a:gd name="T117" fmla="*/ 12 h 82"/>
                  <a:gd name="T118" fmla="*/ 26 w 52"/>
                  <a:gd name="T119" fmla="*/ 12 h 82"/>
                  <a:gd name="T120" fmla="*/ 32 w 52"/>
                  <a:gd name="T121" fmla="*/ 14 h 82"/>
                  <a:gd name="T122" fmla="*/ 32 w 52"/>
                  <a:gd name="T123" fmla="*/ 14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2" h="82">
                    <a:moveTo>
                      <a:pt x="8" y="8"/>
                    </a:moveTo>
                    <a:lnTo>
                      <a:pt x="8" y="8"/>
                    </a:lnTo>
                    <a:lnTo>
                      <a:pt x="4" y="14"/>
                    </a:lnTo>
                    <a:lnTo>
                      <a:pt x="2" y="20"/>
                    </a:lnTo>
                    <a:lnTo>
                      <a:pt x="0" y="40"/>
                    </a:lnTo>
                    <a:lnTo>
                      <a:pt x="0" y="40"/>
                    </a:lnTo>
                    <a:lnTo>
                      <a:pt x="2" y="60"/>
                    </a:lnTo>
                    <a:lnTo>
                      <a:pt x="4" y="66"/>
                    </a:lnTo>
                    <a:lnTo>
                      <a:pt x="8" y="72"/>
                    </a:lnTo>
                    <a:lnTo>
                      <a:pt x="8" y="72"/>
                    </a:lnTo>
                    <a:lnTo>
                      <a:pt x="10" y="76"/>
                    </a:lnTo>
                    <a:lnTo>
                      <a:pt x="16" y="78"/>
                    </a:lnTo>
                    <a:lnTo>
                      <a:pt x="20" y="80"/>
                    </a:lnTo>
                    <a:lnTo>
                      <a:pt x="26" y="82"/>
                    </a:lnTo>
                    <a:lnTo>
                      <a:pt x="26" y="82"/>
                    </a:lnTo>
                    <a:lnTo>
                      <a:pt x="36" y="80"/>
                    </a:lnTo>
                    <a:lnTo>
                      <a:pt x="40" y="76"/>
                    </a:lnTo>
                    <a:lnTo>
                      <a:pt x="44" y="72"/>
                    </a:lnTo>
                    <a:lnTo>
                      <a:pt x="44" y="72"/>
                    </a:lnTo>
                    <a:lnTo>
                      <a:pt x="48" y="68"/>
                    </a:lnTo>
                    <a:lnTo>
                      <a:pt x="50" y="60"/>
                    </a:lnTo>
                    <a:lnTo>
                      <a:pt x="52" y="40"/>
                    </a:lnTo>
                    <a:lnTo>
                      <a:pt x="52" y="40"/>
                    </a:lnTo>
                    <a:lnTo>
                      <a:pt x="50" y="20"/>
                    </a:lnTo>
                    <a:lnTo>
                      <a:pt x="48" y="14"/>
                    </a:lnTo>
                    <a:lnTo>
                      <a:pt x="44" y="8"/>
                    </a:lnTo>
                    <a:lnTo>
                      <a:pt x="44" y="8"/>
                    </a:lnTo>
                    <a:lnTo>
                      <a:pt x="40" y="4"/>
                    </a:lnTo>
                    <a:lnTo>
                      <a:pt x="36" y="2"/>
                    </a:lnTo>
                    <a:lnTo>
                      <a:pt x="26" y="0"/>
                    </a:lnTo>
                    <a:lnTo>
                      <a:pt x="26" y="0"/>
                    </a:lnTo>
                    <a:lnTo>
                      <a:pt x="16" y="2"/>
                    </a:lnTo>
                    <a:lnTo>
                      <a:pt x="12" y="4"/>
                    </a:lnTo>
                    <a:lnTo>
                      <a:pt x="8" y="8"/>
                    </a:lnTo>
                    <a:lnTo>
                      <a:pt x="8" y="8"/>
                    </a:lnTo>
                    <a:lnTo>
                      <a:pt x="8" y="8"/>
                    </a:lnTo>
                    <a:close/>
                    <a:moveTo>
                      <a:pt x="32" y="14"/>
                    </a:moveTo>
                    <a:lnTo>
                      <a:pt x="32" y="14"/>
                    </a:lnTo>
                    <a:lnTo>
                      <a:pt x="34" y="20"/>
                    </a:lnTo>
                    <a:lnTo>
                      <a:pt x="34" y="20"/>
                    </a:lnTo>
                    <a:lnTo>
                      <a:pt x="36" y="40"/>
                    </a:lnTo>
                    <a:lnTo>
                      <a:pt x="36" y="40"/>
                    </a:lnTo>
                    <a:lnTo>
                      <a:pt x="34" y="60"/>
                    </a:lnTo>
                    <a:lnTo>
                      <a:pt x="34" y="60"/>
                    </a:lnTo>
                    <a:lnTo>
                      <a:pt x="32" y="66"/>
                    </a:lnTo>
                    <a:lnTo>
                      <a:pt x="32" y="66"/>
                    </a:lnTo>
                    <a:lnTo>
                      <a:pt x="26" y="68"/>
                    </a:lnTo>
                    <a:lnTo>
                      <a:pt x="26" y="68"/>
                    </a:lnTo>
                    <a:lnTo>
                      <a:pt x="22" y="66"/>
                    </a:lnTo>
                    <a:lnTo>
                      <a:pt x="22" y="66"/>
                    </a:lnTo>
                    <a:lnTo>
                      <a:pt x="18" y="60"/>
                    </a:lnTo>
                    <a:lnTo>
                      <a:pt x="18" y="60"/>
                    </a:lnTo>
                    <a:lnTo>
                      <a:pt x="16" y="40"/>
                    </a:lnTo>
                    <a:lnTo>
                      <a:pt x="16" y="40"/>
                    </a:lnTo>
                    <a:lnTo>
                      <a:pt x="18" y="20"/>
                    </a:lnTo>
                    <a:lnTo>
                      <a:pt x="18" y="20"/>
                    </a:lnTo>
                    <a:lnTo>
                      <a:pt x="22" y="14"/>
                    </a:lnTo>
                    <a:lnTo>
                      <a:pt x="22" y="14"/>
                    </a:lnTo>
                    <a:lnTo>
                      <a:pt x="26" y="12"/>
                    </a:lnTo>
                    <a:lnTo>
                      <a:pt x="26" y="12"/>
                    </a:lnTo>
                    <a:lnTo>
                      <a:pt x="32" y="14"/>
                    </a:lnTo>
                    <a:lnTo>
                      <a:pt x="32" y="14"/>
                    </a:lnTo>
                    <a:close/>
                  </a:path>
                </a:pathLst>
              </a:custGeom>
              <a:solidFill>
                <a:schemeClr val="bg2"/>
              </a:solidFill>
              <a:ln>
                <a:solidFill>
                  <a:schemeClr val="accent1"/>
                </a:solidFill>
              </a:ln>
            </p:spPr>
            <p:txBody>
              <a:bodyPr vert="horz" wrap="square" lIns="91401" tIns="45700" rIns="91401" bIns="45700"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sp>
            <p:nvSpPr>
              <p:cNvPr id="35" name="Freeform 51"/>
              <p:cNvSpPr>
                <a:spLocks/>
              </p:cNvSpPr>
              <p:nvPr/>
            </p:nvSpPr>
            <p:spPr bwMode="auto">
              <a:xfrm>
                <a:off x="2246754" y="2886642"/>
                <a:ext cx="49613" cy="116737"/>
              </a:xfrm>
              <a:custGeom>
                <a:avLst/>
                <a:gdLst>
                  <a:gd name="T0" fmla="*/ 34 w 34"/>
                  <a:gd name="T1" fmla="*/ 0 h 80"/>
                  <a:gd name="T2" fmla="*/ 22 w 34"/>
                  <a:gd name="T3" fmla="*/ 0 h 80"/>
                  <a:gd name="T4" fmla="*/ 22 w 34"/>
                  <a:gd name="T5" fmla="*/ 0 h 80"/>
                  <a:gd name="T6" fmla="*/ 18 w 34"/>
                  <a:gd name="T7" fmla="*/ 6 h 80"/>
                  <a:gd name="T8" fmla="*/ 12 w 34"/>
                  <a:gd name="T9" fmla="*/ 12 h 80"/>
                  <a:gd name="T10" fmla="*/ 12 w 34"/>
                  <a:gd name="T11" fmla="*/ 12 h 80"/>
                  <a:gd name="T12" fmla="*/ 6 w 34"/>
                  <a:gd name="T13" fmla="*/ 16 h 80"/>
                  <a:gd name="T14" fmla="*/ 0 w 34"/>
                  <a:gd name="T15" fmla="*/ 20 h 80"/>
                  <a:gd name="T16" fmla="*/ 0 w 34"/>
                  <a:gd name="T17" fmla="*/ 34 h 80"/>
                  <a:gd name="T18" fmla="*/ 0 w 34"/>
                  <a:gd name="T19" fmla="*/ 34 h 80"/>
                  <a:gd name="T20" fmla="*/ 10 w 34"/>
                  <a:gd name="T21" fmla="*/ 28 h 80"/>
                  <a:gd name="T22" fmla="*/ 20 w 34"/>
                  <a:gd name="T23" fmla="*/ 22 h 80"/>
                  <a:gd name="T24" fmla="*/ 20 w 34"/>
                  <a:gd name="T25" fmla="*/ 80 h 80"/>
                  <a:gd name="T26" fmla="*/ 34 w 34"/>
                  <a:gd name="T27" fmla="*/ 80 h 80"/>
                  <a:gd name="T28" fmla="*/ 34 w 34"/>
                  <a:gd name="T29" fmla="*/ 0 h 80"/>
                  <a:gd name="T30" fmla="*/ 34 w 34"/>
                  <a:gd name="T31"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4" h="80">
                    <a:moveTo>
                      <a:pt x="34" y="0"/>
                    </a:moveTo>
                    <a:lnTo>
                      <a:pt x="22" y="0"/>
                    </a:lnTo>
                    <a:lnTo>
                      <a:pt x="22" y="0"/>
                    </a:lnTo>
                    <a:lnTo>
                      <a:pt x="18" y="6"/>
                    </a:lnTo>
                    <a:lnTo>
                      <a:pt x="12" y="12"/>
                    </a:lnTo>
                    <a:lnTo>
                      <a:pt x="12" y="12"/>
                    </a:lnTo>
                    <a:lnTo>
                      <a:pt x="6" y="16"/>
                    </a:lnTo>
                    <a:lnTo>
                      <a:pt x="0" y="20"/>
                    </a:lnTo>
                    <a:lnTo>
                      <a:pt x="0" y="34"/>
                    </a:lnTo>
                    <a:lnTo>
                      <a:pt x="0" y="34"/>
                    </a:lnTo>
                    <a:lnTo>
                      <a:pt x="10" y="28"/>
                    </a:lnTo>
                    <a:lnTo>
                      <a:pt x="20" y="22"/>
                    </a:lnTo>
                    <a:lnTo>
                      <a:pt x="20" y="80"/>
                    </a:lnTo>
                    <a:lnTo>
                      <a:pt x="34" y="80"/>
                    </a:lnTo>
                    <a:lnTo>
                      <a:pt x="34" y="0"/>
                    </a:lnTo>
                    <a:lnTo>
                      <a:pt x="34" y="0"/>
                    </a:lnTo>
                    <a:close/>
                  </a:path>
                </a:pathLst>
              </a:custGeom>
              <a:grpFill/>
              <a:ln>
                <a:solidFill>
                  <a:schemeClr val="accent1"/>
                </a:solidFill>
              </a:ln>
            </p:spPr>
            <p:txBody>
              <a:bodyPr vert="horz" wrap="square" lIns="91401" tIns="45700" rIns="91401" bIns="45700"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sp>
            <p:nvSpPr>
              <p:cNvPr id="36" name="Freeform 52"/>
              <p:cNvSpPr>
                <a:spLocks noEditPoints="1"/>
              </p:cNvSpPr>
              <p:nvPr/>
            </p:nvSpPr>
            <p:spPr bwMode="auto">
              <a:xfrm>
                <a:off x="2459800" y="2886642"/>
                <a:ext cx="75880" cy="119656"/>
              </a:xfrm>
              <a:custGeom>
                <a:avLst/>
                <a:gdLst>
                  <a:gd name="T0" fmla="*/ 8 w 52"/>
                  <a:gd name="T1" fmla="*/ 8 h 82"/>
                  <a:gd name="T2" fmla="*/ 8 w 52"/>
                  <a:gd name="T3" fmla="*/ 8 h 82"/>
                  <a:gd name="T4" fmla="*/ 4 w 52"/>
                  <a:gd name="T5" fmla="*/ 14 h 82"/>
                  <a:gd name="T6" fmla="*/ 2 w 52"/>
                  <a:gd name="T7" fmla="*/ 20 h 82"/>
                  <a:gd name="T8" fmla="*/ 0 w 52"/>
                  <a:gd name="T9" fmla="*/ 40 h 82"/>
                  <a:gd name="T10" fmla="*/ 0 w 52"/>
                  <a:gd name="T11" fmla="*/ 40 h 82"/>
                  <a:gd name="T12" fmla="*/ 2 w 52"/>
                  <a:gd name="T13" fmla="*/ 60 h 82"/>
                  <a:gd name="T14" fmla="*/ 4 w 52"/>
                  <a:gd name="T15" fmla="*/ 66 h 82"/>
                  <a:gd name="T16" fmla="*/ 8 w 52"/>
                  <a:gd name="T17" fmla="*/ 72 h 82"/>
                  <a:gd name="T18" fmla="*/ 8 w 52"/>
                  <a:gd name="T19" fmla="*/ 72 h 82"/>
                  <a:gd name="T20" fmla="*/ 12 w 52"/>
                  <a:gd name="T21" fmla="*/ 76 h 82"/>
                  <a:gd name="T22" fmla="*/ 16 w 52"/>
                  <a:gd name="T23" fmla="*/ 78 h 82"/>
                  <a:gd name="T24" fmla="*/ 20 w 52"/>
                  <a:gd name="T25" fmla="*/ 80 h 82"/>
                  <a:gd name="T26" fmla="*/ 26 w 52"/>
                  <a:gd name="T27" fmla="*/ 82 h 82"/>
                  <a:gd name="T28" fmla="*/ 26 w 52"/>
                  <a:gd name="T29" fmla="*/ 82 h 82"/>
                  <a:gd name="T30" fmla="*/ 36 w 52"/>
                  <a:gd name="T31" fmla="*/ 80 h 82"/>
                  <a:gd name="T32" fmla="*/ 40 w 52"/>
                  <a:gd name="T33" fmla="*/ 76 h 82"/>
                  <a:gd name="T34" fmla="*/ 44 w 52"/>
                  <a:gd name="T35" fmla="*/ 72 h 82"/>
                  <a:gd name="T36" fmla="*/ 44 w 52"/>
                  <a:gd name="T37" fmla="*/ 72 h 82"/>
                  <a:gd name="T38" fmla="*/ 48 w 52"/>
                  <a:gd name="T39" fmla="*/ 68 h 82"/>
                  <a:gd name="T40" fmla="*/ 50 w 52"/>
                  <a:gd name="T41" fmla="*/ 60 h 82"/>
                  <a:gd name="T42" fmla="*/ 52 w 52"/>
                  <a:gd name="T43" fmla="*/ 40 h 82"/>
                  <a:gd name="T44" fmla="*/ 52 w 52"/>
                  <a:gd name="T45" fmla="*/ 40 h 82"/>
                  <a:gd name="T46" fmla="*/ 50 w 52"/>
                  <a:gd name="T47" fmla="*/ 20 h 82"/>
                  <a:gd name="T48" fmla="*/ 48 w 52"/>
                  <a:gd name="T49" fmla="*/ 14 h 82"/>
                  <a:gd name="T50" fmla="*/ 44 w 52"/>
                  <a:gd name="T51" fmla="*/ 8 h 82"/>
                  <a:gd name="T52" fmla="*/ 44 w 52"/>
                  <a:gd name="T53" fmla="*/ 8 h 82"/>
                  <a:gd name="T54" fmla="*/ 40 w 52"/>
                  <a:gd name="T55" fmla="*/ 4 h 82"/>
                  <a:gd name="T56" fmla="*/ 36 w 52"/>
                  <a:gd name="T57" fmla="*/ 2 h 82"/>
                  <a:gd name="T58" fmla="*/ 26 w 52"/>
                  <a:gd name="T59" fmla="*/ 0 h 82"/>
                  <a:gd name="T60" fmla="*/ 26 w 52"/>
                  <a:gd name="T61" fmla="*/ 0 h 82"/>
                  <a:gd name="T62" fmla="*/ 16 w 52"/>
                  <a:gd name="T63" fmla="*/ 2 h 82"/>
                  <a:gd name="T64" fmla="*/ 12 w 52"/>
                  <a:gd name="T65" fmla="*/ 4 h 82"/>
                  <a:gd name="T66" fmla="*/ 8 w 52"/>
                  <a:gd name="T67" fmla="*/ 8 h 82"/>
                  <a:gd name="T68" fmla="*/ 8 w 52"/>
                  <a:gd name="T69" fmla="*/ 8 h 82"/>
                  <a:gd name="T70" fmla="*/ 8 w 52"/>
                  <a:gd name="T71" fmla="*/ 8 h 82"/>
                  <a:gd name="T72" fmla="*/ 32 w 52"/>
                  <a:gd name="T73" fmla="*/ 14 h 82"/>
                  <a:gd name="T74" fmla="*/ 32 w 52"/>
                  <a:gd name="T75" fmla="*/ 14 h 82"/>
                  <a:gd name="T76" fmla="*/ 34 w 52"/>
                  <a:gd name="T77" fmla="*/ 20 h 82"/>
                  <a:gd name="T78" fmla="*/ 34 w 52"/>
                  <a:gd name="T79" fmla="*/ 20 h 82"/>
                  <a:gd name="T80" fmla="*/ 36 w 52"/>
                  <a:gd name="T81" fmla="*/ 40 h 82"/>
                  <a:gd name="T82" fmla="*/ 36 w 52"/>
                  <a:gd name="T83" fmla="*/ 40 h 82"/>
                  <a:gd name="T84" fmla="*/ 34 w 52"/>
                  <a:gd name="T85" fmla="*/ 60 h 82"/>
                  <a:gd name="T86" fmla="*/ 34 w 52"/>
                  <a:gd name="T87" fmla="*/ 60 h 82"/>
                  <a:gd name="T88" fmla="*/ 32 w 52"/>
                  <a:gd name="T89" fmla="*/ 66 h 82"/>
                  <a:gd name="T90" fmla="*/ 32 w 52"/>
                  <a:gd name="T91" fmla="*/ 66 h 82"/>
                  <a:gd name="T92" fmla="*/ 26 w 52"/>
                  <a:gd name="T93" fmla="*/ 68 h 82"/>
                  <a:gd name="T94" fmla="*/ 26 w 52"/>
                  <a:gd name="T95" fmla="*/ 68 h 82"/>
                  <a:gd name="T96" fmla="*/ 22 w 52"/>
                  <a:gd name="T97" fmla="*/ 66 h 82"/>
                  <a:gd name="T98" fmla="*/ 22 w 52"/>
                  <a:gd name="T99" fmla="*/ 66 h 82"/>
                  <a:gd name="T100" fmla="*/ 18 w 52"/>
                  <a:gd name="T101" fmla="*/ 60 h 82"/>
                  <a:gd name="T102" fmla="*/ 18 w 52"/>
                  <a:gd name="T103" fmla="*/ 60 h 82"/>
                  <a:gd name="T104" fmla="*/ 16 w 52"/>
                  <a:gd name="T105" fmla="*/ 40 h 82"/>
                  <a:gd name="T106" fmla="*/ 16 w 52"/>
                  <a:gd name="T107" fmla="*/ 40 h 82"/>
                  <a:gd name="T108" fmla="*/ 18 w 52"/>
                  <a:gd name="T109" fmla="*/ 20 h 82"/>
                  <a:gd name="T110" fmla="*/ 18 w 52"/>
                  <a:gd name="T111" fmla="*/ 20 h 82"/>
                  <a:gd name="T112" fmla="*/ 22 w 52"/>
                  <a:gd name="T113" fmla="*/ 14 h 82"/>
                  <a:gd name="T114" fmla="*/ 22 w 52"/>
                  <a:gd name="T115" fmla="*/ 14 h 82"/>
                  <a:gd name="T116" fmla="*/ 26 w 52"/>
                  <a:gd name="T117" fmla="*/ 12 h 82"/>
                  <a:gd name="T118" fmla="*/ 26 w 52"/>
                  <a:gd name="T119" fmla="*/ 12 h 82"/>
                  <a:gd name="T120" fmla="*/ 32 w 52"/>
                  <a:gd name="T121" fmla="*/ 14 h 82"/>
                  <a:gd name="T122" fmla="*/ 32 w 52"/>
                  <a:gd name="T123" fmla="*/ 14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2" h="82">
                    <a:moveTo>
                      <a:pt x="8" y="8"/>
                    </a:moveTo>
                    <a:lnTo>
                      <a:pt x="8" y="8"/>
                    </a:lnTo>
                    <a:lnTo>
                      <a:pt x="4" y="14"/>
                    </a:lnTo>
                    <a:lnTo>
                      <a:pt x="2" y="20"/>
                    </a:lnTo>
                    <a:lnTo>
                      <a:pt x="0" y="40"/>
                    </a:lnTo>
                    <a:lnTo>
                      <a:pt x="0" y="40"/>
                    </a:lnTo>
                    <a:lnTo>
                      <a:pt x="2" y="60"/>
                    </a:lnTo>
                    <a:lnTo>
                      <a:pt x="4" y="66"/>
                    </a:lnTo>
                    <a:lnTo>
                      <a:pt x="8" y="72"/>
                    </a:lnTo>
                    <a:lnTo>
                      <a:pt x="8" y="72"/>
                    </a:lnTo>
                    <a:lnTo>
                      <a:pt x="12" y="76"/>
                    </a:lnTo>
                    <a:lnTo>
                      <a:pt x="16" y="78"/>
                    </a:lnTo>
                    <a:lnTo>
                      <a:pt x="20" y="80"/>
                    </a:lnTo>
                    <a:lnTo>
                      <a:pt x="26" y="82"/>
                    </a:lnTo>
                    <a:lnTo>
                      <a:pt x="26" y="82"/>
                    </a:lnTo>
                    <a:lnTo>
                      <a:pt x="36" y="80"/>
                    </a:lnTo>
                    <a:lnTo>
                      <a:pt x="40" y="76"/>
                    </a:lnTo>
                    <a:lnTo>
                      <a:pt x="44" y="72"/>
                    </a:lnTo>
                    <a:lnTo>
                      <a:pt x="44" y="72"/>
                    </a:lnTo>
                    <a:lnTo>
                      <a:pt x="48" y="68"/>
                    </a:lnTo>
                    <a:lnTo>
                      <a:pt x="50" y="60"/>
                    </a:lnTo>
                    <a:lnTo>
                      <a:pt x="52" y="40"/>
                    </a:lnTo>
                    <a:lnTo>
                      <a:pt x="52" y="40"/>
                    </a:lnTo>
                    <a:lnTo>
                      <a:pt x="50" y="20"/>
                    </a:lnTo>
                    <a:lnTo>
                      <a:pt x="48" y="14"/>
                    </a:lnTo>
                    <a:lnTo>
                      <a:pt x="44" y="8"/>
                    </a:lnTo>
                    <a:lnTo>
                      <a:pt x="44" y="8"/>
                    </a:lnTo>
                    <a:lnTo>
                      <a:pt x="40" y="4"/>
                    </a:lnTo>
                    <a:lnTo>
                      <a:pt x="36" y="2"/>
                    </a:lnTo>
                    <a:lnTo>
                      <a:pt x="26" y="0"/>
                    </a:lnTo>
                    <a:lnTo>
                      <a:pt x="26" y="0"/>
                    </a:lnTo>
                    <a:lnTo>
                      <a:pt x="16" y="2"/>
                    </a:lnTo>
                    <a:lnTo>
                      <a:pt x="12" y="4"/>
                    </a:lnTo>
                    <a:lnTo>
                      <a:pt x="8" y="8"/>
                    </a:lnTo>
                    <a:lnTo>
                      <a:pt x="8" y="8"/>
                    </a:lnTo>
                    <a:lnTo>
                      <a:pt x="8" y="8"/>
                    </a:lnTo>
                    <a:close/>
                    <a:moveTo>
                      <a:pt x="32" y="14"/>
                    </a:moveTo>
                    <a:lnTo>
                      <a:pt x="32" y="14"/>
                    </a:lnTo>
                    <a:lnTo>
                      <a:pt x="34" y="20"/>
                    </a:lnTo>
                    <a:lnTo>
                      <a:pt x="34" y="20"/>
                    </a:lnTo>
                    <a:lnTo>
                      <a:pt x="36" y="40"/>
                    </a:lnTo>
                    <a:lnTo>
                      <a:pt x="36" y="40"/>
                    </a:lnTo>
                    <a:lnTo>
                      <a:pt x="34" y="60"/>
                    </a:lnTo>
                    <a:lnTo>
                      <a:pt x="34" y="60"/>
                    </a:lnTo>
                    <a:lnTo>
                      <a:pt x="32" y="66"/>
                    </a:lnTo>
                    <a:lnTo>
                      <a:pt x="32" y="66"/>
                    </a:lnTo>
                    <a:lnTo>
                      <a:pt x="26" y="68"/>
                    </a:lnTo>
                    <a:lnTo>
                      <a:pt x="26" y="68"/>
                    </a:lnTo>
                    <a:lnTo>
                      <a:pt x="22" y="66"/>
                    </a:lnTo>
                    <a:lnTo>
                      <a:pt x="22" y="66"/>
                    </a:lnTo>
                    <a:lnTo>
                      <a:pt x="18" y="60"/>
                    </a:lnTo>
                    <a:lnTo>
                      <a:pt x="18" y="60"/>
                    </a:lnTo>
                    <a:lnTo>
                      <a:pt x="16" y="40"/>
                    </a:lnTo>
                    <a:lnTo>
                      <a:pt x="16" y="40"/>
                    </a:lnTo>
                    <a:lnTo>
                      <a:pt x="18" y="20"/>
                    </a:lnTo>
                    <a:lnTo>
                      <a:pt x="18" y="20"/>
                    </a:lnTo>
                    <a:lnTo>
                      <a:pt x="22" y="14"/>
                    </a:lnTo>
                    <a:lnTo>
                      <a:pt x="22" y="14"/>
                    </a:lnTo>
                    <a:lnTo>
                      <a:pt x="26" y="12"/>
                    </a:lnTo>
                    <a:lnTo>
                      <a:pt x="26" y="12"/>
                    </a:lnTo>
                    <a:lnTo>
                      <a:pt x="32" y="14"/>
                    </a:lnTo>
                    <a:lnTo>
                      <a:pt x="32" y="14"/>
                    </a:lnTo>
                    <a:close/>
                  </a:path>
                </a:pathLst>
              </a:custGeom>
              <a:solidFill>
                <a:schemeClr val="bg2"/>
              </a:solidFill>
              <a:ln>
                <a:solidFill>
                  <a:schemeClr val="accent1"/>
                </a:solidFill>
              </a:ln>
            </p:spPr>
            <p:txBody>
              <a:bodyPr vert="horz" wrap="square" lIns="91401" tIns="45700" rIns="91401" bIns="45700"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grpSp>
      </p:grpSp>
      <p:grpSp>
        <p:nvGrpSpPr>
          <p:cNvPr id="42" name="Group 41"/>
          <p:cNvGrpSpPr/>
          <p:nvPr/>
        </p:nvGrpSpPr>
        <p:grpSpPr>
          <a:xfrm>
            <a:off x="881043" y="2336714"/>
            <a:ext cx="3208558" cy="2738338"/>
            <a:chOff x="4612197" y="2537935"/>
            <a:chExt cx="3209924" cy="2739503"/>
          </a:xfrm>
        </p:grpSpPr>
        <p:sp>
          <p:nvSpPr>
            <p:cNvPr id="43" name="Rectangle 42"/>
            <p:cNvSpPr/>
            <p:nvPr/>
          </p:nvSpPr>
          <p:spPr>
            <a:xfrm>
              <a:off x="5587665" y="4692663"/>
              <a:ext cx="1204176" cy="584775"/>
            </a:xfrm>
            <a:prstGeom prst="rect">
              <a:avLst/>
            </a:prstGeom>
            <a:ln>
              <a:noFill/>
            </a:ln>
          </p:spPr>
          <p:txBody>
            <a:bodyPr wrap="none" lIns="0" tIns="0" rIns="0" bIns="0">
              <a:noAutofit/>
            </a:bodyPr>
            <a:lstStyle/>
            <a:p>
              <a:pPr marL="0" marR="0" lvl="0" indent="0" algn="ctr" defTabSz="896042"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a:ln>
                    <a:noFill/>
                  </a:ln>
                  <a:effectLst/>
                  <a:uLnTx/>
                  <a:uFillTx/>
                  <a:latin typeface="Segoe UI Light"/>
                  <a:ea typeface="+mn-ea"/>
                  <a:cs typeface="+mn-cs"/>
                </a:rPr>
                <a:t>Cloud</a:t>
              </a:r>
            </a:p>
          </p:txBody>
        </p:sp>
        <p:grpSp>
          <p:nvGrpSpPr>
            <p:cNvPr id="44" name="Group 43"/>
            <p:cNvGrpSpPr/>
            <p:nvPr/>
          </p:nvGrpSpPr>
          <p:grpSpPr>
            <a:xfrm>
              <a:off x="4612197" y="2537935"/>
              <a:ext cx="3209924" cy="1864899"/>
              <a:chOff x="4410076" y="2328864"/>
              <a:chExt cx="3371850" cy="1958975"/>
            </a:xfrm>
          </p:grpSpPr>
          <p:sp>
            <p:nvSpPr>
              <p:cNvPr id="45" name="Freeform 30"/>
              <p:cNvSpPr>
                <a:spLocks/>
              </p:cNvSpPr>
              <p:nvPr/>
            </p:nvSpPr>
            <p:spPr bwMode="auto">
              <a:xfrm>
                <a:off x="4410076" y="2328864"/>
                <a:ext cx="3371850" cy="1958975"/>
              </a:xfrm>
              <a:custGeom>
                <a:avLst/>
                <a:gdLst>
                  <a:gd name="T0" fmla="*/ 270 w 419"/>
                  <a:gd name="T1" fmla="*/ 243 h 243"/>
                  <a:gd name="T2" fmla="*/ 365 w 419"/>
                  <a:gd name="T3" fmla="*/ 243 h 243"/>
                  <a:gd name="T4" fmla="*/ 419 w 419"/>
                  <a:gd name="T5" fmla="*/ 189 h 243"/>
                  <a:gd name="T6" fmla="*/ 365 w 419"/>
                  <a:gd name="T7" fmla="*/ 135 h 243"/>
                  <a:gd name="T8" fmla="*/ 224 w 419"/>
                  <a:gd name="T9" fmla="*/ 0 h 243"/>
                  <a:gd name="T10" fmla="*/ 81 w 419"/>
                  <a:gd name="T11" fmla="*/ 108 h 243"/>
                  <a:gd name="T12" fmla="*/ 70 w 419"/>
                  <a:gd name="T13" fmla="*/ 108 h 243"/>
                  <a:gd name="T14" fmla="*/ 0 w 419"/>
                  <a:gd name="T15" fmla="*/ 175 h 243"/>
                  <a:gd name="T16" fmla="*/ 68 w 419"/>
                  <a:gd name="T17" fmla="*/ 243 h 243"/>
                  <a:gd name="T18" fmla="*/ 270 w 419"/>
                  <a:gd name="T19" fmla="*/ 243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9" h="243">
                    <a:moveTo>
                      <a:pt x="270" y="243"/>
                    </a:moveTo>
                    <a:cubicBezTo>
                      <a:pt x="365" y="243"/>
                      <a:pt x="365" y="243"/>
                      <a:pt x="365" y="243"/>
                    </a:cubicBezTo>
                    <a:cubicBezTo>
                      <a:pt x="396" y="243"/>
                      <a:pt x="419" y="218"/>
                      <a:pt x="419" y="189"/>
                    </a:cubicBezTo>
                    <a:cubicBezTo>
                      <a:pt x="419" y="159"/>
                      <a:pt x="396" y="135"/>
                      <a:pt x="365" y="135"/>
                    </a:cubicBezTo>
                    <a:cubicBezTo>
                      <a:pt x="365" y="60"/>
                      <a:pt x="301" y="0"/>
                      <a:pt x="224" y="0"/>
                    </a:cubicBezTo>
                    <a:cubicBezTo>
                      <a:pt x="155" y="0"/>
                      <a:pt x="94" y="45"/>
                      <a:pt x="81" y="108"/>
                    </a:cubicBezTo>
                    <a:cubicBezTo>
                      <a:pt x="81" y="108"/>
                      <a:pt x="76" y="108"/>
                      <a:pt x="70" y="108"/>
                    </a:cubicBezTo>
                    <a:cubicBezTo>
                      <a:pt x="32" y="108"/>
                      <a:pt x="0" y="138"/>
                      <a:pt x="0" y="175"/>
                    </a:cubicBezTo>
                    <a:cubicBezTo>
                      <a:pt x="0" y="212"/>
                      <a:pt x="29" y="243"/>
                      <a:pt x="68" y="243"/>
                    </a:cubicBezTo>
                    <a:cubicBezTo>
                      <a:pt x="270" y="243"/>
                      <a:pt x="270" y="243"/>
                      <a:pt x="270" y="243"/>
                    </a:cubicBezTo>
                  </a:path>
                </a:pathLst>
              </a:custGeom>
              <a:noFill/>
              <a:ln w="285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grpSp>
            <p:nvGrpSpPr>
              <p:cNvPr id="46" name="Group 45"/>
              <p:cNvGrpSpPr/>
              <p:nvPr/>
            </p:nvGrpSpPr>
            <p:grpSpPr>
              <a:xfrm>
                <a:off x="5665789" y="2981327"/>
                <a:ext cx="868363" cy="1089025"/>
                <a:chOff x="5665789" y="2981327"/>
                <a:chExt cx="868363" cy="1089025"/>
              </a:xfrm>
            </p:grpSpPr>
            <p:sp>
              <p:nvSpPr>
                <p:cNvPr id="47" name="Freeform 31"/>
                <p:cNvSpPr>
                  <a:spLocks/>
                </p:cNvSpPr>
                <p:nvPr/>
              </p:nvSpPr>
              <p:spPr bwMode="auto">
                <a:xfrm>
                  <a:off x="5665789" y="2981327"/>
                  <a:ext cx="868363" cy="436563"/>
                </a:xfrm>
                <a:custGeom>
                  <a:avLst/>
                  <a:gdLst>
                    <a:gd name="T0" fmla="*/ 0 w 547"/>
                    <a:gd name="T1" fmla="*/ 275 h 275"/>
                    <a:gd name="T2" fmla="*/ 273 w 547"/>
                    <a:gd name="T3" fmla="*/ 0 h 275"/>
                    <a:gd name="T4" fmla="*/ 547 w 547"/>
                    <a:gd name="T5" fmla="*/ 275 h 275"/>
                  </a:gdLst>
                  <a:ahLst/>
                  <a:cxnLst>
                    <a:cxn ang="0">
                      <a:pos x="T0" y="T1"/>
                    </a:cxn>
                    <a:cxn ang="0">
                      <a:pos x="T2" y="T3"/>
                    </a:cxn>
                    <a:cxn ang="0">
                      <a:pos x="T4" y="T5"/>
                    </a:cxn>
                  </a:cxnLst>
                  <a:rect l="0" t="0" r="r" b="b"/>
                  <a:pathLst>
                    <a:path w="547" h="275">
                      <a:moveTo>
                        <a:pt x="0" y="275"/>
                      </a:moveTo>
                      <a:lnTo>
                        <a:pt x="273" y="0"/>
                      </a:lnTo>
                      <a:lnTo>
                        <a:pt x="547" y="275"/>
                      </a:lnTo>
                    </a:path>
                  </a:pathLst>
                </a:custGeom>
                <a:noFill/>
                <a:ln w="28575" cap="flat">
                  <a:solidFill>
                    <a:schemeClr val="tx2"/>
                  </a:solidFill>
                  <a:prstDash val="solid"/>
                  <a:bevel/>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sp>
              <p:nvSpPr>
                <p:cNvPr id="48" name="Line 32"/>
                <p:cNvSpPr>
                  <a:spLocks noChangeShapeType="1"/>
                </p:cNvSpPr>
                <p:nvPr/>
              </p:nvSpPr>
              <p:spPr bwMode="auto">
                <a:xfrm>
                  <a:off x="6099176" y="2981327"/>
                  <a:ext cx="0" cy="1089025"/>
                </a:xfrm>
                <a:prstGeom prst="line">
                  <a:avLst/>
                </a:prstGeom>
                <a:noFill/>
                <a:ln w="2857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grpSp>
        </p:grpSp>
      </p:grpSp>
    </p:spTree>
    <p:extLst>
      <p:ext uri="{BB962C8B-B14F-4D97-AF65-F5344CB8AC3E}">
        <p14:creationId xmlns:p14="http://schemas.microsoft.com/office/powerpoint/2010/main" val="24976613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fade">
                                      <p:cBhvr>
                                        <p:cTn id="11" dur="500"/>
                                        <p:tgtEl>
                                          <p:spTgt spid="21"/>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C76711-5B17-4125-9B45-2282FC9F812B}"/>
              </a:ext>
            </a:extLst>
          </p:cNvPr>
          <p:cNvSpPr>
            <a:spLocks noGrp="1"/>
          </p:cNvSpPr>
          <p:nvPr>
            <p:ph type="title"/>
          </p:nvPr>
        </p:nvSpPr>
        <p:spPr/>
        <p:txBody>
          <a:bodyPr>
            <a:normAutofit/>
          </a:bodyPr>
          <a:lstStyle/>
          <a:p>
            <a:r>
              <a:rPr lang="en-US" dirty="0">
                <a:solidFill>
                  <a:schemeClr val="tx1"/>
                </a:solidFill>
              </a:rPr>
              <a:t>What is Azure SQL Data warehouse</a:t>
            </a:r>
          </a:p>
        </p:txBody>
      </p:sp>
      <p:sp>
        <p:nvSpPr>
          <p:cNvPr id="3" name="Text Placeholder 2">
            <a:extLst>
              <a:ext uri="{FF2B5EF4-FFF2-40B4-BE49-F238E27FC236}">
                <a16:creationId xmlns:a16="http://schemas.microsoft.com/office/drawing/2014/main" id="{17FC9D3F-1BDB-4EED-92A4-2EAD9B92ADDA}"/>
              </a:ext>
            </a:extLst>
          </p:cNvPr>
          <p:cNvSpPr>
            <a:spLocks noGrp="1"/>
          </p:cNvSpPr>
          <p:nvPr>
            <p:ph type="body" idx="13"/>
          </p:nvPr>
        </p:nvSpPr>
        <p:spPr/>
        <p:txBody>
          <a:bodyPr/>
          <a:lstStyle/>
          <a:p>
            <a:endParaRPr lang="en-US"/>
          </a:p>
        </p:txBody>
      </p:sp>
      <p:sp>
        <p:nvSpPr>
          <p:cNvPr id="4" name="Content Placeholder 3">
            <a:extLst>
              <a:ext uri="{FF2B5EF4-FFF2-40B4-BE49-F238E27FC236}">
                <a16:creationId xmlns:a16="http://schemas.microsoft.com/office/drawing/2014/main" id="{2484443F-AA64-4C32-BD8C-4D179BECBBD9}"/>
              </a:ext>
            </a:extLst>
          </p:cNvPr>
          <p:cNvSpPr>
            <a:spLocks noGrp="1"/>
          </p:cNvSpPr>
          <p:nvPr>
            <p:ph sz="half" idx="16"/>
          </p:nvPr>
        </p:nvSpPr>
        <p:spPr/>
        <p:txBody>
          <a:bodyPr/>
          <a:lstStyle/>
          <a:p>
            <a:r>
              <a:rPr lang="en-US" sz="3200" b="1" i="1" dirty="0"/>
              <a:t>Cloud</a:t>
            </a:r>
            <a:r>
              <a:rPr lang="en-US" dirty="0"/>
              <a:t>– </a:t>
            </a:r>
            <a:r>
              <a:rPr lang="en-US" sz="2400" dirty="0"/>
              <a:t>Azure PaaS</a:t>
            </a:r>
          </a:p>
          <a:p>
            <a:r>
              <a:rPr lang="en-US" sz="3200" b="1" i="1" dirty="0"/>
              <a:t>Distributed Database</a:t>
            </a:r>
            <a:r>
              <a:rPr lang="en-US" dirty="0"/>
              <a:t>– </a:t>
            </a:r>
            <a:r>
              <a:rPr lang="en-US" sz="2400" dirty="0"/>
              <a:t>an MPP</a:t>
            </a:r>
          </a:p>
          <a:p>
            <a:r>
              <a:rPr lang="en-US" sz="3200" b="1" i="1" dirty="0"/>
              <a:t>Processing Massive Volumes</a:t>
            </a:r>
            <a:r>
              <a:rPr lang="en-US" dirty="0"/>
              <a:t>– </a:t>
            </a:r>
            <a:r>
              <a:rPr lang="en-US" sz="2400" dirty="0"/>
              <a:t>up to PBs</a:t>
            </a:r>
          </a:p>
          <a:p>
            <a:r>
              <a:rPr lang="en-US" sz="3200" b="1" i="1" dirty="0"/>
              <a:t>SQL Capabilities</a:t>
            </a:r>
            <a:r>
              <a:rPr lang="en-US" dirty="0"/>
              <a:t>– </a:t>
            </a:r>
            <a:r>
              <a:rPr lang="en-US" sz="2400" dirty="0"/>
              <a:t>a relational DB that can </a:t>
            </a:r>
            <a:endParaRPr lang="en-US" dirty="0"/>
          </a:p>
          <a:p>
            <a:r>
              <a:rPr lang="en-US" sz="3200" b="1" i="1" dirty="0"/>
              <a:t>Grow ,Shrink &amp; Pause</a:t>
            </a:r>
            <a:r>
              <a:rPr lang="en-US" sz="4000" b="1" i="1" dirty="0"/>
              <a:t> </a:t>
            </a:r>
            <a:r>
              <a:rPr lang="en-US" sz="2400" dirty="0"/>
              <a:t>- use what you need, when you need it..</a:t>
            </a:r>
            <a:endParaRPr lang="en-US" dirty="0"/>
          </a:p>
        </p:txBody>
      </p:sp>
    </p:spTree>
    <p:extLst>
      <p:ext uri="{BB962C8B-B14F-4D97-AF65-F5344CB8AC3E}">
        <p14:creationId xmlns:p14="http://schemas.microsoft.com/office/powerpoint/2010/main" val="316635419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3DAD7D-A399-4786-B74B-0EF9C6AFBEF1}"/>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CD4BF7AC-C7DB-475B-B239-13A1A1432493}"/>
              </a:ext>
            </a:extLst>
          </p:cNvPr>
          <p:cNvSpPr>
            <a:spLocks noGrp="1"/>
          </p:cNvSpPr>
          <p:nvPr>
            <p:ph type="body" idx="13"/>
          </p:nvPr>
        </p:nvSpPr>
        <p:spPr/>
        <p:txBody>
          <a:bodyPr/>
          <a:lstStyle/>
          <a:p>
            <a:endParaRPr lang="en-US"/>
          </a:p>
        </p:txBody>
      </p:sp>
      <p:pic>
        <p:nvPicPr>
          <p:cNvPr id="5" name="Content Placeholder 4">
            <a:extLst>
              <a:ext uri="{FF2B5EF4-FFF2-40B4-BE49-F238E27FC236}">
                <a16:creationId xmlns:a16="http://schemas.microsoft.com/office/drawing/2014/main" id="{388DAE4C-C6F9-4E8E-82D7-A7D7442DDCDD}"/>
              </a:ext>
            </a:extLst>
          </p:cNvPr>
          <p:cNvPicPr>
            <a:picLocks noGrp="1" noChangeAspect="1"/>
          </p:cNvPicPr>
          <p:nvPr>
            <p:ph sz="half" idx="16"/>
          </p:nvPr>
        </p:nvPicPr>
        <p:blipFill>
          <a:blip r:embed="rId2"/>
          <a:stretch>
            <a:fillRect/>
          </a:stretch>
        </p:blipFill>
        <p:spPr>
          <a:xfrm>
            <a:off x="344557" y="107316"/>
            <a:ext cx="11383617" cy="6750684"/>
          </a:xfrm>
          <a:prstGeom prst="rect">
            <a:avLst/>
          </a:prstGeom>
        </p:spPr>
      </p:pic>
    </p:spTree>
    <p:extLst>
      <p:ext uri="{BB962C8B-B14F-4D97-AF65-F5344CB8AC3E}">
        <p14:creationId xmlns:p14="http://schemas.microsoft.com/office/powerpoint/2010/main" val="83312919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59C764-75D4-4F17-AEFD-8ABEEC3518BC}"/>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D32549C0-FBB8-4A20-9C1E-843CEF06D2C0}"/>
              </a:ext>
            </a:extLst>
          </p:cNvPr>
          <p:cNvSpPr>
            <a:spLocks noGrp="1"/>
          </p:cNvSpPr>
          <p:nvPr>
            <p:ph type="body" idx="13"/>
          </p:nvPr>
        </p:nvSpPr>
        <p:spPr/>
        <p:txBody>
          <a:bodyPr/>
          <a:lstStyle/>
          <a:p>
            <a:endParaRPr lang="en-US"/>
          </a:p>
        </p:txBody>
      </p:sp>
      <p:sp>
        <p:nvSpPr>
          <p:cNvPr id="4" name="Content Placeholder 3">
            <a:extLst>
              <a:ext uri="{FF2B5EF4-FFF2-40B4-BE49-F238E27FC236}">
                <a16:creationId xmlns:a16="http://schemas.microsoft.com/office/drawing/2014/main" id="{570A106D-3831-4B6E-A09A-2B694ABF7A74}"/>
              </a:ext>
            </a:extLst>
          </p:cNvPr>
          <p:cNvSpPr>
            <a:spLocks noGrp="1"/>
          </p:cNvSpPr>
          <p:nvPr>
            <p:ph sz="half" idx="16"/>
          </p:nvPr>
        </p:nvSpPr>
        <p:spPr/>
        <p:txBody>
          <a:bodyPr/>
          <a:lstStyle/>
          <a:p>
            <a:endParaRPr lang="en-US"/>
          </a:p>
        </p:txBody>
      </p:sp>
      <p:pic>
        <p:nvPicPr>
          <p:cNvPr id="5" name="Picture 4">
            <a:extLst>
              <a:ext uri="{FF2B5EF4-FFF2-40B4-BE49-F238E27FC236}">
                <a16:creationId xmlns:a16="http://schemas.microsoft.com/office/drawing/2014/main" id="{6D3D2F27-EAE8-43D4-92C2-755FBAE694C8}"/>
              </a:ext>
            </a:extLst>
          </p:cNvPr>
          <p:cNvPicPr>
            <a:picLocks noChangeAspect="1"/>
          </p:cNvPicPr>
          <p:nvPr/>
        </p:nvPicPr>
        <p:blipFill>
          <a:blip r:embed="rId2"/>
          <a:stretch>
            <a:fillRect/>
          </a:stretch>
        </p:blipFill>
        <p:spPr>
          <a:xfrm>
            <a:off x="357809" y="44127"/>
            <a:ext cx="10853530" cy="6437636"/>
          </a:xfrm>
          <a:prstGeom prst="rect">
            <a:avLst/>
          </a:prstGeom>
        </p:spPr>
      </p:pic>
    </p:spTree>
    <p:extLst>
      <p:ext uri="{BB962C8B-B14F-4D97-AF65-F5344CB8AC3E}">
        <p14:creationId xmlns:p14="http://schemas.microsoft.com/office/powerpoint/2010/main" val="77807180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QL Data Warehouse Architecture">
            <a:extLst>
              <a:ext uri="{FF2B5EF4-FFF2-40B4-BE49-F238E27FC236}">
                <a16:creationId xmlns:a16="http://schemas.microsoft.com/office/drawing/2014/main" id="{F1B5E43B-4DC9-4CAC-82AF-D86E577175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34817" y="188848"/>
            <a:ext cx="7315200" cy="56469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03975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25CB28D-D58B-4CFE-B895-55F57F7D2878}"/>
              </a:ext>
            </a:extLst>
          </p:cNvPr>
          <p:cNvSpPr txBox="1"/>
          <p:nvPr/>
        </p:nvSpPr>
        <p:spPr>
          <a:xfrm>
            <a:off x="1066800" y="937057"/>
            <a:ext cx="7543800" cy="707886"/>
          </a:xfrm>
          <a:prstGeom prst="rect">
            <a:avLst/>
          </a:prstGeom>
          <a:noFill/>
        </p:spPr>
        <p:txBody>
          <a:bodyPr wrap="square" rtlCol="0">
            <a:spAutoFit/>
          </a:bodyPr>
          <a:lstStyle/>
          <a:p>
            <a:r>
              <a:rPr lang="en-IN" sz="4000" dirty="0"/>
              <a:t>Rapidly deploy and gain insights </a:t>
            </a:r>
          </a:p>
        </p:txBody>
      </p:sp>
      <p:sp>
        <p:nvSpPr>
          <p:cNvPr id="4" name="TextBox 3">
            <a:extLst>
              <a:ext uri="{FF2B5EF4-FFF2-40B4-BE49-F238E27FC236}">
                <a16:creationId xmlns:a16="http://schemas.microsoft.com/office/drawing/2014/main" id="{7794602C-34F0-4855-BEF4-41259944B774}"/>
              </a:ext>
            </a:extLst>
          </p:cNvPr>
          <p:cNvSpPr txBox="1"/>
          <p:nvPr/>
        </p:nvSpPr>
        <p:spPr>
          <a:xfrm>
            <a:off x="1524000" y="1905000"/>
            <a:ext cx="5943600" cy="1477328"/>
          </a:xfrm>
          <a:prstGeom prst="rect">
            <a:avLst/>
          </a:prstGeom>
          <a:noFill/>
        </p:spPr>
        <p:txBody>
          <a:bodyPr wrap="square" rtlCol="0">
            <a:spAutoFit/>
          </a:bodyPr>
          <a:lstStyle/>
          <a:p>
            <a:pPr marL="285750" indent="-285750">
              <a:buFont typeface="Wingdings" panose="05000000000000000000" pitchFamily="2" charset="2"/>
              <a:buChar char="ü"/>
            </a:pPr>
            <a:r>
              <a:rPr lang="en-IN" dirty="0"/>
              <a:t>Spin up for heavy workloads, cycle down for daily activity .</a:t>
            </a:r>
          </a:p>
          <a:p>
            <a:r>
              <a:rPr lang="en-IN" dirty="0"/>
              <a:t>Buy time to insight based on what you need, when you need </a:t>
            </a:r>
          </a:p>
          <a:p>
            <a:r>
              <a:rPr lang="en-IN" dirty="0"/>
              <a:t>Choose the combo of compute and storage that meets your </a:t>
            </a:r>
          </a:p>
          <a:p>
            <a:r>
              <a:rPr lang="en-IN" dirty="0"/>
              <a:t>needs. </a:t>
            </a:r>
          </a:p>
          <a:p>
            <a:endParaRPr lang="en-IN" dirty="0"/>
          </a:p>
        </p:txBody>
      </p:sp>
      <p:sp>
        <p:nvSpPr>
          <p:cNvPr id="5" name="TextBox 4">
            <a:extLst>
              <a:ext uri="{FF2B5EF4-FFF2-40B4-BE49-F238E27FC236}">
                <a16:creationId xmlns:a16="http://schemas.microsoft.com/office/drawing/2014/main" id="{5270C01C-0D38-4B68-B95F-E0FBFC2D5A56}"/>
              </a:ext>
            </a:extLst>
          </p:cNvPr>
          <p:cNvSpPr txBox="1"/>
          <p:nvPr/>
        </p:nvSpPr>
        <p:spPr>
          <a:xfrm>
            <a:off x="1676400" y="3523563"/>
            <a:ext cx="1828800" cy="646331"/>
          </a:xfrm>
          <a:prstGeom prst="rect">
            <a:avLst/>
          </a:prstGeom>
          <a:solidFill>
            <a:schemeClr val="accent2">
              <a:lumMod val="60000"/>
              <a:lumOff val="40000"/>
            </a:schemeClr>
          </a:solidFill>
          <a:ln>
            <a:solidFill>
              <a:schemeClr val="tx1"/>
            </a:solidFill>
          </a:ln>
        </p:spPr>
        <p:txBody>
          <a:bodyPr wrap="square" rtlCol="0">
            <a:spAutoFit/>
          </a:bodyPr>
          <a:lstStyle/>
          <a:p>
            <a:r>
              <a:rPr lang="en-IN" dirty="0"/>
              <a:t>       Resize in </a:t>
            </a:r>
          </a:p>
          <a:p>
            <a:r>
              <a:rPr lang="en-IN" dirty="0"/>
              <a:t>     &lt; 1 Minute </a:t>
            </a:r>
          </a:p>
        </p:txBody>
      </p:sp>
      <p:sp>
        <p:nvSpPr>
          <p:cNvPr id="6" name="TextBox 5">
            <a:extLst>
              <a:ext uri="{FF2B5EF4-FFF2-40B4-BE49-F238E27FC236}">
                <a16:creationId xmlns:a16="http://schemas.microsoft.com/office/drawing/2014/main" id="{609C302E-B313-4F46-B4B0-4381B5891035}"/>
              </a:ext>
            </a:extLst>
          </p:cNvPr>
          <p:cNvSpPr txBox="1"/>
          <p:nvPr/>
        </p:nvSpPr>
        <p:spPr>
          <a:xfrm>
            <a:off x="4000500" y="3523562"/>
            <a:ext cx="1828800" cy="646331"/>
          </a:xfrm>
          <a:prstGeom prst="rect">
            <a:avLst/>
          </a:prstGeom>
          <a:solidFill>
            <a:schemeClr val="accent2">
              <a:lumMod val="60000"/>
              <a:lumOff val="40000"/>
            </a:schemeClr>
          </a:solidFill>
          <a:ln>
            <a:solidFill>
              <a:schemeClr val="tx1"/>
            </a:solidFill>
          </a:ln>
        </p:spPr>
        <p:txBody>
          <a:bodyPr wrap="square" rtlCol="0">
            <a:spAutoFit/>
          </a:bodyPr>
          <a:lstStyle>
            <a:defPPr>
              <a:defRPr lang="en-US"/>
            </a:defPPr>
            <a:lvl1pPr>
              <a:defRPr/>
            </a:lvl1pPr>
          </a:lstStyle>
          <a:p>
            <a:r>
              <a:rPr lang="en-IN" dirty="0"/>
              <a:t>From Any Size to </a:t>
            </a:r>
          </a:p>
          <a:p>
            <a:r>
              <a:rPr lang="en-IN" dirty="0"/>
              <a:t>Any Size </a:t>
            </a:r>
          </a:p>
        </p:txBody>
      </p:sp>
      <p:sp>
        <p:nvSpPr>
          <p:cNvPr id="7" name="TextBox 6">
            <a:extLst>
              <a:ext uri="{FF2B5EF4-FFF2-40B4-BE49-F238E27FC236}">
                <a16:creationId xmlns:a16="http://schemas.microsoft.com/office/drawing/2014/main" id="{13B455F3-C8A6-4F97-9147-44368FECC758}"/>
              </a:ext>
            </a:extLst>
          </p:cNvPr>
          <p:cNvSpPr txBox="1"/>
          <p:nvPr/>
        </p:nvSpPr>
        <p:spPr>
          <a:xfrm>
            <a:off x="6400800" y="3523562"/>
            <a:ext cx="1828800" cy="646331"/>
          </a:xfrm>
          <a:prstGeom prst="rect">
            <a:avLst/>
          </a:prstGeom>
          <a:solidFill>
            <a:schemeClr val="accent2">
              <a:lumMod val="60000"/>
              <a:lumOff val="40000"/>
            </a:schemeClr>
          </a:solidFill>
          <a:ln>
            <a:solidFill>
              <a:schemeClr val="tx1"/>
            </a:solidFill>
          </a:ln>
        </p:spPr>
        <p:txBody>
          <a:bodyPr wrap="square" rtlCol="0">
            <a:spAutoFit/>
          </a:bodyPr>
          <a:lstStyle/>
          <a:p>
            <a:r>
              <a:rPr lang="en-IN" dirty="0"/>
              <a:t>On-Demand </a:t>
            </a:r>
          </a:p>
          <a:p>
            <a:r>
              <a:rPr lang="en-IN" dirty="0"/>
              <a:t>Compute </a:t>
            </a:r>
          </a:p>
        </p:txBody>
      </p:sp>
      <p:pic>
        <p:nvPicPr>
          <p:cNvPr id="8" name="Picture 7">
            <a:extLst>
              <a:ext uri="{FF2B5EF4-FFF2-40B4-BE49-F238E27FC236}">
                <a16:creationId xmlns:a16="http://schemas.microsoft.com/office/drawing/2014/main" id="{9D7BC9BF-097E-4AE4-A277-71B54EFF3022}"/>
              </a:ext>
            </a:extLst>
          </p:cNvPr>
          <p:cNvPicPr>
            <a:picLocks noChangeAspect="1"/>
          </p:cNvPicPr>
          <p:nvPr/>
        </p:nvPicPr>
        <p:blipFill>
          <a:blip r:embed="rId2"/>
          <a:stretch>
            <a:fillRect/>
          </a:stretch>
        </p:blipFill>
        <p:spPr>
          <a:xfrm>
            <a:off x="1981200" y="4419600"/>
            <a:ext cx="6124575" cy="971550"/>
          </a:xfrm>
          <a:prstGeom prst="rect">
            <a:avLst/>
          </a:prstGeom>
        </p:spPr>
      </p:pic>
    </p:spTree>
    <p:extLst>
      <p:ext uri="{BB962C8B-B14F-4D97-AF65-F5344CB8AC3E}">
        <p14:creationId xmlns:p14="http://schemas.microsoft.com/office/powerpoint/2010/main" val="52879416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FC85513-A5AA-471B-82D7-F1F73F4746D6}"/>
              </a:ext>
            </a:extLst>
          </p:cNvPr>
          <p:cNvSpPr/>
          <p:nvPr/>
        </p:nvSpPr>
        <p:spPr>
          <a:xfrm>
            <a:off x="345831" y="1693984"/>
            <a:ext cx="10134600" cy="2585323"/>
          </a:xfrm>
          <a:prstGeom prst="rect">
            <a:avLst/>
          </a:prstGeom>
        </p:spPr>
        <p:txBody>
          <a:bodyPr wrap="square">
            <a:spAutoFit/>
          </a:bodyPr>
          <a:lstStyle/>
          <a:p>
            <a:r>
              <a:rPr lang="en-IN" sz="2400" dirty="0">
                <a:solidFill>
                  <a:schemeClr val="accent2">
                    <a:lumMod val="75000"/>
                  </a:schemeClr>
                </a:solidFill>
              </a:rPr>
              <a:t>Use it only when you need it — no reloading / restoring </a:t>
            </a:r>
          </a:p>
          <a:p>
            <a:endParaRPr lang="en-IN" dirty="0"/>
          </a:p>
          <a:p>
            <a:r>
              <a:rPr lang="en-IN" sz="2400" dirty="0"/>
              <a:t>Save Costs with Dynamic Pause and Resume </a:t>
            </a:r>
          </a:p>
          <a:p>
            <a:pPr marL="285750" indent="-285750">
              <a:buFont typeface="Wingdings" panose="05000000000000000000" pitchFamily="2" charset="2"/>
              <a:buChar char="§"/>
            </a:pPr>
            <a:r>
              <a:rPr lang="en-IN" sz="2400" dirty="0"/>
              <a:t>When paused, cloud-scale storage is min cost. </a:t>
            </a:r>
          </a:p>
          <a:p>
            <a:pPr marL="285750" indent="-285750">
              <a:buFont typeface="Wingdings" panose="05000000000000000000" pitchFamily="2" charset="2"/>
              <a:buChar char="§"/>
            </a:pPr>
            <a:r>
              <a:rPr lang="en-IN" sz="2400" dirty="0"/>
              <a:t>Policy-based (i.e. Nights/weekends) </a:t>
            </a:r>
          </a:p>
          <a:p>
            <a:pPr marL="285750" indent="-285750">
              <a:buFont typeface="Wingdings" panose="05000000000000000000" pitchFamily="2" charset="2"/>
              <a:buChar char="§"/>
            </a:pPr>
            <a:r>
              <a:rPr lang="en-IN" sz="2400" dirty="0"/>
              <a:t>Automate via PowerShell/REST API </a:t>
            </a:r>
          </a:p>
          <a:p>
            <a:pPr marL="285750" indent="-285750">
              <a:buFont typeface="Wingdings" panose="05000000000000000000" pitchFamily="2" charset="2"/>
              <a:buChar char="§"/>
            </a:pPr>
            <a:r>
              <a:rPr lang="en-IN" sz="2400" dirty="0"/>
              <a:t>Data remains in place </a:t>
            </a:r>
          </a:p>
        </p:txBody>
      </p:sp>
      <p:sp>
        <p:nvSpPr>
          <p:cNvPr id="3" name="TextBox 2">
            <a:extLst>
              <a:ext uri="{FF2B5EF4-FFF2-40B4-BE49-F238E27FC236}">
                <a16:creationId xmlns:a16="http://schemas.microsoft.com/office/drawing/2014/main" id="{0E2E7870-A99F-4875-AABA-F7FE6E62CBB1}"/>
              </a:ext>
            </a:extLst>
          </p:cNvPr>
          <p:cNvSpPr txBox="1"/>
          <p:nvPr/>
        </p:nvSpPr>
        <p:spPr>
          <a:xfrm>
            <a:off x="381000" y="797023"/>
            <a:ext cx="8001000" cy="984885"/>
          </a:xfrm>
          <a:prstGeom prst="rect">
            <a:avLst/>
          </a:prstGeom>
          <a:noFill/>
        </p:spPr>
        <p:txBody>
          <a:bodyPr wrap="square" rtlCol="0">
            <a:spAutoFit/>
          </a:bodyPr>
          <a:lstStyle/>
          <a:p>
            <a:r>
              <a:rPr lang="en-IN" sz="4000" dirty="0"/>
              <a:t>When Paused, Pay only for Storage </a:t>
            </a:r>
          </a:p>
          <a:p>
            <a:endParaRPr lang="en-IN" dirty="0"/>
          </a:p>
        </p:txBody>
      </p:sp>
      <p:pic>
        <p:nvPicPr>
          <p:cNvPr id="4" name="Picture 3">
            <a:extLst>
              <a:ext uri="{FF2B5EF4-FFF2-40B4-BE49-F238E27FC236}">
                <a16:creationId xmlns:a16="http://schemas.microsoft.com/office/drawing/2014/main" id="{943A0CF1-D1A8-471F-B07D-8BFB417BA7B6}"/>
              </a:ext>
            </a:extLst>
          </p:cNvPr>
          <p:cNvPicPr>
            <a:picLocks noChangeAspect="1"/>
          </p:cNvPicPr>
          <p:nvPr/>
        </p:nvPicPr>
        <p:blipFill>
          <a:blip r:embed="rId2"/>
          <a:stretch>
            <a:fillRect/>
          </a:stretch>
        </p:blipFill>
        <p:spPr>
          <a:xfrm>
            <a:off x="1371600" y="4337923"/>
            <a:ext cx="4200525" cy="1704975"/>
          </a:xfrm>
          <a:prstGeom prst="rect">
            <a:avLst/>
          </a:prstGeom>
        </p:spPr>
      </p:pic>
      <p:pic>
        <p:nvPicPr>
          <p:cNvPr id="5" name="Picture 4">
            <a:extLst>
              <a:ext uri="{FF2B5EF4-FFF2-40B4-BE49-F238E27FC236}">
                <a16:creationId xmlns:a16="http://schemas.microsoft.com/office/drawing/2014/main" id="{7EBC502E-325C-4E0C-A8A8-BE944B0CCCE3}"/>
              </a:ext>
            </a:extLst>
          </p:cNvPr>
          <p:cNvPicPr>
            <a:picLocks noChangeAspect="1"/>
          </p:cNvPicPr>
          <p:nvPr/>
        </p:nvPicPr>
        <p:blipFill>
          <a:blip r:embed="rId3"/>
          <a:stretch>
            <a:fillRect/>
          </a:stretch>
        </p:blipFill>
        <p:spPr>
          <a:xfrm>
            <a:off x="8077200" y="888316"/>
            <a:ext cx="1085850" cy="714375"/>
          </a:xfrm>
          <a:prstGeom prst="rect">
            <a:avLst/>
          </a:prstGeom>
        </p:spPr>
      </p:pic>
    </p:spTree>
    <p:extLst>
      <p:ext uri="{BB962C8B-B14F-4D97-AF65-F5344CB8AC3E}">
        <p14:creationId xmlns:p14="http://schemas.microsoft.com/office/powerpoint/2010/main" val="30937737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2F494FB-FAE2-4C50-9FB1-BFA6DA175A98}"/>
              </a:ext>
            </a:extLst>
          </p:cNvPr>
          <p:cNvSpPr/>
          <p:nvPr/>
        </p:nvSpPr>
        <p:spPr>
          <a:xfrm>
            <a:off x="1066800" y="457200"/>
            <a:ext cx="4482124" cy="646331"/>
          </a:xfrm>
          <a:prstGeom prst="rect">
            <a:avLst/>
          </a:prstGeom>
        </p:spPr>
        <p:txBody>
          <a:bodyPr wrap="none">
            <a:spAutoFit/>
          </a:bodyPr>
          <a:lstStyle/>
          <a:p>
            <a:r>
              <a:rPr lang="en-IN" sz="3600" b="1" dirty="0"/>
              <a:t>Data Warehouse Units</a:t>
            </a:r>
            <a:endParaRPr lang="en-IN" sz="3600" b="1" i="0" dirty="0">
              <a:effectLst/>
            </a:endParaRPr>
          </a:p>
        </p:txBody>
      </p:sp>
      <p:sp>
        <p:nvSpPr>
          <p:cNvPr id="3" name="Rectangle 2">
            <a:extLst>
              <a:ext uri="{FF2B5EF4-FFF2-40B4-BE49-F238E27FC236}">
                <a16:creationId xmlns:a16="http://schemas.microsoft.com/office/drawing/2014/main" id="{5B77E733-7C99-4C38-AE19-1EDA4CF08A89}"/>
              </a:ext>
            </a:extLst>
          </p:cNvPr>
          <p:cNvSpPr/>
          <p:nvPr/>
        </p:nvSpPr>
        <p:spPr>
          <a:xfrm>
            <a:off x="1066800" y="1371600"/>
            <a:ext cx="6096000" cy="3570208"/>
          </a:xfrm>
          <a:prstGeom prst="rect">
            <a:avLst/>
          </a:prstGeom>
        </p:spPr>
        <p:txBody>
          <a:bodyPr>
            <a:spAutoFit/>
          </a:bodyPr>
          <a:lstStyle/>
          <a:p>
            <a:r>
              <a:rPr lang="en-IN" sz="2800" dirty="0"/>
              <a:t>Introducing DWUs </a:t>
            </a:r>
          </a:p>
          <a:p>
            <a:pPr marL="1200150" lvl="2" indent="-285750">
              <a:buFont typeface="Arial" panose="020B0604020202020204" pitchFamily="34" charset="0"/>
              <a:buChar char="•"/>
            </a:pPr>
            <a:r>
              <a:rPr lang="en-IN" sz="2200" dirty="0"/>
              <a:t>Data Warehouse Units </a:t>
            </a:r>
          </a:p>
          <a:p>
            <a:pPr marL="1200150" lvl="2" indent="-285750">
              <a:buFont typeface="Arial" panose="020B0604020202020204" pitchFamily="34" charset="0"/>
              <a:buChar char="•"/>
            </a:pPr>
            <a:r>
              <a:rPr lang="en-IN" sz="2200" dirty="0"/>
              <a:t>Abstraction of underlying resources </a:t>
            </a:r>
          </a:p>
          <a:p>
            <a:r>
              <a:rPr lang="en-IN" dirty="0"/>
              <a:t>                       </a:t>
            </a:r>
            <a:r>
              <a:rPr lang="en-IN" sz="2200" dirty="0"/>
              <a:t>-CPU </a:t>
            </a:r>
          </a:p>
          <a:p>
            <a:r>
              <a:rPr lang="en-IN" sz="2200" dirty="0"/>
              <a:t>                   - Memory </a:t>
            </a:r>
          </a:p>
          <a:p>
            <a:r>
              <a:rPr lang="en-IN" sz="2200" dirty="0"/>
              <a:t>                   - IOPS </a:t>
            </a:r>
          </a:p>
          <a:p>
            <a:r>
              <a:rPr lang="en-IN" sz="2200" dirty="0"/>
              <a:t>              • A measure of metrics </a:t>
            </a:r>
          </a:p>
          <a:p>
            <a:r>
              <a:rPr lang="en-IN" sz="2200" dirty="0"/>
              <a:t>                   - Scan/Aggregation, Load, CT AS </a:t>
            </a:r>
          </a:p>
          <a:p>
            <a:r>
              <a:rPr lang="en-IN" sz="2200" dirty="0"/>
              <a:t>              • Scale your SQL DW by changing DWI-Js </a:t>
            </a:r>
          </a:p>
          <a:p>
            <a:r>
              <a:rPr lang="en-IN" sz="2200" dirty="0"/>
              <a:t>                   - On-the-fly </a:t>
            </a:r>
          </a:p>
        </p:txBody>
      </p:sp>
    </p:spTree>
    <p:extLst>
      <p:ext uri="{BB962C8B-B14F-4D97-AF65-F5344CB8AC3E}">
        <p14:creationId xmlns:p14="http://schemas.microsoft.com/office/powerpoint/2010/main" val="353577486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822BCD-4035-436E-9ED4-38EA9DC2E816}"/>
              </a:ext>
            </a:extLst>
          </p:cNvPr>
          <p:cNvSpPr/>
          <p:nvPr/>
        </p:nvSpPr>
        <p:spPr>
          <a:xfrm>
            <a:off x="762000" y="838200"/>
            <a:ext cx="7848600" cy="646331"/>
          </a:xfrm>
          <a:prstGeom prst="rect">
            <a:avLst/>
          </a:prstGeom>
        </p:spPr>
        <p:txBody>
          <a:bodyPr wrap="square">
            <a:spAutoFit/>
          </a:bodyPr>
          <a:lstStyle/>
          <a:p>
            <a:r>
              <a:rPr lang="en-IN" sz="3600" dirty="0"/>
              <a:t>What is a Data Warehouse Unit (DWU)? </a:t>
            </a:r>
          </a:p>
        </p:txBody>
      </p:sp>
      <p:pic>
        <p:nvPicPr>
          <p:cNvPr id="4" name="Picture 3">
            <a:extLst>
              <a:ext uri="{FF2B5EF4-FFF2-40B4-BE49-F238E27FC236}">
                <a16:creationId xmlns:a16="http://schemas.microsoft.com/office/drawing/2014/main" id="{5260F46D-BEB9-4848-99FB-88CC54F28035}"/>
              </a:ext>
            </a:extLst>
          </p:cNvPr>
          <p:cNvPicPr>
            <a:picLocks noChangeAspect="1"/>
          </p:cNvPicPr>
          <p:nvPr/>
        </p:nvPicPr>
        <p:blipFill>
          <a:blip r:embed="rId2"/>
          <a:stretch>
            <a:fillRect/>
          </a:stretch>
        </p:blipFill>
        <p:spPr>
          <a:xfrm>
            <a:off x="483703" y="508553"/>
            <a:ext cx="9826487" cy="5056348"/>
          </a:xfrm>
          <a:prstGeom prst="rect">
            <a:avLst/>
          </a:prstGeom>
        </p:spPr>
      </p:pic>
    </p:spTree>
    <p:extLst>
      <p:ext uri="{BB962C8B-B14F-4D97-AF65-F5344CB8AC3E}">
        <p14:creationId xmlns:p14="http://schemas.microsoft.com/office/powerpoint/2010/main" val="180645287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EF9CD52-8417-4657-B873-60B4BFAA36ED}"/>
              </a:ext>
            </a:extLst>
          </p:cNvPr>
          <p:cNvSpPr/>
          <p:nvPr/>
        </p:nvSpPr>
        <p:spPr>
          <a:xfrm>
            <a:off x="1066800" y="582198"/>
            <a:ext cx="4639283" cy="646331"/>
          </a:xfrm>
          <a:prstGeom prst="rect">
            <a:avLst/>
          </a:prstGeom>
        </p:spPr>
        <p:txBody>
          <a:bodyPr wrap="none">
            <a:spAutoFit/>
          </a:bodyPr>
          <a:lstStyle/>
          <a:p>
            <a:r>
              <a:rPr lang="en-IN" sz="3600" dirty="0"/>
              <a:t>Architecture for DW100</a:t>
            </a:r>
          </a:p>
        </p:txBody>
      </p:sp>
      <p:sp>
        <p:nvSpPr>
          <p:cNvPr id="3" name="Rectangle: Rounded Corners 2">
            <a:extLst>
              <a:ext uri="{FF2B5EF4-FFF2-40B4-BE49-F238E27FC236}">
                <a16:creationId xmlns:a16="http://schemas.microsoft.com/office/drawing/2014/main" id="{999F2D56-5D7F-45B9-9371-B314F280461C}"/>
              </a:ext>
            </a:extLst>
          </p:cNvPr>
          <p:cNvSpPr/>
          <p:nvPr/>
        </p:nvSpPr>
        <p:spPr>
          <a:xfrm>
            <a:off x="449640" y="1791730"/>
            <a:ext cx="3276600" cy="4267200"/>
          </a:xfrm>
          <a:prstGeom prst="round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TextBox 4">
            <a:extLst>
              <a:ext uri="{FF2B5EF4-FFF2-40B4-BE49-F238E27FC236}">
                <a16:creationId xmlns:a16="http://schemas.microsoft.com/office/drawing/2014/main" id="{F12B4237-8128-4C81-9FB0-7787DC860444}"/>
              </a:ext>
            </a:extLst>
          </p:cNvPr>
          <p:cNvSpPr txBox="1"/>
          <p:nvPr/>
        </p:nvSpPr>
        <p:spPr>
          <a:xfrm>
            <a:off x="1059308" y="3854023"/>
            <a:ext cx="762000" cy="338554"/>
          </a:xfrm>
          <a:prstGeom prst="rect">
            <a:avLst/>
          </a:prstGeom>
          <a:solidFill>
            <a:schemeClr val="bg1"/>
          </a:solidFill>
        </p:spPr>
        <p:txBody>
          <a:bodyPr wrap="square" rtlCol="0">
            <a:spAutoFit/>
          </a:bodyPr>
          <a:lstStyle/>
          <a:p>
            <a:r>
              <a:rPr lang="en-IN" sz="1600" dirty="0"/>
              <a:t>Engine</a:t>
            </a:r>
          </a:p>
        </p:txBody>
      </p:sp>
      <p:sp>
        <p:nvSpPr>
          <p:cNvPr id="6" name="TextBox 5">
            <a:extLst>
              <a:ext uri="{FF2B5EF4-FFF2-40B4-BE49-F238E27FC236}">
                <a16:creationId xmlns:a16="http://schemas.microsoft.com/office/drawing/2014/main" id="{BE45D640-40D7-423D-9B5E-4CCF4F0CA383}"/>
              </a:ext>
            </a:extLst>
          </p:cNvPr>
          <p:cNvSpPr txBox="1"/>
          <p:nvPr/>
        </p:nvSpPr>
        <p:spPr>
          <a:xfrm>
            <a:off x="2638912" y="3854023"/>
            <a:ext cx="1011195" cy="338554"/>
          </a:xfrm>
          <a:prstGeom prst="rect">
            <a:avLst/>
          </a:prstGeom>
          <a:solidFill>
            <a:schemeClr val="bg1"/>
          </a:solidFill>
        </p:spPr>
        <p:txBody>
          <a:bodyPr wrap="square" rtlCol="0">
            <a:spAutoFit/>
          </a:bodyPr>
          <a:lstStyle/>
          <a:p>
            <a:r>
              <a:rPr lang="en-IN" sz="1600" dirty="0"/>
              <a:t>Worker 1</a:t>
            </a:r>
          </a:p>
        </p:txBody>
      </p:sp>
      <p:cxnSp>
        <p:nvCxnSpPr>
          <p:cNvPr id="10" name="Straight Arrow Connector 9">
            <a:extLst>
              <a:ext uri="{FF2B5EF4-FFF2-40B4-BE49-F238E27FC236}">
                <a16:creationId xmlns:a16="http://schemas.microsoft.com/office/drawing/2014/main" id="{626EEB46-FEF2-44D5-90E7-9E57C188E6BF}"/>
              </a:ext>
            </a:extLst>
          </p:cNvPr>
          <p:cNvCxnSpPr/>
          <p:nvPr/>
        </p:nvCxnSpPr>
        <p:spPr>
          <a:xfrm>
            <a:off x="1821308" y="4023300"/>
            <a:ext cx="758911" cy="0"/>
          </a:xfrm>
          <a:prstGeom prst="straightConnector1">
            <a:avLst/>
          </a:prstGeom>
          <a:ln w="38100">
            <a:solidFill>
              <a:schemeClr val="tx2"/>
            </a:solidFill>
            <a:tailEnd type="triangle"/>
          </a:ln>
        </p:spPr>
        <p:style>
          <a:lnRef idx="3">
            <a:schemeClr val="accent5"/>
          </a:lnRef>
          <a:fillRef idx="0">
            <a:schemeClr val="accent5"/>
          </a:fillRef>
          <a:effectRef idx="2">
            <a:schemeClr val="accent5"/>
          </a:effectRef>
          <a:fontRef idx="minor">
            <a:schemeClr val="tx1"/>
          </a:fontRef>
        </p:style>
      </p:cxnSp>
      <p:sp>
        <p:nvSpPr>
          <p:cNvPr id="17" name="TextBox 16">
            <a:extLst>
              <a:ext uri="{FF2B5EF4-FFF2-40B4-BE49-F238E27FC236}">
                <a16:creationId xmlns:a16="http://schemas.microsoft.com/office/drawing/2014/main" id="{452A5660-2952-4724-9582-F0A331EDE610}"/>
              </a:ext>
            </a:extLst>
          </p:cNvPr>
          <p:cNvSpPr txBox="1"/>
          <p:nvPr/>
        </p:nvSpPr>
        <p:spPr>
          <a:xfrm>
            <a:off x="754440" y="2212888"/>
            <a:ext cx="2667000" cy="338554"/>
          </a:xfrm>
          <a:prstGeom prst="rect">
            <a:avLst/>
          </a:prstGeom>
          <a:noFill/>
        </p:spPr>
        <p:txBody>
          <a:bodyPr wrap="square" rtlCol="0">
            <a:spAutoFit/>
          </a:bodyPr>
          <a:lstStyle/>
          <a:p>
            <a:r>
              <a:rPr lang="en-IN" sz="1600" b="1" dirty="0"/>
              <a:t>Azure SQL Data Warehouse</a:t>
            </a:r>
          </a:p>
        </p:txBody>
      </p:sp>
      <p:sp>
        <p:nvSpPr>
          <p:cNvPr id="14" name="Rectangle: Rounded Corners 13">
            <a:extLst>
              <a:ext uri="{FF2B5EF4-FFF2-40B4-BE49-F238E27FC236}">
                <a16:creationId xmlns:a16="http://schemas.microsoft.com/office/drawing/2014/main" id="{5FBB253C-5CAC-4818-A62B-010DB857BE07}"/>
              </a:ext>
            </a:extLst>
          </p:cNvPr>
          <p:cNvSpPr/>
          <p:nvPr/>
        </p:nvSpPr>
        <p:spPr>
          <a:xfrm>
            <a:off x="4136774" y="1769076"/>
            <a:ext cx="7598026" cy="4267200"/>
          </a:xfrm>
          <a:prstGeom prst="round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5" name="Rectangle: Rounded Corners 14">
            <a:extLst>
              <a:ext uri="{FF2B5EF4-FFF2-40B4-BE49-F238E27FC236}">
                <a16:creationId xmlns:a16="http://schemas.microsoft.com/office/drawing/2014/main" id="{BC93A39F-7A6A-42A5-BC7D-51C0FA73871F}"/>
              </a:ext>
            </a:extLst>
          </p:cNvPr>
          <p:cNvSpPr/>
          <p:nvPr/>
        </p:nvSpPr>
        <p:spPr>
          <a:xfrm>
            <a:off x="4495800" y="2397554"/>
            <a:ext cx="7058068" cy="344507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8" name="TextBox 17">
            <a:extLst>
              <a:ext uri="{FF2B5EF4-FFF2-40B4-BE49-F238E27FC236}">
                <a16:creationId xmlns:a16="http://schemas.microsoft.com/office/drawing/2014/main" id="{238BEC4C-10BC-425C-9E50-DB7378C6AE4F}"/>
              </a:ext>
            </a:extLst>
          </p:cNvPr>
          <p:cNvSpPr txBox="1"/>
          <p:nvPr/>
        </p:nvSpPr>
        <p:spPr>
          <a:xfrm>
            <a:off x="6035307" y="2028222"/>
            <a:ext cx="3810000" cy="369332"/>
          </a:xfrm>
          <a:prstGeom prst="rect">
            <a:avLst/>
          </a:prstGeom>
          <a:noFill/>
        </p:spPr>
        <p:txBody>
          <a:bodyPr wrap="square" rtlCol="0">
            <a:spAutoFit/>
          </a:bodyPr>
          <a:lstStyle/>
          <a:p>
            <a:r>
              <a:rPr lang="en-IN" b="1" dirty="0"/>
              <a:t>              Azure Storage Blob(s)</a:t>
            </a:r>
          </a:p>
        </p:txBody>
      </p:sp>
      <p:cxnSp>
        <p:nvCxnSpPr>
          <p:cNvPr id="11" name="Straight Arrow Connector 10">
            <a:extLst>
              <a:ext uri="{FF2B5EF4-FFF2-40B4-BE49-F238E27FC236}">
                <a16:creationId xmlns:a16="http://schemas.microsoft.com/office/drawing/2014/main" id="{5006C161-C5CC-4019-8657-F3255A472DF5}"/>
              </a:ext>
            </a:extLst>
          </p:cNvPr>
          <p:cNvCxnSpPr>
            <a:cxnSpLocks/>
          </p:cNvCxnSpPr>
          <p:nvPr/>
        </p:nvCxnSpPr>
        <p:spPr>
          <a:xfrm>
            <a:off x="3650107" y="4023300"/>
            <a:ext cx="838201" cy="0"/>
          </a:xfrm>
          <a:prstGeom prst="straightConnector1">
            <a:avLst/>
          </a:prstGeom>
          <a:ln w="38100">
            <a:solidFill>
              <a:schemeClr val="tx2"/>
            </a:solidFill>
            <a:tailEnd type="triangle"/>
          </a:ln>
        </p:spPr>
        <p:style>
          <a:lnRef idx="3">
            <a:schemeClr val="accent5"/>
          </a:lnRef>
          <a:fillRef idx="0">
            <a:schemeClr val="accent5"/>
          </a:fillRef>
          <a:effectRef idx="2">
            <a:schemeClr val="accent5"/>
          </a:effectRef>
          <a:fontRef idx="minor">
            <a:schemeClr val="tx1"/>
          </a:fontRef>
        </p:style>
      </p:cxnSp>
      <p:sp>
        <p:nvSpPr>
          <p:cNvPr id="19" name="TextBox 18">
            <a:extLst>
              <a:ext uri="{FF2B5EF4-FFF2-40B4-BE49-F238E27FC236}">
                <a16:creationId xmlns:a16="http://schemas.microsoft.com/office/drawing/2014/main" id="{07112FEA-8F9A-4F1B-A7A8-616774C72CFC}"/>
              </a:ext>
            </a:extLst>
          </p:cNvPr>
          <p:cNvSpPr txBox="1"/>
          <p:nvPr/>
        </p:nvSpPr>
        <p:spPr>
          <a:xfrm>
            <a:off x="5485827" y="2700235"/>
            <a:ext cx="564120" cy="369332"/>
          </a:xfrm>
          <a:prstGeom prst="rect">
            <a:avLst/>
          </a:prstGeom>
          <a:solidFill>
            <a:schemeClr val="accent4"/>
          </a:solidFill>
        </p:spPr>
        <p:txBody>
          <a:bodyPr wrap="square" rtlCol="0">
            <a:spAutoFit/>
          </a:bodyPr>
          <a:lstStyle/>
          <a:p>
            <a:r>
              <a:rPr lang="en-IN" dirty="0"/>
              <a:t>D2</a:t>
            </a:r>
          </a:p>
        </p:txBody>
      </p:sp>
      <p:sp>
        <p:nvSpPr>
          <p:cNvPr id="21" name="TextBox 20">
            <a:extLst>
              <a:ext uri="{FF2B5EF4-FFF2-40B4-BE49-F238E27FC236}">
                <a16:creationId xmlns:a16="http://schemas.microsoft.com/office/drawing/2014/main" id="{4B2CF2B6-8BE6-4DEC-B968-D0CCE1F7FB7C}"/>
              </a:ext>
            </a:extLst>
          </p:cNvPr>
          <p:cNvSpPr txBox="1"/>
          <p:nvPr/>
        </p:nvSpPr>
        <p:spPr>
          <a:xfrm>
            <a:off x="6197952" y="2700235"/>
            <a:ext cx="564120" cy="369332"/>
          </a:xfrm>
          <a:prstGeom prst="rect">
            <a:avLst/>
          </a:prstGeom>
          <a:solidFill>
            <a:schemeClr val="accent4"/>
          </a:solidFill>
        </p:spPr>
        <p:txBody>
          <a:bodyPr wrap="square" rtlCol="0">
            <a:spAutoFit/>
          </a:bodyPr>
          <a:lstStyle/>
          <a:p>
            <a:r>
              <a:rPr lang="en-IN" dirty="0"/>
              <a:t>D3</a:t>
            </a:r>
          </a:p>
        </p:txBody>
      </p:sp>
      <p:sp>
        <p:nvSpPr>
          <p:cNvPr id="22" name="TextBox 21">
            <a:extLst>
              <a:ext uri="{FF2B5EF4-FFF2-40B4-BE49-F238E27FC236}">
                <a16:creationId xmlns:a16="http://schemas.microsoft.com/office/drawing/2014/main" id="{ADE93F19-124D-46C3-8779-A4BF1818D3C5}"/>
              </a:ext>
            </a:extLst>
          </p:cNvPr>
          <p:cNvSpPr txBox="1"/>
          <p:nvPr/>
        </p:nvSpPr>
        <p:spPr>
          <a:xfrm>
            <a:off x="6845831" y="2700235"/>
            <a:ext cx="564120" cy="369332"/>
          </a:xfrm>
          <a:prstGeom prst="rect">
            <a:avLst/>
          </a:prstGeom>
          <a:solidFill>
            <a:schemeClr val="accent4"/>
          </a:solidFill>
        </p:spPr>
        <p:txBody>
          <a:bodyPr wrap="square" rtlCol="0">
            <a:spAutoFit/>
          </a:bodyPr>
          <a:lstStyle/>
          <a:p>
            <a:r>
              <a:rPr lang="en-IN" dirty="0"/>
              <a:t>D4</a:t>
            </a:r>
          </a:p>
        </p:txBody>
      </p:sp>
      <p:sp>
        <p:nvSpPr>
          <p:cNvPr id="23" name="TextBox 22">
            <a:extLst>
              <a:ext uri="{FF2B5EF4-FFF2-40B4-BE49-F238E27FC236}">
                <a16:creationId xmlns:a16="http://schemas.microsoft.com/office/drawing/2014/main" id="{0D1D01CD-3C8C-42EC-BF4A-65EEFD7459FE}"/>
              </a:ext>
            </a:extLst>
          </p:cNvPr>
          <p:cNvSpPr txBox="1"/>
          <p:nvPr/>
        </p:nvSpPr>
        <p:spPr>
          <a:xfrm>
            <a:off x="7537188" y="2700235"/>
            <a:ext cx="564120" cy="369332"/>
          </a:xfrm>
          <a:prstGeom prst="rect">
            <a:avLst/>
          </a:prstGeom>
          <a:solidFill>
            <a:schemeClr val="accent4"/>
          </a:solidFill>
        </p:spPr>
        <p:txBody>
          <a:bodyPr wrap="square" rtlCol="0">
            <a:spAutoFit/>
          </a:bodyPr>
          <a:lstStyle/>
          <a:p>
            <a:r>
              <a:rPr lang="en-IN" dirty="0"/>
              <a:t>D5</a:t>
            </a:r>
          </a:p>
        </p:txBody>
      </p:sp>
      <p:sp>
        <p:nvSpPr>
          <p:cNvPr id="24" name="TextBox 23">
            <a:extLst>
              <a:ext uri="{FF2B5EF4-FFF2-40B4-BE49-F238E27FC236}">
                <a16:creationId xmlns:a16="http://schemas.microsoft.com/office/drawing/2014/main" id="{3EB2AD28-596B-4BDD-8EB0-BACB597EBF85}"/>
              </a:ext>
            </a:extLst>
          </p:cNvPr>
          <p:cNvSpPr txBox="1"/>
          <p:nvPr/>
        </p:nvSpPr>
        <p:spPr>
          <a:xfrm>
            <a:off x="8185067" y="2700235"/>
            <a:ext cx="564120" cy="369332"/>
          </a:xfrm>
          <a:prstGeom prst="rect">
            <a:avLst/>
          </a:prstGeom>
          <a:solidFill>
            <a:schemeClr val="accent4"/>
          </a:solidFill>
        </p:spPr>
        <p:txBody>
          <a:bodyPr wrap="square" rtlCol="0">
            <a:spAutoFit/>
          </a:bodyPr>
          <a:lstStyle/>
          <a:p>
            <a:r>
              <a:rPr lang="en-IN" dirty="0"/>
              <a:t>D6</a:t>
            </a:r>
          </a:p>
        </p:txBody>
      </p:sp>
      <p:sp>
        <p:nvSpPr>
          <p:cNvPr id="25" name="TextBox 24">
            <a:extLst>
              <a:ext uri="{FF2B5EF4-FFF2-40B4-BE49-F238E27FC236}">
                <a16:creationId xmlns:a16="http://schemas.microsoft.com/office/drawing/2014/main" id="{2F88C940-4A8F-4195-8D51-DFB53612EE21}"/>
              </a:ext>
            </a:extLst>
          </p:cNvPr>
          <p:cNvSpPr txBox="1"/>
          <p:nvPr/>
        </p:nvSpPr>
        <p:spPr>
          <a:xfrm>
            <a:off x="8854685" y="2712589"/>
            <a:ext cx="564120" cy="369332"/>
          </a:xfrm>
          <a:prstGeom prst="rect">
            <a:avLst/>
          </a:prstGeom>
          <a:solidFill>
            <a:schemeClr val="accent4"/>
          </a:solidFill>
        </p:spPr>
        <p:txBody>
          <a:bodyPr wrap="square" rtlCol="0">
            <a:spAutoFit/>
          </a:bodyPr>
          <a:lstStyle/>
          <a:p>
            <a:r>
              <a:rPr lang="en-IN" dirty="0"/>
              <a:t>D7</a:t>
            </a:r>
          </a:p>
        </p:txBody>
      </p:sp>
      <p:sp>
        <p:nvSpPr>
          <p:cNvPr id="26" name="TextBox 25">
            <a:extLst>
              <a:ext uri="{FF2B5EF4-FFF2-40B4-BE49-F238E27FC236}">
                <a16:creationId xmlns:a16="http://schemas.microsoft.com/office/drawing/2014/main" id="{E7EE7538-6BEA-4632-A2BF-94B0077F0CE5}"/>
              </a:ext>
            </a:extLst>
          </p:cNvPr>
          <p:cNvSpPr txBox="1"/>
          <p:nvPr/>
        </p:nvSpPr>
        <p:spPr>
          <a:xfrm>
            <a:off x="9534687" y="2712589"/>
            <a:ext cx="564120" cy="369332"/>
          </a:xfrm>
          <a:prstGeom prst="rect">
            <a:avLst/>
          </a:prstGeom>
          <a:solidFill>
            <a:schemeClr val="accent4"/>
          </a:solidFill>
        </p:spPr>
        <p:txBody>
          <a:bodyPr wrap="square" rtlCol="0">
            <a:spAutoFit/>
          </a:bodyPr>
          <a:lstStyle/>
          <a:p>
            <a:r>
              <a:rPr lang="en-IN" dirty="0"/>
              <a:t>D1</a:t>
            </a:r>
          </a:p>
        </p:txBody>
      </p:sp>
      <p:sp>
        <p:nvSpPr>
          <p:cNvPr id="28" name="TextBox 27">
            <a:extLst>
              <a:ext uri="{FF2B5EF4-FFF2-40B4-BE49-F238E27FC236}">
                <a16:creationId xmlns:a16="http://schemas.microsoft.com/office/drawing/2014/main" id="{20799593-350A-440E-9EF0-C3BD481539BB}"/>
              </a:ext>
            </a:extLst>
          </p:cNvPr>
          <p:cNvSpPr txBox="1"/>
          <p:nvPr/>
        </p:nvSpPr>
        <p:spPr>
          <a:xfrm>
            <a:off x="4784658" y="2700235"/>
            <a:ext cx="564120" cy="369332"/>
          </a:xfrm>
          <a:prstGeom prst="rect">
            <a:avLst/>
          </a:prstGeom>
          <a:solidFill>
            <a:schemeClr val="accent4"/>
          </a:solidFill>
        </p:spPr>
        <p:txBody>
          <a:bodyPr wrap="square" rtlCol="0">
            <a:spAutoFit/>
          </a:bodyPr>
          <a:lstStyle/>
          <a:p>
            <a:r>
              <a:rPr lang="en-IN" dirty="0"/>
              <a:t>D1</a:t>
            </a:r>
          </a:p>
        </p:txBody>
      </p:sp>
      <p:sp>
        <p:nvSpPr>
          <p:cNvPr id="29" name="TextBox 28">
            <a:extLst>
              <a:ext uri="{FF2B5EF4-FFF2-40B4-BE49-F238E27FC236}">
                <a16:creationId xmlns:a16="http://schemas.microsoft.com/office/drawing/2014/main" id="{8B157146-87EA-4C83-9272-B5402881F404}"/>
              </a:ext>
            </a:extLst>
          </p:cNvPr>
          <p:cNvSpPr txBox="1"/>
          <p:nvPr/>
        </p:nvSpPr>
        <p:spPr>
          <a:xfrm>
            <a:off x="10214689" y="2712589"/>
            <a:ext cx="564120" cy="369332"/>
          </a:xfrm>
          <a:prstGeom prst="rect">
            <a:avLst/>
          </a:prstGeom>
          <a:solidFill>
            <a:schemeClr val="accent4"/>
          </a:solidFill>
        </p:spPr>
        <p:txBody>
          <a:bodyPr wrap="square" rtlCol="0">
            <a:spAutoFit/>
          </a:bodyPr>
          <a:lstStyle/>
          <a:p>
            <a:r>
              <a:rPr lang="en-IN" dirty="0"/>
              <a:t>D9</a:t>
            </a:r>
          </a:p>
        </p:txBody>
      </p:sp>
      <p:sp>
        <p:nvSpPr>
          <p:cNvPr id="30" name="TextBox 29">
            <a:extLst>
              <a:ext uri="{FF2B5EF4-FFF2-40B4-BE49-F238E27FC236}">
                <a16:creationId xmlns:a16="http://schemas.microsoft.com/office/drawing/2014/main" id="{1F552A1D-0737-4B58-9B96-25D1E7CA8AE0}"/>
              </a:ext>
            </a:extLst>
          </p:cNvPr>
          <p:cNvSpPr txBox="1"/>
          <p:nvPr/>
        </p:nvSpPr>
        <p:spPr>
          <a:xfrm>
            <a:off x="9531650" y="2722162"/>
            <a:ext cx="514702" cy="369332"/>
          </a:xfrm>
          <a:prstGeom prst="rect">
            <a:avLst/>
          </a:prstGeom>
          <a:solidFill>
            <a:schemeClr val="accent4"/>
          </a:solidFill>
        </p:spPr>
        <p:txBody>
          <a:bodyPr wrap="square" rtlCol="0">
            <a:spAutoFit/>
          </a:bodyPr>
          <a:lstStyle/>
          <a:p>
            <a:r>
              <a:rPr lang="en-IN" dirty="0"/>
              <a:t>D8</a:t>
            </a:r>
          </a:p>
        </p:txBody>
      </p:sp>
      <p:sp>
        <p:nvSpPr>
          <p:cNvPr id="31" name="TextBox 30">
            <a:extLst>
              <a:ext uri="{FF2B5EF4-FFF2-40B4-BE49-F238E27FC236}">
                <a16:creationId xmlns:a16="http://schemas.microsoft.com/office/drawing/2014/main" id="{7EC77EC5-0FBB-4D69-989C-7006071B9E94}"/>
              </a:ext>
            </a:extLst>
          </p:cNvPr>
          <p:cNvSpPr txBox="1"/>
          <p:nvPr/>
        </p:nvSpPr>
        <p:spPr>
          <a:xfrm>
            <a:off x="10859494" y="2694340"/>
            <a:ext cx="564120" cy="369332"/>
          </a:xfrm>
          <a:prstGeom prst="rect">
            <a:avLst/>
          </a:prstGeom>
          <a:solidFill>
            <a:schemeClr val="accent4"/>
          </a:solidFill>
        </p:spPr>
        <p:txBody>
          <a:bodyPr wrap="square" rtlCol="0">
            <a:spAutoFit/>
          </a:bodyPr>
          <a:lstStyle/>
          <a:p>
            <a:r>
              <a:rPr lang="en-IN" dirty="0"/>
              <a:t>D10</a:t>
            </a:r>
          </a:p>
        </p:txBody>
      </p:sp>
      <p:sp>
        <p:nvSpPr>
          <p:cNvPr id="32" name="TextBox 31">
            <a:extLst>
              <a:ext uri="{FF2B5EF4-FFF2-40B4-BE49-F238E27FC236}">
                <a16:creationId xmlns:a16="http://schemas.microsoft.com/office/drawing/2014/main" id="{1D96F614-F326-44F4-A8C9-F2DA2393AD8A}"/>
              </a:ext>
            </a:extLst>
          </p:cNvPr>
          <p:cNvSpPr txBox="1"/>
          <p:nvPr/>
        </p:nvSpPr>
        <p:spPr>
          <a:xfrm>
            <a:off x="5485827" y="3175792"/>
            <a:ext cx="564120" cy="369332"/>
          </a:xfrm>
          <a:prstGeom prst="rect">
            <a:avLst/>
          </a:prstGeom>
          <a:solidFill>
            <a:schemeClr val="accent4"/>
          </a:solidFill>
        </p:spPr>
        <p:txBody>
          <a:bodyPr wrap="square" rtlCol="0">
            <a:spAutoFit/>
          </a:bodyPr>
          <a:lstStyle/>
          <a:p>
            <a:r>
              <a:rPr lang="en-IN" dirty="0"/>
              <a:t>D12</a:t>
            </a:r>
          </a:p>
        </p:txBody>
      </p:sp>
      <p:sp>
        <p:nvSpPr>
          <p:cNvPr id="33" name="TextBox 32">
            <a:extLst>
              <a:ext uri="{FF2B5EF4-FFF2-40B4-BE49-F238E27FC236}">
                <a16:creationId xmlns:a16="http://schemas.microsoft.com/office/drawing/2014/main" id="{6281DEDC-E4BE-4391-AB1D-40B08B5BBDAF}"/>
              </a:ext>
            </a:extLst>
          </p:cNvPr>
          <p:cNvSpPr txBox="1"/>
          <p:nvPr/>
        </p:nvSpPr>
        <p:spPr>
          <a:xfrm>
            <a:off x="6197952" y="3175792"/>
            <a:ext cx="564120" cy="369332"/>
          </a:xfrm>
          <a:prstGeom prst="rect">
            <a:avLst/>
          </a:prstGeom>
          <a:solidFill>
            <a:schemeClr val="accent4"/>
          </a:solidFill>
        </p:spPr>
        <p:txBody>
          <a:bodyPr wrap="square" rtlCol="0">
            <a:spAutoFit/>
          </a:bodyPr>
          <a:lstStyle/>
          <a:p>
            <a:r>
              <a:rPr lang="en-IN" dirty="0"/>
              <a:t>D13</a:t>
            </a:r>
          </a:p>
        </p:txBody>
      </p:sp>
      <p:sp>
        <p:nvSpPr>
          <p:cNvPr id="34" name="TextBox 33">
            <a:extLst>
              <a:ext uri="{FF2B5EF4-FFF2-40B4-BE49-F238E27FC236}">
                <a16:creationId xmlns:a16="http://schemas.microsoft.com/office/drawing/2014/main" id="{55128569-CB2F-4EAB-8073-E06774F10942}"/>
              </a:ext>
            </a:extLst>
          </p:cNvPr>
          <p:cNvSpPr txBox="1"/>
          <p:nvPr/>
        </p:nvSpPr>
        <p:spPr>
          <a:xfrm>
            <a:off x="6845831" y="3175792"/>
            <a:ext cx="564120" cy="369332"/>
          </a:xfrm>
          <a:prstGeom prst="rect">
            <a:avLst/>
          </a:prstGeom>
          <a:solidFill>
            <a:schemeClr val="accent4"/>
          </a:solidFill>
        </p:spPr>
        <p:txBody>
          <a:bodyPr wrap="square" rtlCol="0">
            <a:spAutoFit/>
          </a:bodyPr>
          <a:lstStyle/>
          <a:p>
            <a:r>
              <a:rPr lang="en-IN" dirty="0"/>
              <a:t>D14</a:t>
            </a:r>
          </a:p>
        </p:txBody>
      </p:sp>
      <p:sp>
        <p:nvSpPr>
          <p:cNvPr id="35" name="TextBox 34">
            <a:extLst>
              <a:ext uri="{FF2B5EF4-FFF2-40B4-BE49-F238E27FC236}">
                <a16:creationId xmlns:a16="http://schemas.microsoft.com/office/drawing/2014/main" id="{B489311F-B338-4F8E-AA84-0289EAA58E82}"/>
              </a:ext>
            </a:extLst>
          </p:cNvPr>
          <p:cNvSpPr txBox="1"/>
          <p:nvPr/>
        </p:nvSpPr>
        <p:spPr>
          <a:xfrm>
            <a:off x="7537188" y="3175792"/>
            <a:ext cx="564120" cy="369332"/>
          </a:xfrm>
          <a:prstGeom prst="rect">
            <a:avLst/>
          </a:prstGeom>
          <a:solidFill>
            <a:schemeClr val="accent4"/>
          </a:solidFill>
        </p:spPr>
        <p:txBody>
          <a:bodyPr wrap="square" rtlCol="0">
            <a:spAutoFit/>
          </a:bodyPr>
          <a:lstStyle/>
          <a:p>
            <a:r>
              <a:rPr lang="en-IN" dirty="0"/>
              <a:t>D15</a:t>
            </a:r>
          </a:p>
        </p:txBody>
      </p:sp>
      <p:sp>
        <p:nvSpPr>
          <p:cNvPr id="36" name="TextBox 35">
            <a:extLst>
              <a:ext uri="{FF2B5EF4-FFF2-40B4-BE49-F238E27FC236}">
                <a16:creationId xmlns:a16="http://schemas.microsoft.com/office/drawing/2014/main" id="{A93C2371-2C04-4AB3-9A98-93FDACA5BE46}"/>
              </a:ext>
            </a:extLst>
          </p:cNvPr>
          <p:cNvSpPr txBox="1"/>
          <p:nvPr/>
        </p:nvSpPr>
        <p:spPr>
          <a:xfrm>
            <a:off x="8185067" y="3175792"/>
            <a:ext cx="564120" cy="369332"/>
          </a:xfrm>
          <a:prstGeom prst="rect">
            <a:avLst/>
          </a:prstGeom>
          <a:solidFill>
            <a:schemeClr val="accent4"/>
          </a:solidFill>
        </p:spPr>
        <p:txBody>
          <a:bodyPr wrap="square" rtlCol="0">
            <a:spAutoFit/>
          </a:bodyPr>
          <a:lstStyle/>
          <a:p>
            <a:r>
              <a:rPr lang="en-IN" dirty="0"/>
              <a:t>D16</a:t>
            </a:r>
          </a:p>
        </p:txBody>
      </p:sp>
      <p:sp>
        <p:nvSpPr>
          <p:cNvPr id="37" name="TextBox 36">
            <a:extLst>
              <a:ext uri="{FF2B5EF4-FFF2-40B4-BE49-F238E27FC236}">
                <a16:creationId xmlns:a16="http://schemas.microsoft.com/office/drawing/2014/main" id="{B730FA0D-57E3-4893-A0D4-60FE60FC2217}"/>
              </a:ext>
            </a:extLst>
          </p:cNvPr>
          <p:cNvSpPr txBox="1"/>
          <p:nvPr/>
        </p:nvSpPr>
        <p:spPr>
          <a:xfrm>
            <a:off x="8854685" y="3188146"/>
            <a:ext cx="564120" cy="369332"/>
          </a:xfrm>
          <a:prstGeom prst="rect">
            <a:avLst/>
          </a:prstGeom>
          <a:solidFill>
            <a:schemeClr val="accent4"/>
          </a:solidFill>
        </p:spPr>
        <p:txBody>
          <a:bodyPr wrap="square" rtlCol="0">
            <a:spAutoFit/>
          </a:bodyPr>
          <a:lstStyle/>
          <a:p>
            <a:r>
              <a:rPr lang="en-IN" dirty="0"/>
              <a:t>D17</a:t>
            </a:r>
          </a:p>
        </p:txBody>
      </p:sp>
      <p:sp>
        <p:nvSpPr>
          <p:cNvPr id="38" name="TextBox 37">
            <a:extLst>
              <a:ext uri="{FF2B5EF4-FFF2-40B4-BE49-F238E27FC236}">
                <a16:creationId xmlns:a16="http://schemas.microsoft.com/office/drawing/2014/main" id="{E08CC080-FA8E-402B-B242-B448A154E050}"/>
              </a:ext>
            </a:extLst>
          </p:cNvPr>
          <p:cNvSpPr txBox="1"/>
          <p:nvPr/>
        </p:nvSpPr>
        <p:spPr>
          <a:xfrm>
            <a:off x="4784658" y="3175792"/>
            <a:ext cx="564120" cy="369332"/>
          </a:xfrm>
          <a:prstGeom prst="rect">
            <a:avLst/>
          </a:prstGeom>
          <a:solidFill>
            <a:schemeClr val="accent4"/>
          </a:solidFill>
        </p:spPr>
        <p:txBody>
          <a:bodyPr wrap="square" rtlCol="0">
            <a:spAutoFit/>
          </a:bodyPr>
          <a:lstStyle/>
          <a:p>
            <a:r>
              <a:rPr lang="en-IN" dirty="0"/>
              <a:t>D11</a:t>
            </a:r>
          </a:p>
        </p:txBody>
      </p:sp>
      <p:sp>
        <p:nvSpPr>
          <p:cNvPr id="39" name="TextBox 38">
            <a:extLst>
              <a:ext uri="{FF2B5EF4-FFF2-40B4-BE49-F238E27FC236}">
                <a16:creationId xmlns:a16="http://schemas.microsoft.com/office/drawing/2014/main" id="{80274DAA-C43D-4F8A-B772-AB0D44198190}"/>
              </a:ext>
            </a:extLst>
          </p:cNvPr>
          <p:cNvSpPr txBox="1"/>
          <p:nvPr/>
        </p:nvSpPr>
        <p:spPr>
          <a:xfrm>
            <a:off x="10214689" y="3188146"/>
            <a:ext cx="564120" cy="369332"/>
          </a:xfrm>
          <a:prstGeom prst="rect">
            <a:avLst/>
          </a:prstGeom>
          <a:solidFill>
            <a:schemeClr val="accent4"/>
          </a:solidFill>
        </p:spPr>
        <p:txBody>
          <a:bodyPr wrap="square" rtlCol="0">
            <a:spAutoFit/>
          </a:bodyPr>
          <a:lstStyle/>
          <a:p>
            <a:r>
              <a:rPr lang="en-IN" dirty="0"/>
              <a:t>D19</a:t>
            </a:r>
          </a:p>
        </p:txBody>
      </p:sp>
      <p:sp>
        <p:nvSpPr>
          <p:cNvPr id="40" name="TextBox 39">
            <a:extLst>
              <a:ext uri="{FF2B5EF4-FFF2-40B4-BE49-F238E27FC236}">
                <a16:creationId xmlns:a16="http://schemas.microsoft.com/office/drawing/2014/main" id="{BEF1B17B-253B-4B00-AE94-3C7BFDFACA53}"/>
              </a:ext>
            </a:extLst>
          </p:cNvPr>
          <p:cNvSpPr txBox="1"/>
          <p:nvPr/>
        </p:nvSpPr>
        <p:spPr>
          <a:xfrm>
            <a:off x="9531649" y="3197719"/>
            <a:ext cx="567157" cy="369332"/>
          </a:xfrm>
          <a:prstGeom prst="rect">
            <a:avLst/>
          </a:prstGeom>
          <a:solidFill>
            <a:schemeClr val="accent4"/>
          </a:solidFill>
        </p:spPr>
        <p:txBody>
          <a:bodyPr wrap="square" rtlCol="0">
            <a:spAutoFit/>
          </a:bodyPr>
          <a:lstStyle/>
          <a:p>
            <a:r>
              <a:rPr lang="en-IN" dirty="0"/>
              <a:t>D18</a:t>
            </a:r>
          </a:p>
        </p:txBody>
      </p:sp>
      <p:sp>
        <p:nvSpPr>
          <p:cNvPr id="41" name="TextBox 40">
            <a:extLst>
              <a:ext uri="{FF2B5EF4-FFF2-40B4-BE49-F238E27FC236}">
                <a16:creationId xmlns:a16="http://schemas.microsoft.com/office/drawing/2014/main" id="{6AEB47DB-D903-4612-9B8B-7B6C494A5531}"/>
              </a:ext>
            </a:extLst>
          </p:cNvPr>
          <p:cNvSpPr txBox="1"/>
          <p:nvPr/>
        </p:nvSpPr>
        <p:spPr>
          <a:xfrm>
            <a:off x="10859494" y="3169897"/>
            <a:ext cx="564120" cy="369332"/>
          </a:xfrm>
          <a:prstGeom prst="rect">
            <a:avLst/>
          </a:prstGeom>
          <a:solidFill>
            <a:schemeClr val="accent4"/>
          </a:solidFill>
        </p:spPr>
        <p:txBody>
          <a:bodyPr wrap="square" rtlCol="0">
            <a:spAutoFit/>
          </a:bodyPr>
          <a:lstStyle/>
          <a:p>
            <a:r>
              <a:rPr lang="en-IN" dirty="0"/>
              <a:t>D20</a:t>
            </a:r>
          </a:p>
        </p:txBody>
      </p:sp>
      <p:sp>
        <p:nvSpPr>
          <p:cNvPr id="72" name="TextBox 71">
            <a:extLst>
              <a:ext uri="{FF2B5EF4-FFF2-40B4-BE49-F238E27FC236}">
                <a16:creationId xmlns:a16="http://schemas.microsoft.com/office/drawing/2014/main" id="{B0E6321C-8DD8-4303-BD36-F0D3AB0A7B37}"/>
              </a:ext>
            </a:extLst>
          </p:cNvPr>
          <p:cNvSpPr txBox="1"/>
          <p:nvPr/>
        </p:nvSpPr>
        <p:spPr>
          <a:xfrm>
            <a:off x="5485827" y="3632041"/>
            <a:ext cx="564120" cy="369332"/>
          </a:xfrm>
          <a:prstGeom prst="rect">
            <a:avLst/>
          </a:prstGeom>
          <a:solidFill>
            <a:schemeClr val="accent4"/>
          </a:solidFill>
        </p:spPr>
        <p:txBody>
          <a:bodyPr wrap="square" rtlCol="0">
            <a:spAutoFit/>
          </a:bodyPr>
          <a:lstStyle/>
          <a:p>
            <a:r>
              <a:rPr lang="en-IN" dirty="0"/>
              <a:t>D22</a:t>
            </a:r>
          </a:p>
        </p:txBody>
      </p:sp>
      <p:sp>
        <p:nvSpPr>
          <p:cNvPr id="73" name="TextBox 72">
            <a:extLst>
              <a:ext uri="{FF2B5EF4-FFF2-40B4-BE49-F238E27FC236}">
                <a16:creationId xmlns:a16="http://schemas.microsoft.com/office/drawing/2014/main" id="{F84F1790-1759-4DD4-96E7-951F692BDF4A}"/>
              </a:ext>
            </a:extLst>
          </p:cNvPr>
          <p:cNvSpPr txBox="1"/>
          <p:nvPr/>
        </p:nvSpPr>
        <p:spPr>
          <a:xfrm>
            <a:off x="6197952" y="3632041"/>
            <a:ext cx="564120" cy="369332"/>
          </a:xfrm>
          <a:prstGeom prst="rect">
            <a:avLst/>
          </a:prstGeom>
          <a:solidFill>
            <a:schemeClr val="accent4"/>
          </a:solidFill>
        </p:spPr>
        <p:txBody>
          <a:bodyPr wrap="square" rtlCol="0">
            <a:spAutoFit/>
          </a:bodyPr>
          <a:lstStyle/>
          <a:p>
            <a:r>
              <a:rPr lang="en-IN" dirty="0"/>
              <a:t>D23</a:t>
            </a:r>
          </a:p>
        </p:txBody>
      </p:sp>
      <p:sp>
        <p:nvSpPr>
          <p:cNvPr id="74" name="TextBox 73">
            <a:extLst>
              <a:ext uri="{FF2B5EF4-FFF2-40B4-BE49-F238E27FC236}">
                <a16:creationId xmlns:a16="http://schemas.microsoft.com/office/drawing/2014/main" id="{0C32B3FC-AD85-4260-B67B-9825F4AFAE05}"/>
              </a:ext>
            </a:extLst>
          </p:cNvPr>
          <p:cNvSpPr txBox="1"/>
          <p:nvPr/>
        </p:nvSpPr>
        <p:spPr>
          <a:xfrm>
            <a:off x="6845831" y="3632041"/>
            <a:ext cx="564120" cy="369332"/>
          </a:xfrm>
          <a:prstGeom prst="rect">
            <a:avLst/>
          </a:prstGeom>
          <a:solidFill>
            <a:schemeClr val="accent4"/>
          </a:solidFill>
        </p:spPr>
        <p:txBody>
          <a:bodyPr wrap="square" rtlCol="0">
            <a:spAutoFit/>
          </a:bodyPr>
          <a:lstStyle/>
          <a:p>
            <a:r>
              <a:rPr lang="en-IN" dirty="0"/>
              <a:t>D24</a:t>
            </a:r>
          </a:p>
        </p:txBody>
      </p:sp>
      <p:sp>
        <p:nvSpPr>
          <p:cNvPr id="75" name="TextBox 74">
            <a:extLst>
              <a:ext uri="{FF2B5EF4-FFF2-40B4-BE49-F238E27FC236}">
                <a16:creationId xmlns:a16="http://schemas.microsoft.com/office/drawing/2014/main" id="{DB4C23E1-2D94-4B0C-AE56-42BBB133E35B}"/>
              </a:ext>
            </a:extLst>
          </p:cNvPr>
          <p:cNvSpPr txBox="1"/>
          <p:nvPr/>
        </p:nvSpPr>
        <p:spPr>
          <a:xfrm>
            <a:off x="7537188" y="3632041"/>
            <a:ext cx="564120" cy="369332"/>
          </a:xfrm>
          <a:prstGeom prst="rect">
            <a:avLst/>
          </a:prstGeom>
          <a:solidFill>
            <a:schemeClr val="accent4"/>
          </a:solidFill>
        </p:spPr>
        <p:txBody>
          <a:bodyPr wrap="square" rtlCol="0">
            <a:spAutoFit/>
          </a:bodyPr>
          <a:lstStyle/>
          <a:p>
            <a:r>
              <a:rPr lang="en-IN" dirty="0"/>
              <a:t>D25</a:t>
            </a:r>
          </a:p>
        </p:txBody>
      </p:sp>
      <p:sp>
        <p:nvSpPr>
          <p:cNvPr id="76" name="TextBox 75">
            <a:extLst>
              <a:ext uri="{FF2B5EF4-FFF2-40B4-BE49-F238E27FC236}">
                <a16:creationId xmlns:a16="http://schemas.microsoft.com/office/drawing/2014/main" id="{355A1C00-E27E-46D8-AD1F-ED0506AD6FAD}"/>
              </a:ext>
            </a:extLst>
          </p:cNvPr>
          <p:cNvSpPr txBox="1"/>
          <p:nvPr/>
        </p:nvSpPr>
        <p:spPr>
          <a:xfrm>
            <a:off x="8185067" y="3632041"/>
            <a:ext cx="564120" cy="369332"/>
          </a:xfrm>
          <a:prstGeom prst="rect">
            <a:avLst/>
          </a:prstGeom>
          <a:solidFill>
            <a:schemeClr val="accent4"/>
          </a:solidFill>
        </p:spPr>
        <p:txBody>
          <a:bodyPr wrap="square" rtlCol="0">
            <a:spAutoFit/>
          </a:bodyPr>
          <a:lstStyle/>
          <a:p>
            <a:r>
              <a:rPr lang="en-IN" dirty="0"/>
              <a:t>D26</a:t>
            </a:r>
          </a:p>
        </p:txBody>
      </p:sp>
      <p:sp>
        <p:nvSpPr>
          <p:cNvPr id="77" name="TextBox 76">
            <a:extLst>
              <a:ext uri="{FF2B5EF4-FFF2-40B4-BE49-F238E27FC236}">
                <a16:creationId xmlns:a16="http://schemas.microsoft.com/office/drawing/2014/main" id="{8979734B-35C9-44CB-A68D-80E3827275DF}"/>
              </a:ext>
            </a:extLst>
          </p:cNvPr>
          <p:cNvSpPr txBox="1"/>
          <p:nvPr/>
        </p:nvSpPr>
        <p:spPr>
          <a:xfrm>
            <a:off x="8854685" y="3644395"/>
            <a:ext cx="564120" cy="369332"/>
          </a:xfrm>
          <a:prstGeom prst="rect">
            <a:avLst/>
          </a:prstGeom>
          <a:solidFill>
            <a:schemeClr val="accent4"/>
          </a:solidFill>
        </p:spPr>
        <p:txBody>
          <a:bodyPr wrap="square" rtlCol="0">
            <a:spAutoFit/>
          </a:bodyPr>
          <a:lstStyle/>
          <a:p>
            <a:r>
              <a:rPr lang="en-IN" dirty="0"/>
              <a:t>D27</a:t>
            </a:r>
          </a:p>
        </p:txBody>
      </p:sp>
      <p:sp>
        <p:nvSpPr>
          <p:cNvPr id="78" name="TextBox 77">
            <a:extLst>
              <a:ext uri="{FF2B5EF4-FFF2-40B4-BE49-F238E27FC236}">
                <a16:creationId xmlns:a16="http://schemas.microsoft.com/office/drawing/2014/main" id="{C2BF44D6-E6ED-430E-815B-488762C4FCD5}"/>
              </a:ext>
            </a:extLst>
          </p:cNvPr>
          <p:cNvSpPr txBox="1"/>
          <p:nvPr/>
        </p:nvSpPr>
        <p:spPr>
          <a:xfrm>
            <a:off x="4784658" y="3632041"/>
            <a:ext cx="564120" cy="369332"/>
          </a:xfrm>
          <a:prstGeom prst="rect">
            <a:avLst/>
          </a:prstGeom>
          <a:solidFill>
            <a:schemeClr val="accent4"/>
          </a:solidFill>
        </p:spPr>
        <p:txBody>
          <a:bodyPr wrap="square" rtlCol="0">
            <a:spAutoFit/>
          </a:bodyPr>
          <a:lstStyle/>
          <a:p>
            <a:r>
              <a:rPr lang="en-IN" dirty="0"/>
              <a:t>D21</a:t>
            </a:r>
          </a:p>
        </p:txBody>
      </p:sp>
      <p:sp>
        <p:nvSpPr>
          <p:cNvPr id="79" name="TextBox 78">
            <a:extLst>
              <a:ext uri="{FF2B5EF4-FFF2-40B4-BE49-F238E27FC236}">
                <a16:creationId xmlns:a16="http://schemas.microsoft.com/office/drawing/2014/main" id="{09830E2B-DBF7-4427-B463-F22C46690AB0}"/>
              </a:ext>
            </a:extLst>
          </p:cNvPr>
          <p:cNvSpPr txBox="1"/>
          <p:nvPr/>
        </p:nvSpPr>
        <p:spPr>
          <a:xfrm>
            <a:off x="10214689" y="3644395"/>
            <a:ext cx="564120" cy="369332"/>
          </a:xfrm>
          <a:prstGeom prst="rect">
            <a:avLst/>
          </a:prstGeom>
          <a:solidFill>
            <a:schemeClr val="accent4"/>
          </a:solidFill>
        </p:spPr>
        <p:txBody>
          <a:bodyPr wrap="square" rtlCol="0">
            <a:spAutoFit/>
          </a:bodyPr>
          <a:lstStyle/>
          <a:p>
            <a:r>
              <a:rPr lang="en-IN" dirty="0"/>
              <a:t>D29</a:t>
            </a:r>
          </a:p>
        </p:txBody>
      </p:sp>
      <p:sp>
        <p:nvSpPr>
          <p:cNvPr id="80" name="TextBox 79">
            <a:extLst>
              <a:ext uri="{FF2B5EF4-FFF2-40B4-BE49-F238E27FC236}">
                <a16:creationId xmlns:a16="http://schemas.microsoft.com/office/drawing/2014/main" id="{EC318406-4A09-4226-9F60-E15B42B0C247}"/>
              </a:ext>
            </a:extLst>
          </p:cNvPr>
          <p:cNvSpPr txBox="1"/>
          <p:nvPr/>
        </p:nvSpPr>
        <p:spPr>
          <a:xfrm>
            <a:off x="9531650" y="3653968"/>
            <a:ext cx="567156" cy="369332"/>
          </a:xfrm>
          <a:prstGeom prst="rect">
            <a:avLst/>
          </a:prstGeom>
          <a:solidFill>
            <a:schemeClr val="accent4"/>
          </a:solidFill>
        </p:spPr>
        <p:txBody>
          <a:bodyPr wrap="square" rtlCol="0">
            <a:spAutoFit/>
          </a:bodyPr>
          <a:lstStyle/>
          <a:p>
            <a:r>
              <a:rPr lang="en-IN" dirty="0"/>
              <a:t>D28</a:t>
            </a:r>
          </a:p>
        </p:txBody>
      </p:sp>
      <p:sp>
        <p:nvSpPr>
          <p:cNvPr id="81" name="TextBox 80">
            <a:extLst>
              <a:ext uri="{FF2B5EF4-FFF2-40B4-BE49-F238E27FC236}">
                <a16:creationId xmlns:a16="http://schemas.microsoft.com/office/drawing/2014/main" id="{391743FA-37F4-49EB-B0DB-D03462CA6719}"/>
              </a:ext>
            </a:extLst>
          </p:cNvPr>
          <p:cNvSpPr txBox="1"/>
          <p:nvPr/>
        </p:nvSpPr>
        <p:spPr>
          <a:xfrm>
            <a:off x="10859494" y="3626146"/>
            <a:ext cx="564120" cy="369332"/>
          </a:xfrm>
          <a:prstGeom prst="rect">
            <a:avLst/>
          </a:prstGeom>
          <a:solidFill>
            <a:schemeClr val="accent4"/>
          </a:solidFill>
        </p:spPr>
        <p:txBody>
          <a:bodyPr wrap="square" rtlCol="0">
            <a:spAutoFit/>
          </a:bodyPr>
          <a:lstStyle/>
          <a:p>
            <a:r>
              <a:rPr lang="en-IN" dirty="0"/>
              <a:t>D30</a:t>
            </a:r>
          </a:p>
        </p:txBody>
      </p:sp>
      <p:sp>
        <p:nvSpPr>
          <p:cNvPr id="82" name="TextBox 81">
            <a:extLst>
              <a:ext uri="{FF2B5EF4-FFF2-40B4-BE49-F238E27FC236}">
                <a16:creationId xmlns:a16="http://schemas.microsoft.com/office/drawing/2014/main" id="{4B3A8587-2B80-4D4A-B025-573A00D26B41}"/>
              </a:ext>
            </a:extLst>
          </p:cNvPr>
          <p:cNvSpPr txBox="1"/>
          <p:nvPr/>
        </p:nvSpPr>
        <p:spPr>
          <a:xfrm>
            <a:off x="5506995" y="4088290"/>
            <a:ext cx="564120" cy="369332"/>
          </a:xfrm>
          <a:prstGeom prst="rect">
            <a:avLst/>
          </a:prstGeom>
          <a:solidFill>
            <a:schemeClr val="accent4"/>
          </a:solidFill>
        </p:spPr>
        <p:txBody>
          <a:bodyPr wrap="square" rtlCol="0">
            <a:spAutoFit/>
          </a:bodyPr>
          <a:lstStyle/>
          <a:p>
            <a:r>
              <a:rPr lang="en-IN" dirty="0"/>
              <a:t>D32</a:t>
            </a:r>
          </a:p>
        </p:txBody>
      </p:sp>
      <p:sp>
        <p:nvSpPr>
          <p:cNvPr id="83" name="TextBox 82">
            <a:extLst>
              <a:ext uri="{FF2B5EF4-FFF2-40B4-BE49-F238E27FC236}">
                <a16:creationId xmlns:a16="http://schemas.microsoft.com/office/drawing/2014/main" id="{466AC4AE-8E06-48F7-8330-091AEB0966BE}"/>
              </a:ext>
            </a:extLst>
          </p:cNvPr>
          <p:cNvSpPr txBox="1"/>
          <p:nvPr/>
        </p:nvSpPr>
        <p:spPr>
          <a:xfrm>
            <a:off x="6219120" y="4088290"/>
            <a:ext cx="564120" cy="369332"/>
          </a:xfrm>
          <a:prstGeom prst="rect">
            <a:avLst/>
          </a:prstGeom>
          <a:solidFill>
            <a:schemeClr val="accent4"/>
          </a:solidFill>
        </p:spPr>
        <p:txBody>
          <a:bodyPr wrap="square" rtlCol="0">
            <a:spAutoFit/>
          </a:bodyPr>
          <a:lstStyle/>
          <a:p>
            <a:r>
              <a:rPr lang="en-IN" dirty="0"/>
              <a:t>D33</a:t>
            </a:r>
          </a:p>
        </p:txBody>
      </p:sp>
      <p:sp>
        <p:nvSpPr>
          <p:cNvPr id="84" name="TextBox 83">
            <a:extLst>
              <a:ext uri="{FF2B5EF4-FFF2-40B4-BE49-F238E27FC236}">
                <a16:creationId xmlns:a16="http://schemas.microsoft.com/office/drawing/2014/main" id="{1D87F962-B871-4928-A660-48E603CBD009}"/>
              </a:ext>
            </a:extLst>
          </p:cNvPr>
          <p:cNvSpPr txBox="1"/>
          <p:nvPr/>
        </p:nvSpPr>
        <p:spPr>
          <a:xfrm>
            <a:off x="6866999" y="4088290"/>
            <a:ext cx="564120" cy="369332"/>
          </a:xfrm>
          <a:prstGeom prst="rect">
            <a:avLst/>
          </a:prstGeom>
          <a:solidFill>
            <a:schemeClr val="accent4"/>
          </a:solidFill>
        </p:spPr>
        <p:txBody>
          <a:bodyPr wrap="square" rtlCol="0">
            <a:spAutoFit/>
          </a:bodyPr>
          <a:lstStyle/>
          <a:p>
            <a:r>
              <a:rPr lang="en-IN" dirty="0"/>
              <a:t>D34</a:t>
            </a:r>
          </a:p>
        </p:txBody>
      </p:sp>
      <p:sp>
        <p:nvSpPr>
          <p:cNvPr id="85" name="TextBox 84">
            <a:extLst>
              <a:ext uri="{FF2B5EF4-FFF2-40B4-BE49-F238E27FC236}">
                <a16:creationId xmlns:a16="http://schemas.microsoft.com/office/drawing/2014/main" id="{1C44D26C-D959-454E-9B85-6C8E0CE4027E}"/>
              </a:ext>
            </a:extLst>
          </p:cNvPr>
          <p:cNvSpPr txBox="1"/>
          <p:nvPr/>
        </p:nvSpPr>
        <p:spPr>
          <a:xfrm>
            <a:off x="7558356" y="4088290"/>
            <a:ext cx="564120" cy="369332"/>
          </a:xfrm>
          <a:prstGeom prst="rect">
            <a:avLst/>
          </a:prstGeom>
          <a:solidFill>
            <a:schemeClr val="accent4"/>
          </a:solidFill>
        </p:spPr>
        <p:txBody>
          <a:bodyPr wrap="square" rtlCol="0">
            <a:spAutoFit/>
          </a:bodyPr>
          <a:lstStyle/>
          <a:p>
            <a:r>
              <a:rPr lang="en-IN" dirty="0"/>
              <a:t>D35</a:t>
            </a:r>
          </a:p>
        </p:txBody>
      </p:sp>
      <p:sp>
        <p:nvSpPr>
          <p:cNvPr id="86" name="TextBox 85">
            <a:extLst>
              <a:ext uri="{FF2B5EF4-FFF2-40B4-BE49-F238E27FC236}">
                <a16:creationId xmlns:a16="http://schemas.microsoft.com/office/drawing/2014/main" id="{5C510967-664F-45A3-9E85-D9119AB35845}"/>
              </a:ext>
            </a:extLst>
          </p:cNvPr>
          <p:cNvSpPr txBox="1"/>
          <p:nvPr/>
        </p:nvSpPr>
        <p:spPr>
          <a:xfrm>
            <a:off x="8206235" y="4088290"/>
            <a:ext cx="564120" cy="369332"/>
          </a:xfrm>
          <a:prstGeom prst="rect">
            <a:avLst/>
          </a:prstGeom>
          <a:solidFill>
            <a:schemeClr val="accent4"/>
          </a:solidFill>
        </p:spPr>
        <p:txBody>
          <a:bodyPr wrap="square" rtlCol="0">
            <a:spAutoFit/>
          </a:bodyPr>
          <a:lstStyle/>
          <a:p>
            <a:r>
              <a:rPr lang="en-IN" dirty="0"/>
              <a:t>D36</a:t>
            </a:r>
          </a:p>
        </p:txBody>
      </p:sp>
      <p:sp>
        <p:nvSpPr>
          <p:cNvPr id="87" name="TextBox 86">
            <a:extLst>
              <a:ext uri="{FF2B5EF4-FFF2-40B4-BE49-F238E27FC236}">
                <a16:creationId xmlns:a16="http://schemas.microsoft.com/office/drawing/2014/main" id="{CE052B0E-DF78-4791-A711-7CAC837FAA62}"/>
              </a:ext>
            </a:extLst>
          </p:cNvPr>
          <p:cNvSpPr txBox="1"/>
          <p:nvPr/>
        </p:nvSpPr>
        <p:spPr>
          <a:xfrm>
            <a:off x="8875853" y="4100644"/>
            <a:ext cx="564120" cy="369332"/>
          </a:xfrm>
          <a:prstGeom prst="rect">
            <a:avLst/>
          </a:prstGeom>
          <a:solidFill>
            <a:schemeClr val="accent4"/>
          </a:solidFill>
        </p:spPr>
        <p:txBody>
          <a:bodyPr wrap="square" rtlCol="0">
            <a:spAutoFit/>
          </a:bodyPr>
          <a:lstStyle/>
          <a:p>
            <a:r>
              <a:rPr lang="en-IN" dirty="0"/>
              <a:t>D37</a:t>
            </a:r>
          </a:p>
        </p:txBody>
      </p:sp>
      <p:sp>
        <p:nvSpPr>
          <p:cNvPr id="88" name="TextBox 87">
            <a:extLst>
              <a:ext uri="{FF2B5EF4-FFF2-40B4-BE49-F238E27FC236}">
                <a16:creationId xmlns:a16="http://schemas.microsoft.com/office/drawing/2014/main" id="{F9B143E6-D8F0-4D16-A34C-A77A9E5A9F50}"/>
              </a:ext>
            </a:extLst>
          </p:cNvPr>
          <p:cNvSpPr txBox="1"/>
          <p:nvPr/>
        </p:nvSpPr>
        <p:spPr>
          <a:xfrm>
            <a:off x="4805826" y="4088290"/>
            <a:ext cx="564120" cy="369332"/>
          </a:xfrm>
          <a:prstGeom prst="rect">
            <a:avLst/>
          </a:prstGeom>
          <a:solidFill>
            <a:schemeClr val="accent4"/>
          </a:solidFill>
        </p:spPr>
        <p:txBody>
          <a:bodyPr wrap="square" rtlCol="0">
            <a:spAutoFit/>
          </a:bodyPr>
          <a:lstStyle/>
          <a:p>
            <a:r>
              <a:rPr lang="en-IN" dirty="0"/>
              <a:t>D31</a:t>
            </a:r>
          </a:p>
        </p:txBody>
      </p:sp>
      <p:sp>
        <p:nvSpPr>
          <p:cNvPr id="89" name="TextBox 88">
            <a:extLst>
              <a:ext uri="{FF2B5EF4-FFF2-40B4-BE49-F238E27FC236}">
                <a16:creationId xmlns:a16="http://schemas.microsoft.com/office/drawing/2014/main" id="{C6EA5C6F-069A-47F2-8889-F60C4BC4E918}"/>
              </a:ext>
            </a:extLst>
          </p:cNvPr>
          <p:cNvSpPr txBox="1"/>
          <p:nvPr/>
        </p:nvSpPr>
        <p:spPr>
          <a:xfrm>
            <a:off x="10235857" y="4100644"/>
            <a:ext cx="564120" cy="369332"/>
          </a:xfrm>
          <a:prstGeom prst="rect">
            <a:avLst/>
          </a:prstGeom>
          <a:solidFill>
            <a:schemeClr val="accent4"/>
          </a:solidFill>
        </p:spPr>
        <p:txBody>
          <a:bodyPr wrap="square" rtlCol="0">
            <a:spAutoFit/>
          </a:bodyPr>
          <a:lstStyle/>
          <a:p>
            <a:r>
              <a:rPr lang="en-IN" dirty="0"/>
              <a:t>D39</a:t>
            </a:r>
          </a:p>
        </p:txBody>
      </p:sp>
      <p:sp>
        <p:nvSpPr>
          <p:cNvPr id="90" name="TextBox 89">
            <a:extLst>
              <a:ext uri="{FF2B5EF4-FFF2-40B4-BE49-F238E27FC236}">
                <a16:creationId xmlns:a16="http://schemas.microsoft.com/office/drawing/2014/main" id="{EF7F59A2-364E-44DC-A19D-ABE91660D277}"/>
              </a:ext>
            </a:extLst>
          </p:cNvPr>
          <p:cNvSpPr txBox="1"/>
          <p:nvPr/>
        </p:nvSpPr>
        <p:spPr>
          <a:xfrm>
            <a:off x="9552818" y="4110217"/>
            <a:ext cx="558284" cy="369332"/>
          </a:xfrm>
          <a:prstGeom prst="rect">
            <a:avLst/>
          </a:prstGeom>
          <a:solidFill>
            <a:schemeClr val="accent4"/>
          </a:solidFill>
        </p:spPr>
        <p:txBody>
          <a:bodyPr wrap="square" rtlCol="0">
            <a:spAutoFit/>
          </a:bodyPr>
          <a:lstStyle/>
          <a:p>
            <a:r>
              <a:rPr lang="en-IN" dirty="0"/>
              <a:t>D38</a:t>
            </a:r>
          </a:p>
        </p:txBody>
      </p:sp>
      <p:sp>
        <p:nvSpPr>
          <p:cNvPr id="91" name="TextBox 90">
            <a:extLst>
              <a:ext uri="{FF2B5EF4-FFF2-40B4-BE49-F238E27FC236}">
                <a16:creationId xmlns:a16="http://schemas.microsoft.com/office/drawing/2014/main" id="{0214D265-F6BA-4437-A04E-B849472D0A95}"/>
              </a:ext>
            </a:extLst>
          </p:cNvPr>
          <p:cNvSpPr txBox="1"/>
          <p:nvPr/>
        </p:nvSpPr>
        <p:spPr>
          <a:xfrm>
            <a:off x="10880662" y="4082395"/>
            <a:ext cx="564120" cy="369332"/>
          </a:xfrm>
          <a:prstGeom prst="rect">
            <a:avLst/>
          </a:prstGeom>
          <a:solidFill>
            <a:schemeClr val="accent4"/>
          </a:solidFill>
        </p:spPr>
        <p:txBody>
          <a:bodyPr wrap="square" rtlCol="0">
            <a:spAutoFit/>
          </a:bodyPr>
          <a:lstStyle/>
          <a:p>
            <a:r>
              <a:rPr lang="en-IN" dirty="0"/>
              <a:t>D40</a:t>
            </a:r>
          </a:p>
        </p:txBody>
      </p:sp>
      <p:sp>
        <p:nvSpPr>
          <p:cNvPr id="92" name="TextBox 91">
            <a:extLst>
              <a:ext uri="{FF2B5EF4-FFF2-40B4-BE49-F238E27FC236}">
                <a16:creationId xmlns:a16="http://schemas.microsoft.com/office/drawing/2014/main" id="{C52CB951-5F79-49B7-9DCE-46BC020BAB4A}"/>
              </a:ext>
            </a:extLst>
          </p:cNvPr>
          <p:cNvSpPr txBox="1"/>
          <p:nvPr/>
        </p:nvSpPr>
        <p:spPr>
          <a:xfrm>
            <a:off x="5506995" y="4532580"/>
            <a:ext cx="564120" cy="369332"/>
          </a:xfrm>
          <a:prstGeom prst="rect">
            <a:avLst/>
          </a:prstGeom>
          <a:solidFill>
            <a:schemeClr val="accent4"/>
          </a:solidFill>
        </p:spPr>
        <p:txBody>
          <a:bodyPr wrap="square" rtlCol="0">
            <a:spAutoFit/>
          </a:bodyPr>
          <a:lstStyle/>
          <a:p>
            <a:r>
              <a:rPr lang="en-IN" dirty="0"/>
              <a:t>D42</a:t>
            </a:r>
          </a:p>
        </p:txBody>
      </p:sp>
      <p:sp>
        <p:nvSpPr>
          <p:cNvPr id="93" name="TextBox 92">
            <a:extLst>
              <a:ext uri="{FF2B5EF4-FFF2-40B4-BE49-F238E27FC236}">
                <a16:creationId xmlns:a16="http://schemas.microsoft.com/office/drawing/2014/main" id="{4DC48715-EDF5-4078-9434-6B363A11E644}"/>
              </a:ext>
            </a:extLst>
          </p:cNvPr>
          <p:cNvSpPr txBox="1"/>
          <p:nvPr/>
        </p:nvSpPr>
        <p:spPr>
          <a:xfrm>
            <a:off x="6219120" y="4532580"/>
            <a:ext cx="564120" cy="369332"/>
          </a:xfrm>
          <a:prstGeom prst="rect">
            <a:avLst/>
          </a:prstGeom>
          <a:solidFill>
            <a:schemeClr val="accent4"/>
          </a:solidFill>
        </p:spPr>
        <p:txBody>
          <a:bodyPr wrap="square" rtlCol="0">
            <a:spAutoFit/>
          </a:bodyPr>
          <a:lstStyle/>
          <a:p>
            <a:r>
              <a:rPr lang="en-IN" dirty="0"/>
              <a:t>D43</a:t>
            </a:r>
          </a:p>
        </p:txBody>
      </p:sp>
      <p:sp>
        <p:nvSpPr>
          <p:cNvPr id="94" name="TextBox 93">
            <a:extLst>
              <a:ext uri="{FF2B5EF4-FFF2-40B4-BE49-F238E27FC236}">
                <a16:creationId xmlns:a16="http://schemas.microsoft.com/office/drawing/2014/main" id="{18B6171B-D08D-4AD1-AA83-D19A211E483E}"/>
              </a:ext>
            </a:extLst>
          </p:cNvPr>
          <p:cNvSpPr txBox="1"/>
          <p:nvPr/>
        </p:nvSpPr>
        <p:spPr>
          <a:xfrm>
            <a:off x="6866999" y="4532580"/>
            <a:ext cx="564120" cy="369332"/>
          </a:xfrm>
          <a:prstGeom prst="rect">
            <a:avLst/>
          </a:prstGeom>
          <a:solidFill>
            <a:schemeClr val="accent4"/>
          </a:solidFill>
        </p:spPr>
        <p:txBody>
          <a:bodyPr wrap="square" rtlCol="0">
            <a:spAutoFit/>
          </a:bodyPr>
          <a:lstStyle/>
          <a:p>
            <a:r>
              <a:rPr lang="en-IN" dirty="0"/>
              <a:t>D44</a:t>
            </a:r>
          </a:p>
        </p:txBody>
      </p:sp>
      <p:sp>
        <p:nvSpPr>
          <p:cNvPr id="95" name="TextBox 94">
            <a:extLst>
              <a:ext uri="{FF2B5EF4-FFF2-40B4-BE49-F238E27FC236}">
                <a16:creationId xmlns:a16="http://schemas.microsoft.com/office/drawing/2014/main" id="{BA164FA8-F535-4890-8C53-E8D4D85ADB57}"/>
              </a:ext>
            </a:extLst>
          </p:cNvPr>
          <p:cNvSpPr txBox="1"/>
          <p:nvPr/>
        </p:nvSpPr>
        <p:spPr>
          <a:xfrm>
            <a:off x="7558356" y="4532580"/>
            <a:ext cx="564120" cy="369332"/>
          </a:xfrm>
          <a:prstGeom prst="rect">
            <a:avLst/>
          </a:prstGeom>
          <a:solidFill>
            <a:schemeClr val="accent4"/>
          </a:solidFill>
        </p:spPr>
        <p:txBody>
          <a:bodyPr wrap="square" rtlCol="0">
            <a:spAutoFit/>
          </a:bodyPr>
          <a:lstStyle/>
          <a:p>
            <a:r>
              <a:rPr lang="en-IN" dirty="0"/>
              <a:t>D45</a:t>
            </a:r>
          </a:p>
        </p:txBody>
      </p:sp>
      <p:sp>
        <p:nvSpPr>
          <p:cNvPr id="96" name="TextBox 95">
            <a:extLst>
              <a:ext uri="{FF2B5EF4-FFF2-40B4-BE49-F238E27FC236}">
                <a16:creationId xmlns:a16="http://schemas.microsoft.com/office/drawing/2014/main" id="{9E1960EB-ED6A-4EC5-9350-4DB9D743AFF1}"/>
              </a:ext>
            </a:extLst>
          </p:cNvPr>
          <p:cNvSpPr txBox="1"/>
          <p:nvPr/>
        </p:nvSpPr>
        <p:spPr>
          <a:xfrm>
            <a:off x="8206235" y="4532580"/>
            <a:ext cx="564120" cy="369332"/>
          </a:xfrm>
          <a:prstGeom prst="rect">
            <a:avLst/>
          </a:prstGeom>
          <a:solidFill>
            <a:schemeClr val="accent4"/>
          </a:solidFill>
        </p:spPr>
        <p:txBody>
          <a:bodyPr wrap="square" rtlCol="0">
            <a:spAutoFit/>
          </a:bodyPr>
          <a:lstStyle/>
          <a:p>
            <a:r>
              <a:rPr lang="en-IN" dirty="0"/>
              <a:t>D46</a:t>
            </a:r>
          </a:p>
        </p:txBody>
      </p:sp>
      <p:sp>
        <p:nvSpPr>
          <p:cNvPr id="97" name="TextBox 96">
            <a:extLst>
              <a:ext uri="{FF2B5EF4-FFF2-40B4-BE49-F238E27FC236}">
                <a16:creationId xmlns:a16="http://schemas.microsoft.com/office/drawing/2014/main" id="{2214A8F0-E5AA-4580-B325-BEF1E9F87493}"/>
              </a:ext>
            </a:extLst>
          </p:cNvPr>
          <p:cNvSpPr txBox="1"/>
          <p:nvPr/>
        </p:nvSpPr>
        <p:spPr>
          <a:xfrm>
            <a:off x="8875853" y="4544934"/>
            <a:ext cx="564120" cy="369332"/>
          </a:xfrm>
          <a:prstGeom prst="rect">
            <a:avLst/>
          </a:prstGeom>
          <a:solidFill>
            <a:schemeClr val="accent4"/>
          </a:solidFill>
        </p:spPr>
        <p:txBody>
          <a:bodyPr wrap="square" rtlCol="0">
            <a:spAutoFit/>
          </a:bodyPr>
          <a:lstStyle/>
          <a:p>
            <a:r>
              <a:rPr lang="en-IN" dirty="0"/>
              <a:t>D47</a:t>
            </a:r>
          </a:p>
        </p:txBody>
      </p:sp>
      <p:sp>
        <p:nvSpPr>
          <p:cNvPr id="98" name="TextBox 97">
            <a:extLst>
              <a:ext uri="{FF2B5EF4-FFF2-40B4-BE49-F238E27FC236}">
                <a16:creationId xmlns:a16="http://schemas.microsoft.com/office/drawing/2014/main" id="{D251160B-2A60-4AA1-9683-F5946A2173C2}"/>
              </a:ext>
            </a:extLst>
          </p:cNvPr>
          <p:cNvSpPr txBox="1"/>
          <p:nvPr/>
        </p:nvSpPr>
        <p:spPr>
          <a:xfrm>
            <a:off x="4805826" y="4532580"/>
            <a:ext cx="564120" cy="369332"/>
          </a:xfrm>
          <a:prstGeom prst="rect">
            <a:avLst/>
          </a:prstGeom>
          <a:solidFill>
            <a:schemeClr val="accent4"/>
          </a:solidFill>
        </p:spPr>
        <p:txBody>
          <a:bodyPr wrap="square" rtlCol="0">
            <a:spAutoFit/>
          </a:bodyPr>
          <a:lstStyle/>
          <a:p>
            <a:r>
              <a:rPr lang="en-IN" dirty="0"/>
              <a:t>D41</a:t>
            </a:r>
          </a:p>
        </p:txBody>
      </p:sp>
      <p:sp>
        <p:nvSpPr>
          <p:cNvPr id="99" name="TextBox 98">
            <a:extLst>
              <a:ext uri="{FF2B5EF4-FFF2-40B4-BE49-F238E27FC236}">
                <a16:creationId xmlns:a16="http://schemas.microsoft.com/office/drawing/2014/main" id="{FFC406B2-142E-42D8-997A-75ECE64FE9CD}"/>
              </a:ext>
            </a:extLst>
          </p:cNvPr>
          <p:cNvSpPr txBox="1"/>
          <p:nvPr/>
        </p:nvSpPr>
        <p:spPr>
          <a:xfrm>
            <a:off x="10235857" y="4544934"/>
            <a:ext cx="564120" cy="369332"/>
          </a:xfrm>
          <a:prstGeom prst="rect">
            <a:avLst/>
          </a:prstGeom>
          <a:solidFill>
            <a:schemeClr val="accent4"/>
          </a:solidFill>
        </p:spPr>
        <p:txBody>
          <a:bodyPr wrap="square" rtlCol="0">
            <a:spAutoFit/>
          </a:bodyPr>
          <a:lstStyle/>
          <a:p>
            <a:r>
              <a:rPr lang="en-IN" dirty="0"/>
              <a:t>D49</a:t>
            </a:r>
          </a:p>
        </p:txBody>
      </p:sp>
      <p:sp>
        <p:nvSpPr>
          <p:cNvPr id="100" name="TextBox 99">
            <a:extLst>
              <a:ext uri="{FF2B5EF4-FFF2-40B4-BE49-F238E27FC236}">
                <a16:creationId xmlns:a16="http://schemas.microsoft.com/office/drawing/2014/main" id="{35085968-9341-4CCB-98B5-425495880987}"/>
              </a:ext>
            </a:extLst>
          </p:cNvPr>
          <p:cNvSpPr txBox="1"/>
          <p:nvPr/>
        </p:nvSpPr>
        <p:spPr>
          <a:xfrm>
            <a:off x="9552817" y="4554507"/>
            <a:ext cx="557665" cy="369332"/>
          </a:xfrm>
          <a:prstGeom prst="rect">
            <a:avLst/>
          </a:prstGeom>
          <a:solidFill>
            <a:schemeClr val="accent4"/>
          </a:solidFill>
        </p:spPr>
        <p:txBody>
          <a:bodyPr wrap="square" rtlCol="0">
            <a:spAutoFit/>
          </a:bodyPr>
          <a:lstStyle/>
          <a:p>
            <a:r>
              <a:rPr lang="en-IN" dirty="0"/>
              <a:t>D48</a:t>
            </a:r>
          </a:p>
        </p:txBody>
      </p:sp>
      <p:sp>
        <p:nvSpPr>
          <p:cNvPr id="101" name="TextBox 100">
            <a:extLst>
              <a:ext uri="{FF2B5EF4-FFF2-40B4-BE49-F238E27FC236}">
                <a16:creationId xmlns:a16="http://schemas.microsoft.com/office/drawing/2014/main" id="{DA12FE75-A741-46FD-B094-C4A9126A11E1}"/>
              </a:ext>
            </a:extLst>
          </p:cNvPr>
          <p:cNvSpPr txBox="1"/>
          <p:nvPr/>
        </p:nvSpPr>
        <p:spPr>
          <a:xfrm>
            <a:off x="10880662" y="4526685"/>
            <a:ext cx="564120" cy="369332"/>
          </a:xfrm>
          <a:prstGeom prst="rect">
            <a:avLst/>
          </a:prstGeom>
          <a:solidFill>
            <a:schemeClr val="accent4"/>
          </a:solidFill>
        </p:spPr>
        <p:txBody>
          <a:bodyPr wrap="square" rtlCol="0">
            <a:spAutoFit/>
          </a:bodyPr>
          <a:lstStyle/>
          <a:p>
            <a:r>
              <a:rPr lang="en-IN" dirty="0"/>
              <a:t>D50</a:t>
            </a:r>
          </a:p>
        </p:txBody>
      </p:sp>
      <p:sp>
        <p:nvSpPr>
          <p:cNvPr id="102" name="TextBox 101">
            <a:extLst>
              <a:ext uri="{FF2B5EF4-FFF2-40B4-BE49-F238E27FC236}">
                <a16:creationId xmlns:a16="http://schemas.microsoft.com/office/drawing/2014/main" id="{8541249A-0003-48DA-AB7F-75E82F28BD90}"/>
              </a:ext>
            </a:extLst>
          </p:cNvPr>
          <p:cNvSpPr txBox="1"/>
          <p:nvPr/>
        </p:nvSpPr>
        <p:spPr>
          <a:xfrm>
            <a:off x="5506376" y="4999990"/>
            <a:ext cx="564120" cy="369332"/>
          </a:xfrm>
          <a:prstGeom prst="rect">
            <a:avLst/>
          </a:prstGeom>
          <a:solidFill>
            <a:schemeClr val="accent4"/>
          </a:solidFill>
        </p:spPr>
        <p:txBody>
          <a:bodyPr wrap="square" rtlCol="0">
            <a:spAutoFit/>
          </a:bodyPr>
          <a:lstStyle/>
          <a:p>
            <a:r>
              <a:rPr lang="en-IN" dirty="0"/>
              <a:t>D52</a:t>
            </a:r>
          </a:p>
        </p:txBody>
      </p:sp>
      <p:sp>
        <p:nvSpPr>
          <p:cNvPr id="103" name="TextBox 102">
            <a:extLst>
              <a:ext uri="{FF2B5EF4-FFF2-40B4-BE49-F238E27FC236}">
                <a16:creationId xmlns:a16="http://schemas.microsoft.com/office/drawing/2014/main" id="{CD303447-6BD1-4342-9552-3571D184F743}"/>
              </a:ext>
            </a:extLst>
          </p:cNvPr>
          <p:cNvSpPr txBox="1"/>
          <p:nvPr/>
        </p:nvSpPr>
        <p:spPr>
          <a:xfrm>
            <a:off x="6218501" y="4999990"/>
            <a:ext cx="564120" cy="369332"/>
          </a:xfrm>
          <a:prstGeom prst="rect">
            <a:avLst/>
          </a:prstGeom>
          <a:solidFill>
            <a:schemeClr val="accent4"/>
          </a:solidFill>
        </p:spPr>
        <p:txBody>
          <a:bodyPr wrap="square" rtlCol="0">
            <a:spAutoFit/>
          </a:bodyPr>
          <a:lstStyle/>
          <a:p>
            <a:r>
              <a:rPr lang="en-IN" dirty="0"/>
              <a:t>D53</a:t>
            </a:r>
          </a:p>
        </p:txBody>
      </p:sp>
      <p:sp>
        <p:nvSpPr>
          <p:cNvPr id="104" name="TextBox 103">
            <a:extLst>
              <a:ext uri="{FF2B5EF4-FFF2-40B4-BE49-F238E27FC236}">
                <a16:creationId xmlns:a16="http://schemas.microsoft.com/office/drawing/2014/main" id="{AD40CD55-9BA2-46B9-97D3-DA8C2DF06E14}"/>
              </a:ext>
            </a:extLst>
          </p:cNvPr>
          <p:cNvSpPr txBox="1"/>
          <p:nvPr/>
        </p:nvSpPr>
        <p:spPr>
          <a:xfrm>
            <a:off x="6866380" y="4999990"/>
            <a:ext cx="564120" cy="369332"/>
          </a:xfrm>
          <a:prstGeom prst="rect">
            <a:avLst/>
          </a:prstGeom>
          <a:solidFill>
            <a:schemeClr val="accent4"/>
          </a:solidFill>
        </p:spPr>
        <p:txBody>
          <a:bodyPr wrap="square" rtlCol="0">
            <a:spAutoFit/>
          </a:bodyPr>
          <a:lstStyle/>
          <a:p>
            <a:r>
              <a:rPr lang="en-IN" dirty="0"/>
              <a:t>D54</a:t>
            </a:r>
          </a:p>
        </p:txBody>
      </p:sp>
      <p:sp>
        <p:nvSpPr>
          <p:cNvPr id="105" name="TextBox 104">
            <a:extLst>
              <a:ext uri="{FF2B5EF4-FFF2-40B4-BE49-F238E27FC236}">
                <a16:creationId xmlns:a16="http://schemas.microsoft.com/office/drawing/2014/main" id="{13B57BEA-3D78-4402-BD1E-12C752261BB2}"/>
              </a:ext>
            </a:extLst>
          </p:cNvPr>
          <p:cNvSpPr txBox="1"/>
          <p:nvPr/>
        </p:nvSpPr>
        <p:spPr>
          <a:xfrm>
            <a:off x="7557737" y="4999990"/>
            <a:ext cx="564120" cy="369332"/>
          </a:xfrm>
          <a:prstGeom prst="rect">
            <a:avLst/>
          </a:prstGeom>
          <a:solidFill>
            <a:schemeClr val="accent4"/>
          </a:solidFill>
        </p:spPr>
        <p:txBody>
          <a:bodyPr wrap="square" rtlCol="0">
            <a:spAutoFit/>
          </a:bodyPr>
          <a:lstStyle/>
          <a:p>
            <a:r>
              <a:rPr lang="en-IN" dirty="0"/>
              <a:t>D55</a:t>
            </a:r>
          </a:p>
        </p:txBody>
      </p:sp>
      <p:sp>
        <p:nvSpPr>
          <p:cNvPr id="106" name="TextBox 105">
            <a:extLst>
              <a:ext uri="{FF2B5EF4-FFF2-40B4-BE49-F238E27FC236}">
                <a16:creationId xmlns:a16="http://schemas.microsoft.com/office/drawing/2014/main" id="{04FA6E5D-932A-4F7E-AEC6-EF6968403C14}"/>
              </a:ext>
            </a:extLst>
          </p:cNvPr>
          <p:cNvSpPr txBox="1"/>
          <p:nvPr/>
        </p:nvSpPr>
        <p:spPr>
          <a:xfrm>
            <a:off x="8205616" y="4999990"/>
            <a:ext cx="564120" cy="369332"/>
          </a:xfrm>
          <a:prstGeom prst="rect">
            <a:avLst/>
          </a:prstGeom>
          <a:solidFill>
            <a:schemeClr val="accent4"/>
          </a:solidFill>
        </p:spPr>
        <p:txBody>
          <a:bodyPr wrap="square" rtlCol="0">
            <a:spAutoFit/>
          </a:bodyPr>
          <a:lstStyle/>
          <a:p>
            <a:r>
              <a:rPr lang="en-IN" dirty="0"/>
              <a:t>D56</a:t>
            </a:r>
          </a:p>
        </p:txBody>
      </p:sp>
      <p:sp>
        <p:nvSpPr>
          <p:cNvPr id="107" name="TextBox 106">
            <a:extLst>
              <a:ext uri="{FF2B5EF4-FFF2-40B4-BE49-F238E27FC236}">
                <a16:creationId xmlns:a16="http://schemas.microsoft.com/office/drawing/2014/main" id="{D8A40122-5923-4ECD-8128-EEE28225789A}"/>
              </a:ext>
            </a:extLst>
          </p:cNvPr>
          <p:cNvSpPr txBox="1"/>
          <p:nvPr/>
        </p:nvSpPr>
        <p:spPr>
          <a:xfrm>
            <a:off x="8875234" y="5012344"/>
            <a:ext cx="564120" cy="369332"/>
          </a:xfrm>
          <a:prstGeom prst="rect">
            <a:avLst/>
          </a:prstGeom>
          <a:solidFill>
            <a:schemeClr val="accent4"/>
          </a:solidFill>
        </p:spPr>
        <p:txBody>
          <a:bodyPr wrap="square" rtlCol="0">
            <a:spAutoFit/>
          </a:bodyPr>
          <a:lstStyle/>
          <a:p>
            <a:r>
              <a:rPr lang="en-IN" dirty="0"/>
              <a:t>D57</a:t>
            </a:r>
          </a:p>
        </p:txBody>
      </p:sp>
      <p:sp>
        <p:nvSpPr>
          <p:cNvPr id="108" name="TextBox 107">
            <a:extLst>
              <a:ext uri="{FF2B5EF4-FFF2-40B4-BE49-F238E27FC236}">
                <a16:creationId xmlns:a16="http://schemas.microsoft.com/office/drawing/2014/main" id="{2C60266E-5B4A-4C75-AB7F-844DEC136CBF}"/>
              </a:ext>
            </a:extLst>
          </p:cNvPr>
          <p:cNvSpPr txBox="1"/>
          <p:nvPr/>
        </p:nvSpPr>
        <p:spPr>
          <a:xfrm>
            <a:off x="4805207" y="4999990"/>
            <a:ext cx="564120" cy="369332"/>
          </a:xfrm>
          <a:prstGeom prst="rect">
            <a:avLst/>
          </a:prstGeom>
          <a:solidFill>
            <a:schemeClr val="accent4"/>
          </a:solidFill>
        </p:spPr>
        <p:txBody>
          <a:bodyPr wrap="square" rtlCol="0">
            <a:spAutoFit/>
          </a:bodyPr>
          <a:lstStyle/>
          <a:p>
            <a:r>
              <a:rPr lang="en-IN" dirty="0"/>
              <a:t>D51</a:t>
            </a:r>
          </a:p>
        </p:txBody>
      </p:sp>
      <p:sp>
        <p:nvSpPr>
          <p:cNvPr id="109" name="TextBox 108">
            <a:extLst>
              <a:ext uri="{FF2B5EF4-FFF2-40B4-BE49-F238E27FC236}">
                <a16:creationId xmlns:a16="http://schemas.microsoft.com/office/drawing/2014/main" id="{08783587-911C-4C9E-B4D4-56EDF091D5D4}"/>
              </a:ext>
            </a:extLst>
          </p:cNvPr>
          <p:cNvSpPr txBox="1"/>
          <p:nvPr/>
        </p:nvSpPr>
        <p:spPr>
          <a:xfrm>
            <a:off x="10235238" y="5012344"/>
            <a:ext cx="564120" cy="369332"/>
          </a:xfrm>
          <a:prstGeom prst="rect">
            <a:avLst/>
          </a:prstGeom>
          <a:solidFill>
            <a:schemeClr val="accent4"/>
          </a:solidFill>
        </p:spPr>
        <p:txBody>
          <a:bodyPr wrap="square" rtlCol="0">
            <a:spAutoFit/>
          </a:bodyPr>
          <a:lstStyle/>
          <a:p>
            <a:r>
              <a:rPr lang="en-IN" dirty="0"/>
              <a:t>D59</a:t>
            </a:r>
          </a:p>
        </p:txBody>
      </p:sp>
      <p:sp>
        <p:nvSpPr>
          <p:cNvPr id="110" name="TextBox 109">
            <a:extLst>
              <a:ext uri="{FF2B5EF4-FFF2-40B4-BE49-F238E27FC236}">
                <a16:creationId xmlns:a16="http://schemas.microsoft.com/office/drawing/2014/main" id="{439EAC2C-D1ED-405E-AEF0-7334A83AFC7D}"/>
              </a:ext>
            </a:extLst>
          </p:cNvPr>
          <p:cNvSpPr txBox="1"/>
          <p:nvPr/>
        </p:nvSpPr>
        <p:spPr>
          <a:xfrm>
            <a:off x="9552198" y="5021917"/>
            <a:ext cx="558283" cy="369332"/>
          </a:xfrm>
          <a:prstGeom prst="rect">
            <a:avLst/>
          </a:prstGeom>
          <a:solidFill>
            <a:schemeClr val="accent4"/>
          </a:solidFill>
        </p:spPr>
        <p:txBody>
          <a:bodyPr wrap="square" rtlCol="0">
            <a:spAutoFit/>
          </a:bodyPr>
          <a:lstStyle/>
          <a:p>
            <a:r>
              <a:rPr lang="en-IN" dirty="0"/>
              <a:t>D58</a:t>
            </a:r>
          </a:p>
        </p:txBody>
      </p:sp>
      <p:sp>
        <p:nvSpPr>
          <p:cNvPr id="111" name="TextBox 110">
            <a:extLst>
              <a:ext uri="{FF2B5EF4-FFF2-40B4-BE49-F238E27FC236}">
                <a16:creationId xmlns:a16="http://schemas.microsoft.com/office/drawing/2014/main" id="{1FBB847D-E210-4911-89D6-26B909AF29AD}"/>
              </a:ext>
            </a:extLst>
          </p:cNvPr>
          <p:cNvSpPr txBox="1"/>
          <p:nvPr/>
        </p:nvSpPr>
        <p:spPr>
          <a:xfrm>
            <a:off x="10880043" y="4994095"/>
            <a:ext cx="564120" cy="369332"/>
          </a:xfrm>
          <a:prstGeom prst="rect">
            <a:avLst/>
          </a:prstGeom>
          <a:solidFill>
            <a:schemeClr val="accent4"/>
          </a:solidFill>
        </p:spPr>
        <p:txBody>
          <a:bodyPr wrap="square" rtlCol="0">
            <a:spAutoFit/>
          </a:bodyPr>
          <a:lstStyle/>
          <a:p>
            <a:r>
              <a:rPr lang="en-IN" dirty="0"/>
              <a:t>D60</a:t>
            </a:r>
          </a:p>
        </p:txBody>
      </p:sp>
    </p:spTree>
    <p:extLst>
      <p:ext uri="{BB962C8B-B14F-4D97-AF65-F5344CB8AC3E}">
        <p14:creationId xmlns:p14="http://schemas.microsoft.com/office/powerpoint/2010/main" val="331561592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099A36F-48B8-4B0D-9454-D2A9DC02D716}"/>
              </a:ext>
            </a:extLst>
          </p:cNvPr>
          <p:cNvSpPr/>
          <p:nvPr/>
        </p:nvSpPr>
        <p:spPr>
          <a:xfrm>
            <a:off x="1066800" y="582198"/>
            <a:ext cx="4639283" cy="646331"/>
          </a:xfrm>
          <a:prstGeom prst="rect">
            <a:avLst/>
          </a:prstGeom>
        </p:spPr>
        <p:txBody>
          <a:bodyPr wrap="none">
            <a:spAutoFit/>
          </a:bodyPr>
          <a:lstStyle/>
          <a:p>
            <a:r>
              <a:rPr lang="en-IN" sz="3600" dirty="0"/>
              <a:t>Architecture for DW600</a:t>
            </a:r>
          </a:p>
        </p:txBody>
      </p:sp>
      <p:sp>
        <p:nvSpPr>
          <p:cNvPr id="3" name="Rectangle: Rounded Corners 2">
            <a:extLst>
              <a:ext uri="{FF2B5EF4-FFF2-40B4-BE49-F238E27FC236}">
                <a16:creationId xmlns:a16="http://schemas.microsoft.com/office/drawing/2014/main" id="{FF6A4801-0428-4C86-B0E8-7E08F3DAE865}"/>
              </a:ext>
            </a:extLst>
          </p:cNvPr>
          <p:cNvSpPr/>
          <p:nvPr/>
        </p:nvSpPr>
        <p:spPr>
          <a:xfrm>
            <a:off x="463354" y="1739035"/>
            <a:ext cx="3276600" cy="4267200"/>
          </a:xfrm>
          <a:prstGeom prst="round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TextBox 3">
            <a:extLst>
              <a:ext uri="{FF2B5EF4-FFF2-40B4-BE49-F238E27FC236}">
                <a16:creationId xmlns:a16="http://schemas.microsoft.com/office/drawing/2014/main" id="{7EC3D771-1A1D-425F-A95E-62CE5EB0C5F1}"/>
              </a:ext>
            </a:extLst>
          </p:cNvPr>
          <p:cNvSpPr txBox="1"/>
          <p:nvPr/>
        </p:nvSpPr>
        <p:spPr>
          <a:xfrm>
            <a:off x="1059308" y="3726062"/>
            <a:ext cx="762000" cy="338554"/>
          </a:xfrm>
          <a:prstGeom prst="rect">
            <a:avLst/>
          </a:prstGeom>
          <a:solidFill>
            <a:schemeClr val="bg1"/>
          </a:solidFill>
        </p:spPr>
        <p:txBody>
          <a:bodyPr wrap="square" rtlCol="0">
            <a:spAutoFit/>
          </a:bodyPr>
          <a:lstStyle/>
          <a:p>
            <a:r>
              <a:rPr lang="en-IN" sz="1600" dirty="0"/>
              <a:t>Engine</a:t>
            </a:r>
          </a:p>
        </p:txBody>
      </p:sp>
      <p:sp>
        <p:nvSpPr>
          <p:cNvPr id="5" name="TextBox 4">
            <a:extLst>
              <a:ext uri="{FF2B5EF4-FFF2-40B4-BE49-F238E27FC236}">
                <a16:creationId xmlns:a16="http://schemas.microsoft.com/office/drawing/2014/main" id="{D90829EE-0270-44D6-B3BE-3B4071ABE051}"/>
              </a:ext>
            </a:extLst>
          </p:cNvPr>
          <p:cNvSpPr txBox="1"/>
          <p:nvPr/>
        </p:nvSpPr>
        <p:spPr>
          <a:xfrm>
            <a:off x="2638912" y="3726062"/>
            <a:ext cx="1011195" cy="338554"/>
          </a:xfrm>
          <a:prstGeom prst="rect">
            <a:avLst/>
          </a:prstGeom>
          <a:solidFill>
            <a:schemeClr val="bg1"/>
          </a:solidFill>
        </p:spPr>
        <p:txBody>
          <a:bodyPr wrap="square" rtlCol="0">
            <a:spAutoFit/>
          </a:bodyPr>
          <a:lstStyle/>
          <a:p>
            <a:r>
              <a:rPr lang="en-IN" sz="1600" dirty="0"/>
              <a:t>Worker 3</a:t>
            </a:r>
          </a:p>
        </p:txBody>
      </p:sp>
      <p:cxnSp>
        <p:nvCxnSpPr>
          <p:cNvPr id="6" name="Straight Arrow Connector 5">
            <a:extLst>
              <a:ext uri="{FF2B5EF4-FFF2-40B4-BE49-F238E27FC236}">
                <a16:creationId xmlns:a16="http://schemas.microsoft.com/office/drawing/2014/main" id="{7DF609F5-74D8-4CDF-B128-43D035F703FB}"/>
              </a:ext>
            </a:extLst>
          </p:cNvPr>
          <p:cNvCxnSpPr/>
          <p:nvPr/>
        </p:nvCxnSpPr>
        <p:spPr>
          <a:xfrm>
            <a:off x="1821308" y="3895339"/>
            <a:ext cx="758911" cy="0"/>
          </a:xfrm>
          <a:prstGeom prst="straightConnector1">
            <a:avLst/>
          </a:prstGeom>
          <a:ln w="38100">
            <a:solidFill>
              <a:schemeClr val="tx2"/>
            </a:solidFill>
            <a:tailEnd type="triangle"/>
          </a:ln>
        </p:spPr>
        <p:style>
          <a:lnRef idx="3">
            <a:schemeClr val="accent5"/>
          </a:lnRef>
          <a:fillRef idx="0">
            <a:schemeClr val="accent5"/>
          </a:fillRef>
          <a:effectRef idx="2">
            <a:schemeClr val="accent5"/>
          </a:effectRef>
          <a:fontRef idx="minor">
            <a:schemeClr val="tx1"/>
          </a:fontRef>
        </p:style>
      </p:cxnSp>
      <p:sp>
        <p:nvSpPr>
          <p:cNvPr id="7" name="TextBox 6">
            <a:extLst>
              <a:ext uri="{FF2B5EF4-FFF2-40B4-BE49-F238E27FC236}">
                <a16:creationId xmlns:a16="http://schemas.microsoft.com/office/drawing/2014/main" id="{3BB8B460-9E20-4AC7-BC6D-3DA21ECDD493}"/>
              </a:ext>
            </a:extLst>
          </p:cNvPr>
          <p:cNvSpPr txBox="1"/>
          <p:nvPr/>
        </p:nvSpPr>
        <p:spPr>
          <a:xfrm>
            <a:off x="754440" y="2212888"/>
            <a:ext cx="2667000" cy="338554"/>
          </a:xfrm>
          <a:prstGeom prst="rect">
            <a:avLst/>
          </a:prstGeom>
          <a:noFill/>
        </p:spPr>
        <p:txBody>
          <a:bodyPr wrap="square" rtlCol="0">
            <a:spAutoFit/>
          </a:bodyPr>
          <a:lstStyle/>
          <a:p>
            <a:r>
              <a:rPr lang="en-IN" sz="1600" b="1" dirty="0">
                <a:solidFill>
                  <a:schemeClr val="bg1"/>
                </a:solidFill>
              </a:rPr>
              <a:t>Azure SQL Data Warehouse</a:t>
            </a:r>
          </a:p>
        </p:txBody>
      </p:sp>
      <p:sp>
        <p:nvSpPr>
          <p:cNvPr id="8" name="Rectangle: Rounded Corners 7">
            <a:extLst>
              <a:ext uri="{FF2B5EF4-FFF2-40B4-BE49-F238E27FC236}">
                <a16:creationId xmlns:a16="http://schemas.microsoft.com/office/drawing/2014/main" id="{37FA8AA8-5D6D-4B76-988C-6FFA2B924526}"/>
              </a:ext>
            </a:extLst>
          </p:cNvPr>
          <p:cNvSpPr/>
          <p:nvPr/>
        </p:nvSpPr>
        <p:spPr>
          <a:xfrm>
            <a:off x="4136774" y="1769076"/>
            <a:ext cx="7598026" cy="4267200"/>
          </a:xfrm>
          <a:prstGeom prst="round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9" name="Rectangle: Rounded Corners 8">
            <a:extLst>
              <a:ext uri="{FF2B5EF4-FFF2-40B4-BE49-F238E27FC236}">
                <a16:creationId xmlns:a16="http://schemas.microsoft.com/office/drawing/2014/main" id="{768F921F-95DB-43AB-8EE6-43A21761BFF4}"/>
              </a:ext>
            </a:extLst>
          </p:cNvPr>
          <p:cNvSpPr/>
          <p:nvPr/>
        </p:nvSpPr>
        <p:spPr>
          <a:xfrm>
            <a:off x="4495800" y="2397554"/>
            <a:ext cx="7058068" cy="344507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TextBox 9">
            <a:extLst>
              <a:ext uri="{FF2B5EF4-FFF2-40B4-BE49-F238E27FC236}">
                <a16:creationId xmlns:a16="http://schemas.microsoft.com/office/drawing/2014/main" id="{93A54382-712D-4BCD-8A2D-03F66B61EE64}"/>
              </a:ext>
            </a:extLst>
          </p:cNvPr>
          <p:cNvSpPr txBox="1"/>
          <p:nvPr/>
        </p:nvSpPr>
        <p:spPr>
          <a:xfrm>
            <a:off x="6035307" y="2028222"/>
            <a:ext cx="3810000" cy="369332"/>
          </a:xfrm>
          <a:prstGeom prst="rect">
            <a:avLst/>
          </a:prstGeom>
          <a:noFill/>
        </p:spPr>
        <p:txBody>
          <a:bodyPr wrap="square" rtlCol="0">
            <a:spAutoFit/>
          </a:bodyPr>
          <a:lstStyle/>
          <a:p>
            <a:r>
              <a:rPr lang="en-IN" b="1" dirty="0">
                <a:solidFill>
                  <a:schemeClr val="bg1"/>
                </a:solidFill>
              </a:rPr>
              <a:t>              Azure Storage Blob(s)</a:t>
            </a:r>
          </a:p>
        </p:txBody>
      </p:sp>
      <p:cxnSp>
        <p:nvCxnSpPr>
          <p:cNvPr id="11" name="Straight Arrow Connector 10">
            <a:extLst>
              <a:ext uri="{FF2B5EF4-FFF2-40B4-BE49-F238E27FC236}">
                <a16:creationId xmlns:a16="http://schemas.microsoft.com/office/drawing/2014/main" id="{50922B20-316F-43FC-AE55-4371962E81C3}"/>
              </a:ext>
            </a:extLst>
          </p:cNvPr>
          <p:cNvCxnSpPr>
            <a:cxnSpLocks/>
          </p:cNvCxnSpPr>
          <p:nvPr/>
        </p:nvCxnSpPr>
        <p:spPr>
          <a:xfrm>
            <a:off x="3650107" y="3895339"/>
            <a:ext cx="838201" cy="0"/>
          </a:xfrm>
          <a:prstGeom prst="straightConnector1">
            <a:avLst/>
          </a:prstGeom>
          <a:ln w="38100">
            <a:solidFill>
              <a:schemeClr val="tx2"/>
            </a:solidFill>
            <a:tailEnd type="triangle"/>
          </a:ln>
        </p:spPr>
        <p:style>
          <a:lnRef idx="3">
            <a:schemeClr val="accent5"/>
          </a:lnRef>
          <a:fillRef idx="0">
            <a:schemeClr val="accent5"/>
          </a:fillRef>
          <a:effectRef idx="2">
            <a:schemeClr val="accent5"/>
          </a:effectRef>
          <a:fontRef idx="minor">
            <a:schemeClr val="tx1"/>
          </a:fontRef>
        </p:style>
      </p:cxnSp>
      <p:sp>
        <p:nvSpPr>
          <p:cNvPr id="12" name="TextBox 11">
            <a:extLst>
              <a:ext uri="{FF2B5EF4-FFF2-40B4-BE49-F238E27FC236}">
                <a16:creationId xmlns:a16="http://schemas.microsoft.com/office/drawing/2014/main" id="{A588635B-7428-4A40-A539-194F6119A1D0}"/>
              </a:ext>
            </a:extLst>
          </p:cNvPr>
          <p:cNvSpPr txBox="1"/>
          <p:nvPr/>
        </p:nvSpPr>
        <p:spPr>
          <a:xfrm>
            <a:off x="5485827" y="2700235"/>
            <a:ext cx="564120" cy="369332"/>
          </a:xfrm>
          <a:prstGeom prst="rect">
            <a:avLst/>
          </a:prstGeom>
          <a:solidFill>
            <a:schemeClr val="accent4"/>
          </a:solidFill>
        </p:spPr>
        <p:txBody>
          <a:bodyPr wrap="square" rtlCol="0">
            <a:spAutoFit/>
          </a:bodyPr>
          <a:lstStyle/>
          <a:p>
            <a:r>
              <a:rPr lang="en-IN" dirty="0"/>
              <a:t>D2</a:t>
            </a:r>
          </a:p>
        </p:txBody>
      </p:sp>
      <p:sp>
        <p:nvSpPr>
          <p:cNvPr id="13" name="TextBox 12">
            <a:extLst>
              <a:ext uri="{FF2B5EF4-FFF2-40B4-BE49-F238E27FC236}">
                <a16:creationId xmlns:a16="http://schemas.microsoft.com/office/drawing/2014/main" id="{9FF57C2F-C5B1-4952-98E8-3FFCCEC06FCC}"/>
              </a:ext>
            </a:extLst>
          </p:cNvPr>
          <p:cNvSpPr txBox="1"/>
          <p:nvPr/>
        </p:nvSpPr>
        <p:spPr>
          <a:xfrm>
            <a:off x="6197952" y="2700235"/>
            <a:ext cx="564120" cy="369332"/>
          </a:xfrm>
          <a:prstGeom prst="rect">
            <a:avLst/>
          </a:prstGeom>
          <a:solidFill>
            <a:schemeClr val="accent4"/>
          </a:solidFill>
        </p:spPr>
        <p:txBody>
          <a:bodyPr wrap="square" rtlCol="0">
            <a:spAutoFit/>
          </a:bodyPr>
          <a:lstStyle/>
          <a:p>
            <a:r>
              <a:rPr lang="en-IN" dirty="0"/>
              <a:t>D3</a:t>
            </a:r>
          </a:p>
        </p:txBody>
      </p:sp>
      <p:sp>
        <p:nvSpPr>
          <p:cNvPr id="14" name="TextBox 13">
            <a:extLst>
              <a:ext uri="{FF2B5EF4-FFF2-40B4-BE49-F238E27FC236}">
                <a16:creationId xmlns:a16="http://schemas.microsoft.com/office/drawing/2014/main" id="{01025F62-EFF2-4A36-A11C-0B36ED3D3212}"/>
              </a:ext>
            </a:extLst>
          </p:cNvPr>
          <p:cNvSpPr txBox="1"/>
          <p:nvPr/>
        </p:nvSpPr>
        <p:spPr>
          <a:xfrm>
            <a:off x="6845831" y="2700235"/>
            <a:ext cx="564120" cy="369332"/>
          </a:xfrm>
          <a:prstGeom prst="rect">
            <a:avLst/>
          </a:prstGeom>
          <a:solidFill>
            <a:schemeClr val="accent4"/>
          </a:solidFill>
        </p:spPr>
        <p:txBody>
          <a:bodyPr wrap="square" rtlCol="0">
            <a:spAutoFit/>
          </a:bodyPr>
          <a:lstStyle/>
          <a:p>
            <a:r>
              <a:rPr lang="en-IN" dirty="0"/>
              <a:t>D4</a:t>
            </a:r>
          </a:p>
        </p:txBody>
      </p:sp>
      <p:sp>
        <p:nvSpPr>
          <p:cNvPr id="15" name="TextBox 14">
            <a:extLst>
              <a:ext uri="{FF2B5EF4-FFF2-40B4-BE49-F238E27FC236}">
                <a16:creationId xmlns:a16="http://schemas.microsoft.com/office/drawing/2014/main" id="{3447F8DC-F10F-4331-81DE-80368E8AAC21}"/>
              </a:ext>
            </a:extLst>
          </p:cNvPr>
          <p:cNvSpPr txBox="1"/>
          <p:nvPr/>
        </p:nvSpPr>
        <p:spPr>
          <a:xfrm>
            <a:off x="7537188" y="2700235"/>
            <a:ext cx="564120" cy="369332"/>
          </a:xfrm>
          <a:prstGeom prst="rect">
            <a:avLst/>
          </a:prstGeom>
          <a:solidFill>
            <a:schemeClr val="accent4"/>
          </a:solidFill>
        </p:spPr>
        <p:txBody>
          <a:bodyPr wrap="square" rtlCol="0">
            <a:spAutoFit/>
          </a:bodyPr>
          <a:lstStyle/>
          <a:p>
            <a:r>
              <a:rPr lang="en-IN" dirty="0"/>
              <a:t>D5</a:t>
            </a:r>
          </a:p>
        </p:txBody>
      </p:sp>
      <p:sp>
        <p:nvSpPr>
          <p:cNvPr id="16" name="TextBox 15">
            <a:extLst>
              <a:ext uri="{FF2B5EF4-FFF2-40B4-BE49-F238E27FC236}">
                <a16:creationId xmlns:a16="http://schemas.microsoft.com/office/drawing/2014/main" id="{31F82697-9653-4933-A7B9-F0FB62110C49}"/>
              </a:ext>
            </a:extLst>
          </p:cNvPr>
          <p:cNvSpPr txBox="1"/>
          <p:nvPr/>
        </p:nvSpPr>
        <p:spPr>
          <a:xfrm>
            <a:off x="8185067" y="2700235"/>
            <a:ext cx="564120" cy="369332"/>
          </a:xfrm>
          <a:prstGeom prst="rect">
            <a:avLst/>
          </a:prstGeom>
          <a:solidFill>
            <a:schemeClr val="accent4"/>
          </a:solidFill>
        </p:spPr>
        <p:txBody>
          <a:bodyPr wrap="square" rtlCol="0">
            <a:spAutoFit/>
          </a:bodyPr>
          <a:lstStyle/>
          <a:p>
            <a:r>
              <a:rPr lang="en-IN" dirty="0"/>
              <a:t>D6</a:t>
            </a:r>
          </a:p>
        </p:txBody>
      </p:sp>
      <p:sp>
        <p:nvSpPr>
          <p:cNvPr id="17" name="TextBox 16">
            <a:extLst>
              <a:ext uri="{FF2B5EF4-FFF2-40B4-BE49-F238E27FC236}">
                <a16:creationId xmlns:a16="http://schemas.microsoft.com/office/drawing/2014/main" id="{B08886B8-6B65-4FE0-8C62-E39AF2356A20}"/>
              </a:ext>
            </a:extLst>
          </p:cNvPr>
          <p:cNvSpPr txBox="1"/>
          <p:nvPr/>
        </p:nvSpPr>
        <p:spPr>
          <a:xfrm>
            <a:off x="8854685" y="2712589"/>
            <a:ext cx="564120" cy="369332"/>
          </a:xfrm>
          <a:prstGeom prst="rect">
            <a:avLst/>
          </a:prstGeom>
          <a:solidFill>
            <a:schemeClr val="accent4"/>
          </a:solidFill>
        </p:spPr>
        <p:txBody>
          <a:bodyPr wrap="square" rtlCol="0">
            <a:spAutoFit/>
          </a:bodyPr>
          <a:lstStyle/>
          <a:p>
            <a:r>
              <a:rPr lang="en-IN" dirty="0"/>
              <a:t>D7</a:t>
            </a:r>
          </a:p>
        </p:txBody>
      </p:sp>
      <p:sp>
        <p:nvSpPr>
          <p:cNvPr id="18" name="TextBox 17">
            <a:extLst>
              <a:ext uri="{FF2B5EF4-FFF2-40B4-BE49-F238E27FC236}">
                <a16:creationId xmlns:a16="http://schemas.microsoft.com/office/drawing/2014/main" id="{E007CF2A-4C49-4711-9FB0-87149AE2AAFF}"/>
              </a:ext>
            </a:extLst>
          </p:cNvPr>
          <p:cNvSpPr txBox="1"/>
          <p:nvPr/>
        </p:nvSpPr>
        <p:spPr>
          <a:xfrm>
            <a:off x="9534687" y="2712589"/>
            <a:ext cx="564120" cy="369332"/>
          </a:xfrm>
          <a:prstGeom prst="rect">
            <a:avLst/>
          </a:prstGeom>
          <a:solidFill>
            <a:schemeClr val="accent4"/>
          </a:solidFill>
        </p:spPr>
        <p:txBody>
          <a:bodyPr wrap="square" rtlCol="0">
            <a:spAutoFit/>
          </a:bodyPr>
          <a:lstStyle/>
          <a:p>
            <a:r>
              <a:rPr lang="en-IN" dirty="0"/>
              <a:t>D1</a:t>
            </a:r>
          </a:p>
        </p:txBody>
      </p:sp>
      <p:sp>
        <p:nvSpPr>
          <p:cNvPr id="19" name="TextBox 18">
            <a:extLst>
              <a:ext uri="{FF2B5EF4-FFF2-40B4-BE49-F238E27FC236}">
                <a16:creationId xmlns:a16="http://schemas.microsoft.com/office/drawing/2014/main" id="{23B5652F-5FFB-46F6-8CF1-1548ADACCD6D}"/>
              </a:ext>
            </a:extLst>
          </p:cNvPr>
          <p:cNvSpPr txBox="1"/>
          <p:nvPr/>
        </p:nvSpPr>
        <p:spPr>
          <a:xfrm>
            <a:off x="4784658" y="2700235"/>
            <a:ext cx="564120" cy="369332"/>
          </a:xfrm>
          <a:prstGeom prst="rect">
            <a:avLst/>
          </a:prstGeom>
          <a:solidFill>
            <a:schemeClr val="accent4"/>
          </a:solidFill>
        </p:spPr>
        <p:txBody>
          <a:bodyPr wrap="square" rtlCol="0">
            <a:spAutoFit/>
          </a:bodyPr>
          <a:lstStyle/>
          <a:p>
            <a:r>
              <a:rPr lang="en-IN" dirty="0"/>
              <a:t>D1</a:t>
            </a:r>
          </a:p>
        </p:txBody>
      </p:sp>
      <p:sp>
        <p:nvSpPr>
          <p:cNvPr id="20" name="TextBox 19">
            <a:extLst>
              <a:ext uri="{FF2B5EF4-FFF2-40B4-BE49-F238E27FC236}">
                <a16:creationId xmlns:a16="http://schemas.microsoft.com/office/drawing/2014/main" id="{2C3F0D80-E676-4507-AA46-5109A7F33785}"/>
              </a:ext>
            </a:extLst>
          </p:cNvPr>
          <p:cNvSpPr txBox="1"/>
          <p:nvPr/>
        </p:nvSpPr>
        <p:spPr>
          <a:xfrm>
            <a:off x="10214689" y="2712589"/>
            <a:ext cx="564120" cy="369332"/>
          </a:xfrm>
          <a:prstGeom prst="rect">
            <a:avLst/>
          </a:prstGeom>
          <a:solidFill>
            <a:schemeClr val="accent4"/>
          </a:solidFill>
        </p:spPr>
        <p:txBody>
          <a:bodyPr wrap="square" rtlCol="0">
            <a:spAutoFit/>
          </a:bodyPr>
          <a:lstStyle/>
          <a:p>
            <a:r>
              <a:rPr lang="en-IN" dirty="0"/>
              <a:t>D9</a:t>
            </a:r>
          </a:p>
        </p:txBody>
      </p:sp>
      <p:sp>
        <p:nvSpPr>
          <p:cNvPr id="21" name="TextBox 20">
            <a:extLst>
              <a:ext uri="{FF2B5EF4-FFF2-40B4-BE49-F238E27FC236}">
                <a16:creationId xmlns:a16="http://schemas.microsoft.com/office/drawing/2014/main" id="{A212A156-34D2-43B8-B77A-BB203FE0AADD}"/>
              </a:ext>
            </a:extLst>
          </p:cNvPr>
          <p:cNvSpPr txBox="1"/>
          <p:nvPr/>
        </p:nvSpPr>
        <p:spPr>
          <a:xfrm>
            <a:off x="9531650" y="2722162"/>
            <a:ext cx="514702" cy="369332"/>
          </a:xfrm>
          <a:prstGeom prst="rect">
            <a:avLst/>
          </a:prstGeom>
          <a:solidFill>
            <a:schemeClr val="accent4"/>
          </a:solidFill>
        </p:spPr>
        <p:txBody>
          <a:bodyPr wrap="square" rtlCol="0">
            <a:spAutoFit/>
          </a:bodyPr>
          <a:lstStyle/>
          <a:p>
            <a:r>
              <a:rPr lang="en-IN" dirty="0"/>
              <a:t>D8</a:t>
            </a:r>
          </a:p>
        </p:txBody>
      </p:sp>
      <p:sp>
        <p:nvSpPr>
          <p:cNvPr id="22" name="TextBox 21">
            <a:extLst>
              <a:ext uri="{FF2B5EF4-FFF2-40B4-BE49-F238E27FC236}">
                <a16:creationId xmlns:a16="http://schemas.microsoft.com/office/drawing/2014/main" id="{AEF7DAFF-C20F-41B5-BBF2-9E678E69344D}"/>
              </a:ext>
            </a:extLst>
          </p:cNvPr>
          <p:cNvSpPr txBox="1"/>
          <p:nvPr/>
        </p:nvSpPr>
        <p:spPr>
          <a:xfrm>
            <a:off x="10859494" y="2694340"/>
            <a:ext cx="564120" cy="369332"/>
          </a:xfrm>
          <a:prstGeom prst="rect">
            <a:avLst/>
          </a:prstGeom>
          <a:solidFill>
            <a:schemeClr val="accent4"/>
          </a:solidFill>
        </p:spPr>
        <p:txBody>
          <a:bodyPr wrap="square" rtlCol="0">
            <a:spAutoFit/>
          </a:bodyPr>
          <a:lstStyle/>
          <a:p>
            <a:r>
              <a:rPr lang="en-IN" dirty="0"/>
              <a:t>D10</a:t>
            </a:r>
          </a:p>
        </p:txBody>
      </p:sp>
      <p:sp>
        <p:nvSpPr>
          <p:cNvPr id="23" name="TextBox 22">
            <a:extLst>
              <a:ext uri="{FF2B5EF4-FFF2-40B4-BE49-F238E27FC236}">
                <a16:creationId xmlns:a16="http://schemas.microsoft.com/office/drawing/2014/main" id="{42C0C79F-EC3C-4A01-AB95-00D7E4F865A8}"/>
              </a:ext>
            </a:extLst>
          </p:cNvPr>
          <p:cNvSpPr txBox="1"/>
          <p:nvPr/>
        </p:nvSpPr>
        <p:spPr>
          <a:xfrm>
            <a:off x="5485827" y="3175792"/>
            <a:ext cx="564120" cy="369332"/>
          </a:xfrm>
          <a:prstGeom prst="rect">
            <a:avLst/>
          </a:prstGeom>
          <a:solidFill>
            <a:schemeClr val="accent4"/>
          </a:solidFill>
        </p:spPr>
        <p:txBody>
          <a:bodyPr wrap="square" rtlCol="0">
            <a:spAutoFit/>
          </a:bodyPr>
          <a:lstStyle/>
          <a:p>
            <a:r>
              <a:rPr lang="en-IN" dirty="0"/>
              <a:t>D12</a:t>
            </a:r>
          </a:p>
        </p:txBody>
      </p:sp>
      <p:sp>
        <p:nvSpPr>
          <p:cNvPr id="24" name="TextBox 23">
            <a:extLst>
              <a:ext uri="{FF2B5EF4-FFF2-40B4-BE49-F238E27FC236}">
                <a16:creationId xmlns:a16="http://schemas.microsoft.com/office/drawing/2014/main" id="{6D727C79-CA86-4EE1-B13D-67F36A1F8D1B}"/>
              </a:ext>
            </a:extLst>
          </p:cNvPr>
          <p:cNvSpPr txBox="1"/>
          <p:nvPr/>
        </p:nvSpPr>
        <p:spPr>
          <a:xfrm>
            <a:off x="6197952" y="3175792"/>
            <a:ext cx="564120" cy="369332"/>
          </a:xfrm>
          <a:prstGeom prst="rect">
            <a:avLst/>
          </a:prstGeom>
          <a:solidFill>
            <a:schemeClr val="accent4"/>
          </a:solidFill>
        </p:spPr>
        <p:txBody>
          <a:bodyPr wrap="square" rtlCol="0">
            <a:spAutoFit/>
          </a:bodyPr>
          <a:lstStyle/>
          <a:p>
            <a:r>
              <a:rPr lang="en-IN" dirty="0"/>
              <a:t>D13</a:t>
            </a:r>
          </a:p>
        </p:txBody>
      </p:sp>
      <p:sp>
        <p:nvSpPr>
          <p:cNvPr id="25" name="TextBox 24">
            <a:extLst>
              <a:ext uri="{FF2B5EF4-FFF2-40B4-BE49-F238E27FC236}">
                <a16:creationId xmlns:a16="http://schemas.microsoft.com/office/drawing/2014/main" id="{2AB98311-5216-4BED-B2D8-566A9E708A92}"/>
              </a:ext>
            </a:extLst>
          </p:cNvPr>
          <p:cNvSpPr txBox="1"/>
          <p:nvPr/>
        </p:nvSpPr>
        <p:spPr>
          <a:xfrm>
            <a:off x="6845831" y="3175792"/>
            <a:ext cx="564120" cy="369332"/>
          </a:xfrm>
          <a:prstGeom prst="rect">
            <a:avLst/>
          </a:prstGeom>
          <a:solidFill>
            <a:schemeClr val="accent4"/>
          </a:solidFill>
        </p:spPr>
        <p:txBody>
          <a:bodyPr wrap="square" rtlCol="0">
            <a:spAutoFit/>
          </a:bodyPr>
          <a:lstStyle/>
          <a:p>
            <a:r>
              <a:rPr lang="en-IN" dirty="0"/>
              <a:t>D14</a:t>
            </a:r>
          </a:p>
        </p:txBody>
      </p:sp>
      <p:sp>
        <p:nvSpPr>
          <p:cNvPr id="26" name="TextBox 25">
            <a:extLst>
              <a:ext uri="{FF2B5EF4-FFF2-40B4-BE49-F238E27FC236}">
                <a16:creationId xmlns:a16="http://schemas.microsoft.com/office/drawing/2014/main" id="{6EF2E931-8E25-4915-A8D8-F6478FA411FF}"/>
              </a:ext>
            </a:extLst>
          </p:cNvPr>
          <p:cNvSpPr txBox="1"/>
          <p:nvPr/>
        </p:nvSpPr>
        <p:spPr>
          <a:xfrm>
            <a:off x="7537188" y="3175792"/>
            <a:ext cx="564120" cy="369332"/>
          </a:xfrm>
          <a:prstGeom prst="rect">
            <a:avLst/>
          </a:prstGeom>
          <a:solidFill>
            <a:schemeClr val="accent4"/>
          </a:solidFill>
        </p:spPr>
        <p:txBody>
          <a:bodyPr wrap="square" rtlCol="0">
            <a:spAutoFit/>
          </a:bodyPr>
          <a:lstStyle/>
          <a:p>
            <a:r>
              <a:rPr lang="en-IN" dirty="0"/>
              <a:t>D15</a:t>
            </a:r>
          </a:p>
        </p:txBody>
      </p:sp>
      <p:sp>
        <p:nvSpPr>
          <p:cNvPr id="27" name="TextBox 26">
            <a:extLst>
              <a:ext uri="{FF2B5EF4-FFF2-40B4-BE49-F238E27FC236}">
                <a16:creationId xmlns:a16="http://schemas.microsoft.com/office/drawing/2014/main" id="{CEE465B9-F1DF-43FD-98CE-9EA721B3D8DB}"/>
              </a:ext>
            </a:extLst>
          </p:cNvPr>
          <p:cNvSpPr txBox="1"/>
          <p:nvPr/>
        </p:nvSpPr>
        <p:spPr>
          <a:xfrm>
            <a:off x="8185067" y="3175792"/>
            <a:ext cx="564120" cy="369332"/>
          </a:xfrm>
          <a:prstGeom prst="rect">
            <a:avLst/>
          </a:prstGeom>
          <a:solidFill>
            <a:schemeClr val="accent4"/>
          </a:solidFill>
        </p:spPr>
        <p:txBody>
          <a:bodyPr wrap="square" rtlCol="0">
            <a:spAutoFit/>
          </a:bodyPr>
          <a:lstStyle/>
          <a:p>
            <a:r>
              <a:rPr lang="en-IN" dirty="0"/>
              <a:t>D16</a:t>
            </a:r>
          </a:p>
        </p:txBody>
      </p:sp>
      <p:sp>
        <p:nvSpPr>
          <p:cNvPr id="28" name="TextBox 27">
            <a:extLst>
              <a:ext uri="{FF2B5EF4-FFF2-40B4-BE49-F238E27FC236}">
                <a16:creationId xmlns:a16="http://schemas.microsoft.com/office/drawing/2014/main" id="{38EA8D30-9A32-4C43-AE38-1F26E3852BC0}"/>
              </a:ext>
            </a:extLst>
          </p:cNvPr>
          <p:cNvSpPr txBox="1"/>
          <p:nvPr/>
        </p:nvSpPr>
        <p:spPr>
          <a:xfrm>
            <a:off x="8854685" y="3188146"/>
            <a:ext cx="564120" cy="369332"/>
          </a:xfrm>
          <a:prstGeom prst="rect">
            <a:avLst/>
          </a:prstGeom>
          <a:solidFill>
            <a:schemeClr val="accent4"/>
          </a:solidFill>
        </p:spPr>
        <p:txBody>
          <a:bodyPr wrap="square" rtlCol="0">
            <a:spAutoFit/>
          </a:bodyPr>
          <a:lstStyle/>
          <a:p>
            <a:r>
              <a:rPr lang="en-IN" dirty="0"/>
              <a:t>D17</a:t>
            </a:r>
          </a:p>
        </p:txBody>
      </p:sp>
      <p:sp>
        <p:nvSpPr>
          <p:cNvPr id="29" name="TextBox 28">
            <a:extLst>
              <a:ext uri="{FF2B5EF4-FFF2-40B4-BE49-F238E27FC236}">
                <a16:creationId xmlns:a16="http://schemas.microsoft.com/office/drawing/2014/main" id="{6B71070D-03FE-43B7-BE3A-96DE7A4991CC}"/>
              </a:ext>
            </a:extLst>
          </p:cNvPr>
          <p:cNvSpPr txBox="1"/>
          <p:nvPr/>
        </p:nvSpPr>
        <p:spPr>
          <a:xfrm>
            <a:off x="4784658" y="3175792"/>
            <a:ext cx="564120" cy="369332"/>
          </a:xfrm>
          <a:prstGeom prst="rect">
            <a:avLst/>
          </a:prstGeom>
          <a:solidFill>
            <a:schemeClr val="accent4"/>
          </a:solidFill>
        </p:spPr>
        <p:txBody>
          <a:bodyPr wrap="square" rtlCol="0">
            <a:spAutoFit/>
          </a:bodyPr>
          <a:lstStyle/>
          <a:p>
            <a:r>
              <a:rPr lang="en-IN" dirty="0"/>
              <a:t>D11</a:t>
            </a:r>
          </a:p>
        </p:txBody>
      </p:sp>
      <p:sp>
        <p:nvSpPr>
          <p:cNvPr id="30" name="TextBox 29">
            <a:extLst>
              <a:ext uri="{FF2B5EF4-FFF2-40B4-BE49-F238E27FC236}">
                <a16:creationId xmlns:a16="http://schemas.microsoft.com/office/drawing/2014/main" id="{E3F0C034-1737-49C3-9575-C2F99F692277}"/>
              </a:ext>
            </a:extLst>
          </p:cNvPr>
          <p:cNvSpPr txBox="1"/>
          <p:nvPr/>
        </p:nvSpPr>
        <p:spPr>
          <a:xfrm>
            <a:off x="10214689" y="3188146"/>
            <a:ext cx="564120" cy="369332"/>
          </a:xfrm>
          <a:prstGeom prst="rect">
            <a:avLst/>
          </a:prstGeom>
          <a:solidFill>
            <a:schemeClr val="accent4"/>
          </a:solidFill>
        </p:spPr>
        <p:txBody>
          <a:bodyPr wrap="square" rtlCol="0">
            <a:spAutoFit/>
          </a:bodyPr>
          <a:lstStyle/>
          <a:p>
            <a:r>
              <a:rPr lang="en-IN" dirty="0"/>
              <a:t>D19</a:t>
            </a:r>
          </a:p>
        </p:txBody>
      </p:sp>
      <p:sp>
        <p:nvSpPr>
          <p:cNvPr id="31" name="TextBox 30">
            <a:extLst>
              <a:ext uri="{FF2B5EF4-FFF2-40B4-BE49-F238E27FC236}">
                <a16:creationId xmlns:a16="http://schemas.microsoft.com/office/drawing/2014/main" id="{19632F86-EFE0-40F1-957B-75FCA897B1FE}"/>
              </a:ext>
            </a:extLst>
          </p:cNvPr>
          <p:cNvSpPr txBox="1"/>
          <p:nvPr/>
        </p:nvSpPr>
        <p:spPr>
          <a:xfrm>
            <a:off x="9531649" y="3197719"/>
            <a:ext cx="567157" cy="369332"/>
          </a:xfrm>
          <a:prstGeom prst="rect">
            <a:avLst/>
          </a:prstGeom>
          <a:solidFill>
            <a:schemeClr val="accent4"/>
          </a:solidFill>
        </p:spPr>
        <p:txBody>
          <a:bodyPr wrap="square" rtlCol="0">
            <a:spAutoFit/>
          </a:bodyPr>
          <a:lstStyle/>
          <a:p>
            <a:r>
              <a:rPr lang="en-IN" dirty="0"/>
              <a:t>D18</a:t>
            </a:r>
          </a:p>
        </p:txBody>
      </p:sp>
      <p:sp>
        <p:nvSpPr>
          <p:cNvPr id="32" name="TextBox 31">
            <a:extLst>
              <a:ext uri="{FF2B5EF4-FFF2-40B4-BE49-F238E27FC236}">
                <a16:creationId xmlns:a16="http://schemas.microsoft.com/office/drawing/2014/main" id="{86B8301A-6015-4830-BE9B-BCAD3E96BFA0}"/>
              </a:ext>
            </a:extLst>
          </p:cNvPr>
          <p:cNvSpPr txBox="1"/>
          <p:nvPr/>
        </p:nvSpPr>
        <p:spPr>
          <a:xfrm>
            <a:off x="10859494" y="3169897"/>
            <a:ext cx="564120" cy="369332"/>
          </a:xfrm>
          <a:prstGeom prst="rect">
            <a:avLst/>
          </a:prstGeom>
          <a:solidFill>
            <a:schemeClr val="accent4"/>
          </a:solidFill>
        </p:spPr>
        <p:txBody>
          <a:bodyPr wrap="square" rtlCol="0">
            <a:spAutoFit/>
          </a:bodyPr>
          <a:lstStyle/>
          <a:p>
            <a:r>
              <a:rPr lang="en-IN" dirty="0"/>
              <a:t>D20</a:t>
            </a:r>
          </a:p>
        </p:txBody>
      </p:sp>
      <p:sp>
        <p:nvSpPr>
          <p:cNvPr id="33" name="TextBox 32">
            <a:extLst>
              <a:ext uri="{FF2B5EF4-FFF2-40B4-BE49-F238E27FC236}">
                <a16:creationId xmlns:a16="http://schemas.microsoft.com/office/drawing/2014/main" id="{D26AC47D-5D6C-48DA-A5A4-49D2FFD4EDEE}"/>
              </a:ext>
            </a:extLst>
          </p:cNvPr>
          <p:cNvSpPr txBox="1"/>
          <p:nvPr/>
        </p:nvSpPr>
        <p:spPr>
          <a:xfrm>
            <a:off x="5485827" y="3632041"/>
            <a:ext cx="564120" cy="369332"/>
          </a:xfrm>
          <a:prstGeom prst="rect">
            <a:avLst/>
          </a:prstGeom>
          <a:solidFill>
            <a:schemeClr val="accent4"/>
          </a:solidFill>
        </p:spPr>
        <p:txBody>
          <a:bodyPr wrap="square" rtlCol="0">
            <a:spAutoFit/>
          </a:bodyPr>
          <a:lstStyle/>
          <a:p>
            <a:r>
              <a:rPr lang="en-IN" dirty="0"/>
              <a:t>D22</a:t>
            </a:r>
          </a:p>
        </p:txBody>
      </p:sp>
      <p:sp>
        <p:nvSpPr>
          <p:cNvPr id="34" name="TextBox 33">
            <a:extLst>
              <a:ext uri="{FF2B5EF4-FFF2-40B4-BE49-F238E27FC236}">
                <a16:creationId xmlns:a16="http://schemas.microsoft.com/office/drawing/2014/main" id="{DA725F5D-2413-4AF0-9355-F32E3DEA3F05}"/>
              </a:ext>
            </a:extLst>
          </p:cNvPr>
          <p:cNvSpPr txBox="1"/>
          <p:nvPr/>
        </p:nvSpPr>
        <p:spPr>
          <a:xfrm>
            <a:off x="6197952" y="3632041"/>
            <a:ext cx="564120" cy="369332"/>
          </a:xfrm>
          <a:prstGeom prst="rect">
            <a:avLst/>
          </a:prstGeom>
          <a:solidFill>
            <a:schemeClr val="accent4"/>
          </a:solidFill>
        </p:spPr>
        <p:txBody>
          <a:bodyPr wrap="square" rtlCol="0">
            <a:spAutoFit/>
          </a:bodyPr>
          <a:lstStyle/>
          <a:p>
            <a:r>
              <a:rPr lang="en-IN" dirty="0"/>
              <a:t>D23</a:t>
            </a:r>
          </a:p>
        </p:txBody>
      </p:sp>
      <p:sp>
        <p:nvSpPr>
          <p:cNvPr id="35" name="TextBox 34">
            <a:extLst>
              <a:ext uri="{FF2B5EF4-FFF2-40B4-BE49-F238E27FC236}">
                <a16:creationId xmlns:a16="http://schemas.microsoft.com/office/drawing/2014/main" id="{58F97493-396A-4727-A2ED-828812228949}"/>
              </a:ext>
            </a:extLst>
          </p:cNvPr>
          <p:cNvSpPr txBox="1"/>
          <p:nvPr/>
        </p:nvSpPr>
        <p:spPr>
          <a:xfrm>
            <a:off x="6845831" y="3632041"/>
            <a:ext cx="564120" cy="369332"/>
          </a:xfrm>
          <a:prstGeom prst="rect">
            <a:avLst/>
          </a:prstGeom>
          <a:solidFill>
            <a:schemeClr val="accent4"/>
          </a:solidFill>
        </p:spPr>
        <p:txBody>
          <a:bodyPr wrap="square" rtlCol="0">
            <a:spAutoFit/>
          </a:bodyPr>
          <a:lstStyle/>
          <a:p>
            <a:r>
              <a:rPr lang="en-IN" dirty="0"/>
              <a:t>D24</a:t>
            </a:r>
          </a:p>
        </p:txBody>
      </p:sp>
      <p:sp>
        <p:nvSpPr>
          <p:cNvPr id="36" name="TextBox 35">
            <a:extLst>
              <a:ext uri="{FF2B5EF4-FFF2-40B4-BE49-F238E27FC236}">
                <a16:creationId xmlns:a16="http://schemas.microsoft.com/office/drawing/2014/main" id="{226E97C0-1082-41C5-B217-95057DBA9BCB}"/>
              </a:ext>
            </a:extLst>
          </p:cNvPr>
          <p:cNvSpPr txBox="1"/>
          <p:nvPr/>
        </p:nvSpPr>
        <p:spPr>
          <a:xfrm>
            <a:off x="7537188" y="3632041"/>
            <a:ext cx="564120" cy="369332"/>
          </a:xfrm>
          <a:prstGeom prst="rect">
            <a:avLst/>
          </a:prstGeom>
          <a:solidFill>
            <a:schemeClr val="accent4"/>
          </a:solidFill>
        </p:spPr>
        <p:txBody>
          <a:bodyPr wrap="square" rtlCol="0">
            <a:spAutoFit/>
          </a:bodyPr>
          <a:lstStyle/>
          <a:p>
            <a:r>
              <a:rPr lang="en-IN" dirty="0"/>
              <a:t>D25</a:t>
            </a:r>
          </a:p>
        </p:txBody>
      </p:sp>
      <p:sp>
        <p:nvSpPr>
          <p:cNvPr id="37" name="TextBox 36">
            <a:extLst>
              <a:ext uri="{FF2B5EF4-FFF2-40B4-BE49-F238E27FC236}">
                <a16:creationId xmlns:a16="http://schemas.microsoft.com/office/drawing/2014/main" id="{A8C824FF-BD38-4CC6-A902-170F9114E1E8}"/>
              </a:ext>
            </a:extLst>
          </p:cNvPr>
          <p:cNvSpPr txBox="1"/>
          <p:nvPr/>
        </p:nvSpPr>
        <p:spPr>
          <a:xfrm>
            <a:off x="8185067" y="3632041"/>
            <a:ext cx="564120" cy="369332"/>
          </a:xfrm>
          <a:prstGeom prst="rect">
            <a:avLst/>
          </a:prstGeom>
          <a:solidFill>
            <a:schemeClr val="accent4"/>
          </a:solidFill>
        </p:spPr>
        <p:txBody>
          <a:bodyPr wrap="square" rtlCol="0">
            <a:spAutoFit/>
          </a:bodyPr>
          <a:lstStyle/>
          <a:p>
            <a:r>
              <a:rPr lang="en-IN" dirty="0"/>
              <a:t>D26</a:t>
            </a:r>
          </a:p>
        </p:txBody>
      </p:sp>
      <p:sp>
        <p:nvSpPr>
          <p:cNvPr id="38" name="TextBox 37">
            <a:extLst>
              <a:ext uri="{FF2B5EF4-FFF2-40B4-BE49-F238E27FC236}">
                <a16:creationId xmlns:a16="http://schemas.microsoft.com/office/drawing/2014/main" id="{8F327AA2-040F-44D8-9258-18F7B53D2C8D}"/>
              </a:ext>
            </a:extLst>
          </p:cNvPr>
          <p:cNvSpPr txBox="1"/>
          <p:nvPr/>
        </p:nvSpPr>
        <p:spPr>
          <a:xfrm>
            <a:off x="8854685" y="3644395"/>
            <a:ext cx="564120" cy="369332"/>
          </a:xfrm>
          <a:prstGeom prst="rect">
            <a:avLst/>
          </a:prstGeom>
          <a:solidFill>
            <a:schemeClr val="accent4"/>
          </a:solidFill>
        </p:spPr>
        <p:txBody>
          <a:bodyPr wrap="square" rtlCol="0">
            <a:spAutoFit/>
          </a:bodyPr>
          <a:lstStyle/>
          <a:p>
            <a:r>
              <a:rPr lang="en-IN" dirty="0"/>
              <a:t>D27</a:t>
            </a:r>
          </a:p>
        </p:txBody>
      </p:sp>
      <p:sp>
        <p:nvSpPr>
          <p:cNvPr id="39" name="TextBox 38">
            <a:extLst>
              <a:ext uri="{FF2B5EF4-FFF2-40B4-BE49-F238E27FC236}">
                <a16:creationId xmlns:a16="http://schemas.microsoft.com/office/drawing/2014/main" id="{F3CEEAD8-C9B3-4937-A802-15813CB93517}"/>
              </a:ext>
            </a:extLst>
          </p:cNvPr>
          <p:cNvSpPr txBox="1"/>
          <p:nvPr/>
        </p:nvSpPr>
        <p:spPr>
          <a:xfrm>
            <a:off x="4784658" y="3632041"/>
            <a:ext cx="564120" cy="369332"/>
          </a:xfrm>
          <a:prstGeom prst="rect">
            <a:avLst/>
          </a:prstGeom>
          <a:solidFill>
            <a:schemeClr val="accent4"/>
          </a:solidFill>
        </p:spPr>
        <p:txBody>
          <a:bodyPr wrap="square" rtlCol="0">
            <a:spAutoFit/>
          </a:bodyPr>
          <a:lstStyle/>
          <a:p>
            <a:r>
              <a:rPr lang="en-IN" dirty="0"/>
              <a:t>D21</a:t>
            </a:r>
          </a:p>
        </p:txBody>
      </p:sp>
      <p:sp>
        <p:nvSpPr>
          <p:cNvPr id="40" name="TextBox 39">
            <a:extLst>
              <a:ext uri="{FF2B5EF4-FFF2-40B4-BE49-F238E27FC236}">
                <a16:creationId xmlns:a16="http://schemas.microsoft.com/office/drawing/2014/main" id="{CA320200-B8FF-4BC3-B8C6-9BFE3F8442B4}"/>
              </a:ext>
            </a:extLst>
          </p:cNvPr>
          <p:cNvSpPr txBox="1"/>
          <p:nvPr/>
        </p:nvSpPr>
        <p:spPr>
          <a:xfrm>
            <a:off x="10214689" y="3644395"/>
            <a:ext cx="564120" cy="369332"/>
          </a:xfrm>
          <a:prstGeom prst="rect">
            <a:avLst/>
          </a:prstGeom>
          <a:solidFill>
            <a:schemeClr val="accent4"/>
          </a:solidFill>
        </p:spPr>
        <p:txBody>
          <a:bodyPr wrap="square" rtlCol="0">
            <a:spAutoFit/>
          </a:bodyPr>
          <a:lstStyle/>
          <a:p>
            <a:r>
              <a:rPr lang="en-IN" dirty="0"/>
              <a:t>D29</a:t>
            </a:r>
          </a:p>
        </p:txBody>
      </p:sp>
      <p:sp>
        <p:nvSpPr>
          <p:cNvPr id="41" name="TextBox 40">
            <a:extLst>
              <a:ext uri="{FF2B5EF4-FFF2-40B4-BE49-F238E27FC236}">
                <a16:creationId xmlns:a16="http://schemas.microsoft.com/office/drawing/2014/main" id="{F028FE32-027C-442C-AF38-1837640DA9BB}"/>
              </a:ext>
            </a:extLst>
          </p:cNvPr>
          <p:cNvSpPr txBox="1"/>
          <p:nvPr/>
        </p:nvSpPr>
        <p:spPr>
          <a:xfrm>
            <a:off x="9531650" y="3653968"/>
            <a:ext cx="567156" cy="369332"/>
          </a:xfrm>
          <a:prstGeom prst="rect">
            <a:avLst/>
          </a:prstGeom>
          <a:solidFill>
            <a:schemeClr val="accent4"/>
          </a:solidFill>
        </p:spPr>
        <p:txBody>
          <a:bodyPr wrap="square" rtlCol="0">
            <a:spAutoFit/>
          </a:bodyPr>
          <a:lstStyle/>
          <a:p>
            <a:r>
              <a:rPr lang="en-IN" dirty="0"/>
              <a:t>D28</a:t>
            </a:r>
          </a:p>
        </p:txBody>
      </p:sp>
      <p:sp>
        <p:nvSpPr>
          <p:cNvPr id="42" name="TextBox 41">
            <a:extLst>
              <a:ext uri="{FF2B5EF4-FFF2-40B4-BE49-F238E27FC236}">
                <a16:creationId xmlns:a16="http://schemas.microsoft.com/office/drawing/2014/main" id="{E63E1B2A-2456-4BF7-AA43-A16419A56AC2}"/>
              </a:ext>
            </a:extLst>
          </p:cNvPr>
          <p:cNvSpPr txBox="1"/>
          <p:nvPr/>
        </p:nvSpPr>
        <p:spPr>
          <a:xfrm>
            <a:off x="10859494" y="3626146"/>
            <a:ext cx="564120" cy="369332"/>
          </a:xfrm>
          <a:prstGeom prst="rect">
            <a:avLst/>
          </a:prstGeom>
          <a:solidFill>
            <a:schemeClr val="accent4"/>
          </a:solidFill>
        </p:spPr>
        <p:txBody>
          <a:bodyPr wrap="square" rtlCol="0">
            <a:spAutoFit/>
          </a:bodyPr>
          <a:lstStyle/>
          <a:p>
            <a:r>
              <a:rPr lang="en-IN" dirty="0"/>
              <a:t>D30</a:t>
            </a:r>
          </a:p>
        </p:txBody>
      </p:sp>
      <p:sp>
        <p:nvSpPr>
          <p:cNvPr id="43" name="TextBox 42">
            <a:extLst>
              <a:ext uri="{FF2B5EF4-FFF2-40B4-BE49-F238E27FC236}">
                <a16:creationId xmlns:a16="http://schemas.microsoft.com/office/drawing/2014/main" id="{34FBAB88-56D9-4472-B150-DAF41442BDCC}"/>
              </a:ext>
            </a:extLst>
          </p:cNvPr>
          <p:cNvSpPr txBox="1"/>
          <p:nvPr/>
        </p:nvSpPr>
        <p:spPr>
          <a:xfrm>
            <a:off x="5506995" y="4088290"/>
            <a:ext cx="564120" cy="369332"/>
          </a:xfrm>
          <a:prstGeom prst="rect">
            <a:avLst/>
          </a:prstGeom>
          <a:solidFill>
            <a:schemeClr val="accent4"/>
          </a:solidFill>
        </p:spPr>
        <p:txBody>
          <a:bodyPr wrap="square" rtlCol="0">
            <a:spAutoFit/>
          </a:bodyPr>
          <a:lstStyle/>
          <a:p>
            <a:r>
              <a:rPr lang="en-IN" dirty="0"/>
              <a:t>D32</a:t>
            </a:r>
          </a:p>
        </p:txBody>
      </p:sp>
      <p:sp>
        <p:nvSpPr>
          <p:cNvPr id="44" name="TextBox 43">
            <a:extLst>
              <a:ext uri="{FF2B5EF4-FFF2-40B4-BE49-F238E27FC236}">
                <a16:creationId xmlns:a16="http://schemas.microsoft.com/office/drawing/2014/main" id="{8F24C89C-FD59-4FAF-8CDD-A98DA819E72C}"/>
              </a:ext>
            </a:extLst>
          </p:cNvPr>
          <p:cNvSpPr txBox="1"/>
          <p:nvPr/>
        </p:nvSpPr>
        <p:spPr>
          <a:xfrm>
            <a:off x="6219120" y="4088290"/>
            <a:ext cx="564120" cy="369332"/>
          </a:xfrm>
          <a:prstGeom prst="rect">
            <a:avLst/>
          </a:prstGeom>
          <a:solidFill>
            <a:schemeClr val="accent4"/>
          </a:solidFill>
        </p:spPr>
        <p:txBody>
          <a:bodyPr wrap="square" rtlCol="0">
            <a:spAutoFit/>
          </a:bodyPr>
          <a:lstStyle/>
          <a:p>
            <a:r>
              <a:rPr lang="en-IN" dirty="0"/>
              <a:t>D33</a:t>
            </a:r>
          </a:p>
        </p:txBody>
      </p:sp>
      <p:sp>
        <p:nvSpPr>
          <p:cNvPr id="45" name="TextBox 44">
            <a:extLst>
              <a:ext uri="{FF2B5EF4-FFF2-40B4-BE49-F238E27FC236}">
                <a16:creationId xmlns:a16="http://schemas.microsoft.com/office/drawing/2014/main" id="{03D967AA-284E-435A-8253-DC494CD4BEC3}"/>
              </a:ext>
            </a:extLst>
          </p:cNvPr>
          <p:cNvSpPr txBox="1"/>
          <p:nvPr/>
        </p:nvSpPr>
        <p:spPr>
          <a:xfrm>
            <a:off x="6866999" y="4088290"/>
            <a:ext cx="564120" cy="369332"/>
          </a:xfrm>
          <a:prstGeom prst="rect">
            <a:avLst/>
          </a:prstGeom>
          <a:solidFill>
            <a:schemeClr val="accent4"/>
          </a:solidFill>
        </p:spPr>
        <p:txBody>
          <a:bodyPr wrap="square" rtlCol="0">
            <a:spAutoFit/>
          </a:bodyPr>
          <a:lstStyle/>
          <a:p>
            <a:r>
              <a:rPr lang="en-IN" dirty="0"/>
              <a:t>D34</a:t>
            </a:r>
          </a:p>
        </p:txBody>
      </p:sp>
      <p:sp>
        <p:nvSpPr>
          <p:cNvPr id="46" name="TextBox 45">
            <a:extLst>
              <a:ext uri="{FF2B5EF4-FFF2-40B4-BE49-F238E27FC236}">
                <a16:creationId xmlns:a16="http://schemas.microsoft.com/office/drawing/2014/main" id="{5F6C5E43-C353-49A3-8818-EACC485E3CC8}"/>
              </a:ext>
            </a:extLst>
          </p:cNvPr>
          <p:cNvSpPr txBox="1"/>
          <p:nvPr/>
        </p:nvSpPr>
        <p:spPr>
          <a:xfrm>
            <a:off x="7558356" y="4088290"/>
            <a:ext cx="564120" cy="369332"/>
          </a:xfrm>
          <a:prstGeom prst="rect">
            <a:avLst/>
          </a:prstGeom>
          <a:solidFill>
            <a:schemeClr val="accent4"/>
          </a:solidFill>
        </p:spPr>
        <p:txBody>
          <a:bodyPr wrap="square" rtlCol="0">
            <a:spAutoFit/>
          </a:bodyPr>
          <a:lstStyle/>
          <a:p>
            <a:r>
              <a:rPr lang="en-IN" dirty="0"/>
              <a:t>D35</a:t>
            </a:r>
          </a:p>
        </p:txBody>
      </p:sp>
      <p:sp>
        <p:nvSpPr>
          <p:cNvPr id="47" name="TextBox 46">
            <a:extLst>
              <a:ext uri="{FF2B5EF4-FFF2-40B4-BE49-F238E27FC236}">
                <a16:creationId xmlns:a16="http://schemas.microsoft.com/office/drawing/2014/main" id="{A7A3762F-BB5B-4DFF-B490-96821D8FF7D0}"/>
              </a:ext>
            </a:extLst>
          </p:cNvPr>
          <p:cNvSpPr txBox="1"/>
          <p:nvPr/>
        </p:nvSpPr>
        <p:spPr>
          <a:xfrm>
            <a:off x="8206235" y="4088290"/>
            <a:ext cx="564120" cy="369332"/>
          </a:xfrm>
          <a:prstGeom prst="rect">
            <a:avLst/>
          </a:prstGeom>
          <a:solidFill>
            <a:schemeClr val="accent4"/>
          </a:solidFill>
        </p:spPr>
        <p:txBody>
          <a:bodyPr wrap="square" rtlCol="0">
            <a:spAutoFit/>
          </a:bodyPr>
          <a:lstStyle/>
          <a:p>
            <a:r>
              <a:rPr lang="en-IN" dirty="0"/>
              <a:t>D36</a:t>
            </a:r>
          </a:p>
        </p:txBody>
      </p:sp>
      <p:sp>
        <p:nvSpPr>
          <p:cNvPr id="48" name="TextBox 47">
            <a:extLst>
              <a:ext uri="{FF2B5EF4-FFF2-40B4-BE49-F238E27FC236}">
                <a16:creationId xmlns:a16="http://schemas.microsoft.com/office/drawing/2014/main" id="{284EDEC6-C891-4B32-8F8C-28A5E514C62E}"/>
              </a:ext>
            </a:extLst>
          </p:cNvPr>
          <p:cNvSpPr txBox="1"/>
          <p:nvPr/>
        </p:nvSpPr>
        <p:spPr>
          <a:xfrm>
            <a:off x="8875853" y="4100644"/>
            <a:ext cx="564120" cy="369332"/>
          </a:xfrm>
          <a:prstGeom prst="rect">
            <a:avLst/>
          </a:prstGeom>
          <a:solidFill>
            <a:schemeClr val="accent4"/>
          </a:solidFill>
        </p:spPr>
        <p:txBody>
          <a:bodyPr wrap="square" rtlCol="0">
            <a:spAutoFit/>
          </a:bodyPr>
          <a:lstStyle/>
          <a:p>
            <a:r>
              <a:rPr lang="en-IN" dirty="0"/>
              <a:t>D37</a:t>
            </a:r>
          </a:p>
        </p:txBody>
      </p:sp>
      <p:sp>
        <p:nvSpPr>
          <p:cNvPr id="49" name="TextBox 48">
            <a:extLst>
              <a:ext uri="{FF2B5EF4-FFF2-40B4-BE49-F238E27FC236}">
                <a16:creationId xmlns:a16="http://schemas.microsoft.com/office/drawing/2014/main" id="{4768C14D-36C4-406A-B0F3-D2E760478978}"/>
              </a:ext>
            </a:extLst>
          </p:cNvPr>
          <p:cNvSpPr txBox="1"/>
          <p:nvPr/>
        </p:nvSpPr>
        <p:spPr>
          <a:xfrm>
            <a:off x="4805826" y="4088290"/>
            <a:ext cx="564120" cy="369332"/>
          </a:xfrm>
          <a:prstGeom prst="rect">
            <a:avLst/>
          </a:prstGeom>
          <a:solidFill>
            <a:schemeClr val="accent4"/>
          </a:solidFill>
        </p:spPr>
        <p:txBody>
          <a:bodyPr wrap="square" rtlCol="0">
            <a:spAutoFit/>
          </a:bodyPr>
          <a:lstStyle/>
          <a:p>
            <a:r>
              <a:rPr lang="en-IN" dirty="0"/>
              <a:t>D31</a:t>
            </a:r>
          </a:p>
        </p:txBody>
      </p:sp>
      <p:sp>
        <p:nvSpPr>
          <p:cNvPr id="50" name="TextBox 49">
            <a:extLst>
              <a:ext uri="{FF2B5EF4-FFF2-40B4-BE49-F238E27FC236}">
                <a16:creationId xmlns:a16="http://schemas.microsoft.com/office/drawing/2014/main" id="{B91198A5-DC49-47CB-943F-F2244C93BF21}"/>
              </a:ext>
            </a:extLst>
          </p:cNvPr>
          <p:cNvSpPr txBox="1"/>
          <p:nvPr/>
        </p:nvSpPr>
        <p:spPr>
          <a:xfrm>
            <a:off x="10235857" y="4100644"/>
            <a:ext cx="564120" cy="369332"/>
          </a:xfrm>
          <a:prstGeom prst="rect">
            <a:avLst/>
          </a:prstGeom>
          <a:solidFill>
            <a:schemeClr val="accent4"/>
          </a:solidFill>
        </p:spPr>
        <p:txBody>
          <a:bodyPr wrap="square" rtlCol="0">
            <a:spAutoFit/>
          </a:bodyPr>
          <a:lstStyle/>
          <a:p>
            <a:r>
              <a:rPr lang="en-IN" dirty="0"/>
              <a:t>D39</a:t>
            </a:r>
          </a:p>
        </p:txBody>
      </p:sp>
      <p:sp>
        <p:nvSpPr>
          <p:cNvPr id="51" name="TextBox 50">
            <a:extLst>
              <a:ext uri="{FF2B5EF4-FFF2-40B4-BE49-F238E27FC236}">
                <a16:creationId xmlns:a16="http://schemas.microsoft.com/office/drawing/2014/main" id="{5707AA60-CFFB-4AF7-9049-A0C64A3E68AB}"/>
              </a:ext>
            </a:extLst>
          </p:cNvPr>
          <p:cNvSpPr txBox="1"/>
          <p:nvPr/>
        </p:nvSpPr>
        <p:spPr>
          <a:xfrm>
            <a:off x="9552818" y="4110217"/>
            <a:ext cx="558284" cy="369332"/>
          </a:xfrm>
          <a:prstGeom prst="rect">
            <a:avLst/>
          </a:prstGeom>
          <a:solidFill>
            <a:schemeClr val="accent4"/>
          </a:solidFill>
        </p:spPr>
        <p:txBody>
          <a:bodyPr wrap="square" rtlCol="0">
            <a:spAutoFit/>
          </a:bodyPr>
          <a:lstStyle/>
          <a:p>
            <a:r>
              <a:rPr lang="en-IN" dirty="0"/>
              <a:t>D38</a:t>
            </a:r>
          </a:p>
        </p:txBody>
      </p:sp>
      <p:sp>
        <p:nvSpPr>
          <p:cNvPr id="52" name="TextBox 51">
            <a:extLst>
              <a:ext uri="{FF2B5EF4-FFF2-40B4-BE49-F238E27FC236}">
                <a16:creationId xmlns:a16="http://schemas.microsoft.com/office/drawing/2014/main" id="{E063FC5B-6730-4A6F-B802-99A9BD86E993}"/>
              </a:ext>
            </a:extLst>
          </p:cNvPr>
          <p:cNvSpPr txBox="1"/>
          <p:nvPr/>
        </p:nvSpPr>
        <p:spPr>
          <a:xfrm>
            <a:off x="10880662" y="4082395"/>
            <a:ext cx="564120" cy="369332"/>
          </a:xfrm>
          <a:prstGeom prst="rect">
            <a:avLst/>
          </a:prstGeom>
          <a:solidFill>
            <a:schemeClr val="accent4"/>
          </a:solidFill>
        </p:spPr>
        <p:txBody>
          <a:bodyPr wrap="square" rtlCol="0">
            <a:spAutoFit/>
          </a:bodyPr>
          <a:lstStyle/>
          <a:p>
            <a:r>
              <a:rPr lang="en-IN" dirty="0"/>
              <a:t>D40</a:t>
            </a:r>
          </a:p>
        </p:txBody>
      </p:sp>
      <p:sp>
        <p:nvSpPr>
          <p:cNvPr id="53" name="TextBox 52">
            <a:extLst>
              <a:ext uri="{FF2B5EF4-FFF2-40B4-BE49-F238E27FC236}">
                <a16:creationId xmlns:a16="http://schemas.microsoft.com/office/drawing/2014/main" id="{B75914FB-25AB-40C9-96E0-D9B087DD3B2B}"/>
              </a:ext>
            </a:extLst>
          </p:cNvPr>
          <p:cNvSpPr txBox="1"/>
          <p:nvPr/>
        </p:nvSpPr>
        <p:spPr>
          <a:xfrm>
            <a:off x="5506995" y="4532580"/>
            <a:ext cx="564120" cy="369332"/>
          </a:xfrm>
          <a:prstGeom prst="rect">
            <a:avLst/>
          </a:prstGeom>
          <a:solidFill>
            <a:schemeClr val="accent4"/>
          </a:solidFill>
        </p:spPr>
        <p:txBody>
          <a:bodyPr wrap="square" rtlCol="0">
            <a:spAutoFit/>
          </a:bodyPr>
          <a:lstStyle/>
          <a:p>
            <a:r>
              <a:rPr lang="en-IN" dirty="0"/>
              <a:t>D42</a:t>
            </a:r>
          </a:p>
        </p:txBody>
      </p:sp>
      <p:sp>
        <p:nvSpPr>
          <p:cNvPr id="54" name="TextBox 53">
            <a:extLst>
              <a:ext uri="{FF2B5EF4-FFF2-40B4-BE49-F238E27FC236}">
                <a16:creationId xmlns:a16="http://schemas.microsoft.com/office/drawing/2014/main" id="{D2DE2569-DE9B-4B40-B425-D89B434315F8}"/>
              </a:ext>
            </a:extLst>
          </p:cNvPr>
          <p:cNvSpPr txBox="1"/>
          <p:nvPr/>
        </p:nvSpPr>
        <p:spPr>
          <a:xfrm>
            <a:off x="6219120" y="4532580"/>
            <a:ext cx="564120" cy="369332"/>
          </a:xfrm>
          <a:prstGeom prst="rect">
            <a:avLst/>
          </a:prstGeom>
          <a:solidFill>
            <a:schemeClr val="accent4"/>
          </a:solidFill>
        </p:spPr>
        <p:txBody>
          <a:bodyPr wrap="square" rtlCol="0">
            <a:spAutoFit/>
          </a:bodyPr>
          <a:lstStyle/>
          <a:p>
            <a:r>
              <a:rPr lang="en-IN" dirty="0"/>
              <a:t>D43</a:t>
            </a:r>
          </a:p>
        </p:txBody>
      </p:sp>
      <p:sp>
        <p:nvSpPr>
          <p:cNvPr id="55" name="TextBox 54">
            <a:extLst>
              <a:ext uri="{FF2B5EF4-FFF2-40B4-BE49-F238E27FC236}">
                <a16:creationId xmlns:a16="http://schemas.microsoft.com/office/drawing/2014/main" id="{84C6BABE-A23C-4BA0-BE5F-3F354A0DB40D}"/>
              </a:ext>
            </a:extLst>
          </p:cNvPr>
          <p:cNvSpPr txBox="1"/>
          <p:nvPr/>
        </p:nvSpPr>
        <p:spPr>
          <a:xfrm>
            <a:off x="6866999" y="4532580"/>
            <a:ext cx="564120" cy="369332"/>
          </a:xfrm>
          <a:prstGeom prst="rect">
            <a:avLst/>
          </a:prstGeom>
          <a:solidFill>
            <a:schemeClr val="accent4"/>
          </a:solidFill>
        </p:spPr>
        <p:txBody>
          <a:bodyPr wrap="square" rtlCol="0">
            <a:spAutoFit/>
          </a:bodyPr>
          <a:lstStyle/>
          <a:p>
            <a:r>
              <a:rPr lang="en-IN" dirty="0"/>
              <a:t>D44</a:t>
            </a:r>
          </a:p>
        </p:txBody>
      </p:sp>
      <p:sp>
        <p:nvSpPr>
          <p:cNvPr id="56" name="TextBox 55">
            <a:extLst>
              <a:ext uri="{FF2B5EF4-FFF2-40B4-BE49-F238E27FC236}">
                <a16:creationId xmlns:a16="http://schemas.microsoft.com/office/drawing/2014/main" id="{AA4A265B-6130-4269-809B-4ED0947C1B81}"/>
              </a:ext>
            </a:extLst>
          </p:cNvPr>
          <p:cNvSpPr txBox="1"/>
          <p:nvPr/>
        </p:nvSpPr>
        <p:spPr>
          <a:xfrm>
            <a:off x="7558356" y="4532580"/>
            <a:ext cx="564120" cy="369332"/>
          </a:xfrm>
          <a:prstGeom prst="rect">
            <a:avLst/>
          </a:prstGeom>
          <a:solidFill>
            <a:schemeClr val="accent4"/>
          </a:solidFill>
        </p:spPr>
        <p:txBody>
          <a:bodyPr wrap="square" rtlCol="0">
            <a:spAutoFit/>
          </a:bodyPr>
          <a:lstStyle/>
          <a:p>
            <a:r>
              <a:rPr lang="en-IN" dirty="0"/>
              <a:t>D45</a:t>
            </a:r>
          </a:p>
        </p:txBody>
      </p:sp>
      <p:sp>
        <p:nvSpPr>
          <p:cNvPr id="57" name="TextBox 56">
            <a:extLst>
              <a:ext uri="{FF2B5EF4-FFF2-40B4-BE49-F238E27FC236}">
                <a16:creationId xmlns:a16="http://schemas.microsoft.com/office/drawing/2014/main" id="{54E6F967-D8B6-498A-A8DF-CF0CF9FDDA7D}"/>
              </a:ext>
            </a:extLst>
          </p:cNvPr>
          <p:cNvSpPr txBox="1"/>
          <p:nvPr/>
        </p:nvSpPr>
        <p:spPr>
          <a:xfrm>
            <a:off x="8206235" y="4532580"/>
            <a:ext cx="564120" cy="369332"/>
          </a:xfrm>
          <a:prstGeom prst="rect">
            <a:avLst/>
          </a:prstGeom>
          <a:solidFill>
            <a:schemeClr val="accent4"/>
          </a:solidFill>
        </p:spPr>
        <p:txBody>
          <a:bodyPr wrap="square" rtlCol="0">
            <a:spAutoFit/>
          </a:bodyPr>
          <a:lstStyle/>
          <a:p>
            <a:r>
              <a:rPr lang="en-IN" dirty="0"/>
              <a:t>D46</a:t>
            </a:r>
          </a:p>
        </p:txBody>
      </p:sp>
      <p:sp>
        <p:nvSpPr>
          <p:cNvPr id="58" name="TextBox 57">
            <a:extLst>
              <a:ext uri="{FF2B5EF4-FFF2-40B4-BE49-F238E27FC236}">
                <a16:creationId xmlns:a16="http://schemas.microsoft.com/office/drawing/2014/main" id="{6B75C3F0-C983-4246-AB27-C52304E14FDB}"/>
              </a:ext>
            </a:extLst>
          </p:cNvPr>
          <p:cNvSpPr txBox="1"/>
          <p:nvPr/>
        </p:nvSpPr>
        <p:spPr>
          <a:xfrm>
            <a:off x="8875853" y="4544934"/>
            <a:ext cx="564120" cy="369332"/>
          </a:xfrm>
          <a:prstGeom prst="rect">
            <a:avLst/>
          </a:prstGeom>
          <a:solidFill>
            <a:schemeClr val="accent4"/>
          </a:solidFill>
        </p:spPr>
        <p:txBody>
          <a:bodyPr wrap="square" rtlCol="0">
            <a:spAutoFit/>
          </a:bodyPr>
          <a:lstStyle/>
          <a:p>
            <a:r>
              <a:rPr lang="en-IN" dirty="0"/>
              <a:t>D47</a:t>
            </a:r>
          </a:p>
        </p:txBody>
      </p:sp>
      <p:sp>
        <p:nvSpPr>
          <p:cNvPr id="59" name="TextBox 58">
            <a:extLst>
              <a:ext uri="{FF2B5EF4-FFF2-40B4-BE49-F238E27FC236}">
                <a16:creationId xmlns:a16="http://schemas.microsoft.com/office/drawing/2014/main" id="{D912C3F2-8D6F-463E-BE3B-39A60C62121E}"/>
              </a:ext>
            </a:extLst>
          </p:cNvPr>
          <p:cNvSpPr txBox="1"/>
          <p:nvPr/>
        </p:nvSpPr>
        <p:spPr>
          <a:xfrm>
            <a:off x="4805826" y="4532580"/>
            <a:ext cx="564120" cy="369332"/>
          </a:xfrm>
          <a:prstGeom prst="rect">
            <a:avLst/>
          </a:prstGeom>
          <a:solidFill>
            <a:schemeClr val="accent4"/>
          </a:solidFill>
        </p:spPr>
        <p:txBody>
          <a:bodyPr wrap="square" rtlCol="0">
            <a:spAutoFit/>
          </a:bodyPr>
          <a:lstStyle/>
          <a:p>
            <a:r>
              <a:rPr lang="en-IN" dirty="0"/>
              <a:t>D41</a:t>
            </a:r>
          </a:p>
        </p:txBody>
      </p:sp>
      <p:sp>
        <p:nvSpPr>
          <p:cNvPr id="60" name="TextBox 59">
            <a:extLst>
              <a:ext uri="{FF2B5EF4-FFF2-40B4-BE49-F238E27FC236}">
                <a16:creationId xmlns:a16="http://schemas.microsoft.com/office/drawing/2014/main" id="{09395BAB-073C-4477-9564-E5BCE21CA990}"/>
              </a:ext>
            </a:extLst>
          </p:cNvPr>
          <p:cNvSpPr txBox="1"/>
          <p:nvPr/>
        </p:nvSpPr>
        <p:spPr>
          <a:xfrm>
            <a:off x="10235857" y="4544934"/>
            <a:ext cx="564120" cy="369332"/>
          </a:xfrm>
          <a:prstGeom prst="rect">
            <a:avLst/>
          </a:prstGeom>
          <a:solidFill>
            <a:schemeClr val="accent4"/>
          </a:solidFill>
        </p:spPr>
        <p:txBody>
          <a:bodyPr wrap="square" rtlCol="0">
            <a:spAutoFit/>
          </a:bodyPr>
          <a:lstStyle/>
          <a:p>
            <a:r>
              <a:rPr lang="en-IN" dirty="0"/>
              <a:t>D49</a:t>
            </a:r>
          </a:p>
        </p:txBody>
      </p:sp>
      <p:sp>
        <p:nvSpPr>
          <p:cNvPr id="61" name="TextBox 60">
            <a:extLst>
              <a:ext uri="{FF2B5EF4-FFF2-40B4-BE49-F238E27FC236}">
                <a16:creationId xmlns:a16="http://schemas.microsoft.com/office/drawing/2014/main" id="{665E6CC1-751A-44D1-8ED1-420D57A14276}"/>
              </a:ext>
            </a:extLst>
          </p:cNvPr>
          <p:cNvSpPr txBox="1"/>
          <p:nvPr/>
        </p:nvSpPr>
        <p:spPr>
          <a:xfrm>
            <a:off x="9552817" y="4554507"/>
            <a:ext cx="557665" cy="369332"/>
          </a:xfrm>
          <a:prstGeom prst="rect">
            <a:avLst/>
          </a:prstGeom>
          <a:solidFill>
            <a:schemeClr val="accent4"/>
          </a:solidFill>
        </p:spPr>
        <p:txBody>
          <a:bodyPr wrap="square" rtlCol="0">
            <a:spAutoFit/>
          </a:bodyPr>
          <a:lstStyle/>
          <a:p>
            <a:r>
              <a:rPr lang="en-IN" dirty="0"/>
              <a:t>D48</a:t>
            </a:r>
          </a:p>
        </p:txBody>
      </p:sp>
      <p:sp>
        <p:nvSpPr>
          <p:cNvPr id="62" name="TextBox 61">
            <a:extLst>
              <a:ext uri="{FF2B5EF4-FFF2-40B4-BE49-F238E27FC236}">
                <a16:creationId xmlns:a16="http://schemas.microsoft.com/office/drawing/2014/main" id="{B0625E90-6466-456D-9274-7E1F2C9A26E1}"/>
              </a:ext>
            </a:extLst>
          </p:cNvPr>
          <p:cNvSpPr txBox="1"/>
          <p:nvPr/>
        </p:nvSpPr>
        <p:spPr>
          <a:xfrm>
            <a:off x="10880662" y="4526685"/>
            <a:ext cx="564120" cy="369332"/>
          </a:xfrm>
          <a:prstGeom prst="rect">
            <a:avLst/>
          </a:prstGeom>
          <a:solidFill>
            <a:schemeClr val="accent4"/>
          </a:solidFill>
        </p:spPr>
        <p:txBody>
          <a:bodyPr wrap="square" rtlCol="0">
            <a:spAutoFit/>
          </a:bodyPr>
          <a:lstStyle/>
          <a:p>
            <a:r>
              <a:rPr lang="en-IN" dirty="0"/>
              <a:t>D50</a:t>
            </a:r>
          </a:p>
        </p:txBody>
      </p:sp>
      <p:sp>
        <p:nvSpPr>
          <p:cNvPr id="63" name="TextBox 62">
            <a:extLst>
              <a:ext uri="{FF2B5EF4-FFF2-40B4-BE49-F238E27FC236}">
                <a16:creationId xmlns:a16="http://schemas.microsoft.com/office/drawing/2014/main" id="{6804E765-2191-42B6-9E3A-D02C18CBFFDC}"/>
              </a:ext>
            </a:extLst>
          </p:cNvPr>
          <p:cNvSpPr txBox="1"/>
          <p:nvPr/>
        </p:nvSpPr>
        <p:spPr>
          <a:xfrm>
            <a:off x="5506376" y="4999990"/>
            <a:ext cx="564120" cy="369332"/>
          </a:xfrm>
          <a:prstGeom prst="rect">
            <a:avLst/>
          </a:prstGeom>
          <a:solidFill>
            <a:schemeClr val="accent4"/>
          </a:solidFill>
        </p:spPr>
        <p:txBody>
          <a:bodyPr wrap="square" rtlCol="0">
            <a:spAutoFit/>
          </a:bodyPr>
          <a:lstStyle/>
          <a:p>
            <a:r>
              <a:rPr lang="en-IN" dirty="0"/>
              <a:t>D52</a:t>
            </a:r>
          </a:p>
        </p:txBody>
      </p:sp>
      <p:sp>
        <p:nvSpPr>
          <p:cNvPr id="64" name="TextBox 63">
            <a:extLst>
              <a:ext uri="{FF2B5EF4-FFF2-40B4-BE49-F238E27FC236}">
                <a16:creationId xmlns:a16="http://schemas.microsoft.com/office/drawing/2014/main" id="{19225393-6B34-40E9-9B2D-5A48CB3849A6}"/>
              </a:ext>
            </a:extLst>
          </p:cNvPr>
          <p:cNvSpPr txBox="1"/>
          <p:nvPr/>
        </p:nvSpPr>
        <p:spPr>
          <a:xfrm>
            <a:off x="6218501" y="4999990"/>
            <a:ext cx="564120" cy="369332"/>
          </a:xfrm>
          <a:prstGeom prst="rect">
            <a:avLst/>
          </a:prstGeom>
          <a:solidFill>
            <a:schemeClr val="accent4"/>
          </a:solidFill>
        </p:spPr>
        <p:txBody>
          <a:bodyPr wrap="square" rtlCol="0">
            <a:spAutoFit/>
          </a:bodyPr>
          <a:lstStyle/>
          <a:p>
            <a:r>
              <a:rPr lang="en-IN" dirty="0"/>
              <a:t>D53</a:t>
            </a:r>
          </a:p>
        </p:txBody>
      </p:sp>
      <p:sp>
        <p:nvSpPr>
          <p:cNvPr id="65" name="TextBox 64">
            <a:extLst>
              <a:ext uri="{FF2B5EF4-FFF2-40B4-BE49-F238E27FC236}">
                <a16:creationId xmlns:a16="http://schemas.microsoft.com/office/drawing/2014/main" id="{2A18B0E7-6DE5-4462-9455-22BCCD920C77}"/>
              </a:ext>
            </a:extLst>
          </p:cNvPr>
          <p:cNvSpPr txBox="1"/>
          <p:nvPr/>
        </p:nvSpPr>
        <p:spPr>
          <a:xfrm>
            <a:off x="6866380" y="4999990"/>
            <a:ext cx="564120" cy="369332"/>
          </a:xfrm>
          <a:prstGeom prst="rect">
            <a:avLst/>
          </a:prstGeom>
          <a:solidFill>
            <a:schemeClr val="accent4"/>
          </a:solidFill>
        </p:spPr>
        <p:txBody>
          <a:bodyPr wrap="square" rtlCol="0">
            <a:spAutoFit/>
          </a:bodyPr>
          <a:lstStyle/>
          <a:p>
            <a:r>
              <a:rPr lang="en-IN" dirty="0"/>
              <a:t>D54</a:t>
            </a:r>
          </a:p>
        </p:txBody>
      </p:sp>
      <p:sp>
        <p:nvSpPr>
          <p:cNvPr id="66" name="TextBox 65">
            <a:extLst>
              <a:ext uri="{FF2B5EF4-FFF2-40B4-BE49-F238E27FC236}">
                <a16:creationId xmlns:a16="http://schemas.microsoft.com/office/drawing/2014/main" id="{8BE2E880-BC8C-453B-8F76-9936DA897B96}"/>
              </a:ext>
            </a:extLst>
          </p:cNvPr>
          <p:cNvSpPr txBox="1"/>
          <p:nvPr/>
        </p:nvSpPr>
        <p:spPr>
          <a:xfrm>
            <a:off x="7557737" y="4999990"/>
            <a:ext cx="564120" cy="369332"/>
          </a:xfrm>
          <a:prstGeom prst="rect">
            <a:avLst/>
          </a:prstGeom>
          <a:solidFill>
            <a:schemeClr val="accent4"/>
          </a:solidFill>
        </p:spPr>
        <p:txBody>
          <a:bodyPr wrap="square" rtlCol="0">
            <a:spAutoFit/>
          </a:bodyPr>
          <a:lstStyle/>
          <a:p>
            <a:r>
              <a:rPr lang="en-IN" dirty="0"/>
              <a:t>D55</a:t>
            </a:r>
          </a:p>
        </p:txBody>
      </p:sp>
      <p:sp>
        <p:nvSpPr>
          <p:cNvPr id="67" name="TextBox 66">
            <a:extLst>
              <a:ext uri="{FF2B5EF4-FFF2-40B4-BE49-F238E27FC236}">
                <a16:creationId xmlns:a16="http://schemas.microsoft.com/office/drawing/2014/main" id="{9935E46C-B7CE-4C29-AD2C-32A76CB812C5}"/>
              </a:ext>
            </a:extLst>
          </p:cNvPr>
          <p:cNvSpPr txBox="1"/>
          <p:nvPr/>
        </p:nvSpPr>
        <p:spPr>
          <a:xfrm>
            <a:off x="8205616" y="4999990"/>
            <a:ext cx="564120" cy="369332"/>
          </a:xfrm>
          <a:prstGeom prst="rect">
            <a:avLst/>
          </a:prstGeom>
          <a:solidFill>
            <a:schemeClr val="accent4"/>
          </a:solidFill>
        </p:spPr>
        <p:txBody>
          <a:bodyPr wrap="square" rtlCol="0">
            <a:spAutoFit/>
          </a:bodyPr>
          <a:lstStyle/>
          <a:p>
            <a:r>
              <a:rPr lang="en-IN" dirty="0"/>
              <a:t>D56</a:t>
            </a:r>
          </a:p>
        </p:txBody>
      </p:sp>
      <p:sp>
        <p:nvSpPr>
          <p:cNvPr id="68" name="TextBox 67">
            <a:extLst>
              <a:ext uri="{FF2B5EF4-FFF2-40B4-BE49-F238E27FC236}">
                <a16:creationId xmlns:a16="http://schemas.microsoft.com/office/drawing/2014/main" id="{D60E066A-7301-4494-8FCC-A164A76B2DF0}"/>
              </a:ext>
            </a:extLst>
          </p:cNvPr>
          <p:cNvSpPr txBox="1"/>
          <p:nvPr/>
        </p:nvSpPr>
        <p:spPr>
          <a:xfrm>
            <a:off x="8875234" y="5012344"/>
            <a:ext cx="564120" cy="369332"/>
          </a:xfrm>
          <a:prstGeom prst="rect">
            <a:avLst/>
          </a:prstGeom>
          <a:solidFill>
            <a:schemeClr val="accent4"/>
          </a:solidFill>
        </p:spPr>
        <p:txBody>
          <a:bodyPr wrap="square" rtlCol="0">
            <a:spAutoFit/>
          </a:bodyPr>
          <a:lstStyle/>
          <a:p>
            <a:r>
              <a:rPr lang="en-IN" dirty="0"/>
              <a:t>D57</a:t>
            </a:r>
          </a:p>
        </p:txBody>
      </p:sp>
      <p:sp>
        <p:nvSpPr>
          <p:cNvPr id="69" name="TextBox 68">
            <a:extLst>
              <a:ext uri="{FF2B5EF4-FFF2-40B4-BE49-F238E27FC236}">
                <a16:creationId xmlns:a16="http://schemas.microsoft.com/office/drawing/2014/main" id="{195952D3-1ACD-465D-A831-1E12D6CDEA1A}"/>
              </a:ext>
            </a:extLst>
          </p:cNvPr>
          <p:cNvSpPr txBox="1"/>
          <p:nvPr/>
        </p:nvSpPr>
        <p:spPr>
          <a:xfrm>
            <a:off x="4805207" y="4999990"/>
            <a:ext cx="564120" cy="369332"/>
          </a:xfrm>
          <a:prstGeom prst="rect">
            <a:avLst/>
          </a:prstGeom>
          <a:solidFill>
            <a:schemeClr val="accent4"/>
          </a:solidFill>
        </p:spPr>
        <p:txBody>
          <a:bodyPr wrap="square" rtlCol="0">
            <a:spAutoFit/>
          </a:bodyPr>
          <a:lstStyle/>
          <a:p>
            <a:r>
              <a:rPr lang="en-IN" dirty="0"/>
              <a:t>D51</a:t>
            </a:r>
          </a:p>
        </p:txBody>
      </p:sp>
      <p:sp>
        <p:nvSpPr>
          <p:cNvPr id="70" name="TextBox 69">
            <a:extLst>
              <a:ext uri="{FF2B5EF4-FFF2-40B4-BE49-F238E27FC236}">
                <a16:creationId xmlns:a16="http://schemas.microsoft.com/office/drawing/2014/main" id="{EA3CD77B-A582-4304-A0E8-EE4E448E2479}"/>
              </a:ext>
            </a:extLst>
          </p:cNvPr>
          <p:cNvSpPr txBox="1"/>
          <p:nvPr/>
        </p:nvSpPr>
        <p:spPr>
          <a:xfrm>
            <a:off x="10235238" y="5012344"/>
            <a:ext cx="564120" cy="369332"/>
          </a:xfrm>
          <a:prstGeom prst="rect">
            <a:avLst/>
          </a:prstGeom>
          <a:solidFill>
            <a:schemeClr val="accent4"/>
          </a:solidFill>
        </p:spPr>
        <p:txBody>
          <a:bodyPr wrap="square" rtlCol="0">
            <a:spAutoFit/>
          </a:bodyPr>
          <a:lstStyle/>
          <a:p>
            <a:r>
              <a:rPr lang="en-IN" dirty="0"/>
              <a:t>D59</a:t>
            </a:r>
          </a:p>
        </p:txBody>
      </p:sp>
      <p:sp>
        <p:nvSpPr>
          <p:cNvPr id="71" name="TextBox 70">
            <a:extLst>
              <a:ext uri="{FF2B5EF4-FFF2-40B4-BE49-F238E27FC236}">
                <a16:creationId xmlns:a16="http://schemas.microsoft.com/office/drawing/2014/main" id="{2A4C2461-E22B-40A2-965B-4C3C14E1746C}"/>
              </a:ext>
            </a:extLst>
          </p:cNvPr>
          <p:cNvSpPr txBox="1"/>
          <p:nvPr/>
        </p:nvSpPr>
        <p:spPr>
          <a:xfrm>
            <a:off x="9552198" y="5021917"/>
            <a:ext cx="558283" cy="369332"/>
          </a:xfrm>
          <a:prstGeom prst="rect">
            <a:avLst/>
          </a:prstGeom>
          <a:solidFill>
            <a:schemeClr val="accent4"/>
          </a:solidFill>
        </p:spPr>
        <p:txBody>
          <a:bodyPr wrap="square" rtlCol="0">
            <a:spAutoFit/>
          </a:bodyPr>
          <a:lstStyle/>
          <a:p>
            <a:r>
              <a:rPr lang="en-IN" dirty="0"/>
              <a:t>D58</a:t>
            </a:r>
          </a:p>
        </p:txBody>
      </p:sp>
      <p:sp>
        <p:nvSpPr>
          <p:cNvPr id="72" name="TextBox 71">
            <a:extLst>
              <a:ext uri="{FF2B5EF4-FFF2-40B4-BE49-F238E27FC236}">
                <a16:creationId xmlns:a16="http://schemas.microsoft.com/office/drawing/2014/main" id="{0A89EF21-87DB-41C7-915A-456F8300A110}"/>
              </a:ext>
            </a:extLst>
          </p:cNvPr>
          <p:cNvSpPr txBox="1"/>
          <p:nvPr/>
        </p:nvSpPr>
        <p:spPr>
          <a:xfrm>
            <a:off x="10880043" y="4994095"/>
            <a:ext cx="564120" cy="369332"/>
          </a:xfrm>
          <a:prstGeom prst="rect">
            <a:avLst/>
          </a:prstGeom>
          <a:solidFill>
            <a:schemeClr val="accent4"/>
          </a:solidFill>
        </p:spPr>
        <p:txBody>
          <a:bodyPr wrap="square" rtlCol="0">
            <a:spAutoFit/>
          </a:bodyPr>
          <a:lstStyle/>
          <a:p>
            <a:r>
              <a:rPr lang="en-IN" dirty="0"/>
              <a:t>D60</a:t>
            </a:r>
          </a:p>
        </p:txBody>
      </p:sp>
      <p:sp>
        <p:nvSpPr>
          <p:cNvPr id="73" name="TextBox 72">
            <a:extLst>
              <a:ext uri="{FF2B5EF4-FFF2-40B4-BE49-F238E27FC236}">
                <a16:creationId xmlns:a16="http://schemas.microsoft.com/office/drawing/2014/main" id="{1519F078-C787-4F73-BE0C-0C8E30AE93BB}"/>
              </a:ext>
            </a:extLst>
          </p:cNvPr>
          <p:cNvSpPr txBox="1"/>
          <p:nvPr/>
        </p:nvSpPr>
        <p:spPr>
          <a:xfrm>
            <a:off x="2650062" y="2720886"/>
            <a:ext cx="1011195" cy="338554"/>
          </a:xfrm>
          <a:prstGeom prst="rect">
            <a:avLst/>
          </a:prstGeom>
          <a:solidFill>
            <a:schemeClr val="bg1"/>
          </a:solidFill>
        </p:spPr>
        <p:txBody>
          <a:bodyPr wrap="square" rtlCol="0">
            <a:spAutoFit/>
          </a:bodyPr>
          <a:lstStyle/>
          <a:p>
            <a:r>
              <a:rPr lang="en-IN" sz="1600" dirty="0"/>
              <a:t>Worker 1</a:t>
            </a:r>
          </a:p>
        </p:txBody>
      </p:sp>
      <p:sp>
        <p:nvSpPr>
          <p:cNvPr id="74" name="TextBox 73">
            <a:extLst>
              <a:ext uri="{FF2B5EF4-FFF2-40B4-BE49-F238E27FC236}">
                <a16:creationId xmlns:a16="http://schemas.microsoft.com/office/drawing/2014/main" id="{746E383C-84D8-4024-9824-34415D65FB17}"/>
              </a:ext>
            </a:extLst>
          </p:cNvPr>
          <p:cNvSpPr txBox="1"/>
          <p:nvPr/>
        </p:nvSpPr>
        <p:spPr>
          <a:xfrm>
            <a:off x="2668832" y="3259096"/>
            <a:ext cx="1011195" cy="338554"/>
          </a:xfrm>
          <a:prstGeom prst="rect">
            <a:avLst/>
          </a:prstGeom>
          <a:solidFill>
            <a:schemeClr val="bg1"/>
          </a:solidFill>
        </p:spPr>
        <p:txBody>
          <a:bodyPr wrap="square" rtlCol="0">
            <a:spAutoFit/>
          </a:bodyPr>
          <a:lstStyle/>
          <a:p>
            <a:r>
              <a:rPr lang="en-IN" sz="1600" dirty="0"/>
              <a:t>Worker 2</a:t>
            </a:r>
          </a:p>
        </p:txBody>
      </p:sp>
      <p:sp>
        <p:nvSpPr>
          <p:cNvPr id="75" name="TextBox 74">
            <a:extLst>
              <a:ext uri="{FF2B5EF4-FFF2-40B4-BE49-F238E27FC236}">
                <a16:creationId xmlns:a16="http://schemas.microsoft.com/office/drawing/2014/main" id="{1A8E6FAA-797F-41EE-8B5A-065ADEE61D80}"/>
              </a:ext>
            </a:extLst>
          </p:cNvPr>
          <p:cNvSpPr txBox="1"/>
          <p:nvPr/>
        </p:nvSpPr>
        <p:spPr>
          <a:xfrm>
            <a:off x="2650062" y="4195989"/>
            <a:ext cx="1011195" cy="338554"/>
          </a:xfrm>
          <a:prstGeom prst="rect">
            <a:avLst/>
          </a:prstGeom>
          <a:solidFill>
            <a:schemeClr val="bg1"/>
          </a:solidFill>
        </p:spPr>
        <p:txBody>
          <a:bodyPr wrap="square" rtlCol="0">
            <a:spAutoFit/>
          </a:bodyPr>
          <a:lstStyle/>
          <a:p>
            <a:r>
              <a:rPr lang="en-IN" sz="1600" dirty="0"/>
              <a:t>Worker 4</a:t>
            </a:r>
          </a:p>
        </p:txBody>
      </p:sp>
      <p:sp>
        <p:nvSpPr>
          <p:cNvPr id="76" name="TextBox 75">
            <a:extLst>
              <a:ext uri="{FF2B5EF4-FFF2-40B4-BE49-F238E27FC236}">
                <a16:creationId xmlns:a16="http://schemas.microsoft.com/office/drawing/2014/main" id="{B85B6EF8-6CED-48F2-89D0-9BA0E150B955}"/>
              </a:ext>
            </a:extLst>
          </p:cNvPr>
          <p:cNvSpPr txBox="1"/>
          <p:nvPr/>
        </p:nvSpPr>
        <p:spPr>
          <a:xfrm>
            <a:off x="2644414" y="4643912"/>
            <a:ext cx="1011195" cy="338554"/>
          </a:xfrm>
          <a:prstGeom prst="rect">
            <a:avLst/>
          </a:prstGeom>
          <a:solidFill>
            <a:schemeClr val="bg1"/>
          </a:solidFill>
        </p:spPr>
        <p:txBody>
          <a:bodyPr wrap="square" rtlCol="0">
            <a:spAutoFit/>
          </a:bodyPr>
          <a:lstStyle/>
          <a:p>
            <a:r>
              <a:rPr lang="en-IN" sz="1600" dirty="0"/>
              <a:t>Worker 5</a:t>
            </a:r>
          </a:p>
        </p:txBody>
      </p:sp>
      <p:sp>
        <p:nvSpPr>
          <p:cNvPr id="77" name="TextBox 76">
            <a:extLst>
              <a:ext uri="{FF2B5EF4-FFF2-40B4-BE49-F238E27FC236}">
                <a16:creationId xmlns:a16="http://schemas.microsoft.com/office/drawing/2014/main" id="{577178FF-809E-41E5-A33C-1A2D5DEF7536}"/>
              </a:ext>
            </a:extLst>
          </p:cNvPr>
          <p:cNvSpPr txBox="1"/>
          <p:nvPr/>
        </p:nvSpPr>
        <p:spPr>
          <a:xfrm>
            <a:off x="2650061" y="5043122"/>
            <a:ext cx="1011195" cy="338554"/>
          </a:xfrm>
          <a:prstGeom prst="rect">
            <a:avLst/>
          </a:prstGeom>
          <a:solidFill>
            <a:schemeClr val="bg1"/>
          </a:solidFill>
        </p:spPr>
        <p:txBody>
          <a:bodyPr wrap="square" rtlCol="0">
            <a:spAutoFit/>
          </a:bodyPr>
          <a:lstStyle/>
          <a:p>
            <a:r>
              <a:rPr lang="en-IN" sz="1600" dirty="0"/>
              <a:t>Worker 6</a:t>
            </a:r>
          </a:p>
        </p:txBody>
      </p:sp>
      <p:cxnSp>
        <p:nvCxnSpPr>
          <p:cNvPr id="78" name="Straight Arrow Connector 77">
            <a:extLst>
              <a:ext uri="{FF2B5EF4-FFF2-40B4-BE49-F238E27FC236}">
                <a16:creationId xmlns:a16="http://schemas.microsoft.com/office/drawing/2014/main" id="{1FBA6317-5E62-4483-9B70-ABC5AC87D8EA}"/>
              </a:ext>
            </a:extLst>
          </p:cNvPr>
          <p:cNvCxnSpPr>
            <a:cxnSpLocks/>
          </p:cNvCxnSpPr>
          <p:nvPr/>
        </p:nvCxnSpPr>
        <p:spPr>
          <a:xfrm>
            <a:off x="3680027" y="2906828"/>
            <a:ext cx="838201" cy="0"/>
          </a:xfrm>
          <a:prstGeom prst="straightConnector1">
            <a:avLst/>
          </a:prstGeom>
          <a:ln w="38100">
            <a:solidFill>
              <a:schemeClr val="tx2"/>
            </a:solidFill>
            <a:tailEnd type="triangle"/>
          </a:ln>
        </p:spPr>
        <p:style>
          <a:lnRef idx="3">
            <a:schemeClr val="accent5"/>
          </a:lnRef>
          <a:fillRef idx="0">
            <a:schemeClr val="accent5"/>
          </a:fillRef>
          <a:effectRef idx="2">
            <a:schemeClr val="accent5"/>
          </a:effectRef>
          <a:fontRef idx="minor">
            <a:schemeClr val="tx1"/>
          </a:fontRef>
        </p:style>
      </p:cxnSp>
      <p:cxnSp>
        <p:nvCxnSpPr>
          <p:cNvPr id="79" name="Straight Arrow Connector 78">
            <a:extLst>
              <a:ext uri="{FF2B5EF4-FFF2-40B4-BE49-F238E27FC236}">
                <a16:creationId xmlns:a16="http://schemas.microsoft.com/office/drawing/2014/main" id="{8CCF7941-1D33-4897-8DB6-685C5E367D68}"/>
              </a:ext>
            </a:extLst>
          </p:cNvPr>
          <p:cNvCxnSpPr>
            <a:cxnSpLocks/>
          </p:cNvCxnSpPr>
          <p:nvPr/>
        </p:nvCxnSpPr>
        <p:spPr>
          <a:xfrm>
            <a:off x="3657599" y="4375677"/>
            <a:ext cx="838201" cy="0"/>
          </a:xfrm>
          <a:prstGeom prst="straightConnector1">
            <a:avLst/>
          </a:prstGeom>
          <a:ln w="38100">
            <a:solidFill>
              <a:schemeClr val="tx2"/>
            </a:solidFill>
            <a:tailEnd type="triangle"/>
          </a:ln>
        </p:spPr>
        <p:style>
          <a:lnRef idx="3">
            <a:schemeClr val="accent5"/>
          </a:lnRef>
          <a:fillRef idx="0">
            <a:schemeClr val="accent5"/>
          </a:fillRef>
          <a:effectRef idx="2">
            <a:schemeClr val="accent5"/>
          </a:effectRef>
          <a:fontRef idx="minor">
            <a:schemeClr val="tx1"/>
          </a:fontRef>
        </p:style>
      </p:cxnSp>
      <p:cxnSp>
        <p:nvCxnSpPr>
          <p:cNvPr id="80" name="Straight Arrow Connector 79">
            <a:extLst>
              <a:ext uri="{FF2B5EF4-FFF2-40B4-BE49-F238E27FC236}">
                <a16:creationId xmlns:a16="http://schemas.microsoft.com/office/drawing/2014/main" id="{469F424C-BFD9-477B-B6BC-0BEFDAA9C6B0}"/>
              </a:ext>
            </a:extLst>
          </p:cNvPr>
          <p:cNvCxnSpPr>
            <a:cxnSpLocks/>
          </p:cNvCxnSpPr>
          <p:nvPr/>
        </p:nvCxnSpPr>
        <p:spPr>
          <a:xfrm>
            <a:off x="3680027" y="3410739"/>
            <a:ext cx="838201" cy="0"/>
          </a:xfrm>
          <a:prstGeom prst="straightConnector1">
            <a:avLst/>
          </a:prstGeom>
          <a:ln w="38100">
            <a:solidFill>
              <a:schemeClr val="tx2"/>
            </a:solidFill>
            <a:tailEnd type="triangle"/>
          </a:ln>
        </p:spPr>
        <p:style>
          <a:lnRef idx="3">
            <a:schemeClr val="accent5"/>
          </a:lnRef>
          <a:fillRef idx="0">
            <a:schemeClr val="accent5"/>
          </a:fillRef>
          <a:effectRef idx="2">
            <a:schemeClr val="accent5"/>
          </a:effectRef>
          <a:fontRef idx="minor">
            <a:schemeClr val="tx1"/>
          </a:fontRef>
        </p:style>
      </p:cxnSp>
      <p:cxnSp>
        <p:nvCxnSpPr>
          <p:cNvPr id="81" name="Straight Arrow Connector 80">
            <a:extLst>
              <a:ext uri="{FF2B5EF4-FFF2-40B4-BE49-F238E27FC236}">
                <a16:creationId xmlns:a16="http://schemas.microsoft.com/office/drawing/2014/main" id="{5FB99BC5-15FD-445E-814A-77ED87B33650}"/>
              </a:ext>
            </a:extLst>
          </p:cNvPr>
          <p:cNvCxnSpPr>
            <a:cxnSpLocks/>
          </p:cNvCxnSpPr>
          <p:nvPr/>
        </p:nvCxnSpPr>
        <p:spPr>
          <a:xfrm>
            <a:off x="3650106" y="4795555"/>
            <a:ext cx="838201" cy="0"/>
          </a:xfrm>
          <a:prstGeom prst="straightConnector1">
            <a:avLst/>
          </a:prstGeom>
          <a:ln w="38100">
            <a:solidFill>
              <a:schemeClr val="tx2"/>
            </a:solidFill>
            <a:tailEnd type="triangle"/>
          </a:ln>
        </p:spPr>
        <p:style>
          <a:lnRef idx="3">
            <a:schemeClr val="accent5"/>
          </a:lnRef>
          <a:fillRef idx="0">
            <a:schemeClr val="accent5"/>
          </a:fillRef>
          <a:effectRef idx="2">
            <a:schemeClr val="accent5"/>
          </a:effectRef>
          <a:fontRef idx="minor">
            <a:schemeClr val="tx1"/>
          </a:fontRef>
        </p:style>
      </p:cxnSp>
      <p:cxnSp>
        <p:nvCxnSpPr>
          <p:cNvPr id="82" name="Straight Arrow Connector 81">
            <a:extLst>
              <a:ext uri="{FF2B5EF4-FFF2-40B4-BE49-F238E27FC236}">
                <a16:creationId xmlns:a16="http://schemas.microsoft.com/office/drawing/2014/main" id="{EFB6573B-4AFB-4240-9E0B-F7436F2A52FF}"/>
              </a:ext>
            </a:extLst>
          </p:cNvPr>
          <p:cNvCxnSpPr>
            <a:cxnSpLocks/>
          </p:cNvCxnSpPr>
          <p:nvPr/>
        </p:nvCxnSpPr>
        <p:spPr>
          <a:xfrm>
            <a:off x="3661256" y="5206583"/>
            <a:ext cx="838201" cy="0"/>
          </a:xfrm>
          <a:prstGeom prst="straightConnector1">
            <a:avLst/>
          </a:prstGeom>
          <a:ln w="38100">
            <a:solidFill>
              <a:schemeClr val="tx2"/>
            </a:solidFill>
            <a:tailEnd type="triangle"/>
          </a:ln>
        </p:spPr>
        <p:style>
          <a:lnRef idx="3">
            <a:schemeClr val="accent5"/>
          </a:lnRef>
          <a:fillRef idx="0">
            <a:schemeClr val="accent5"/>
          </a:fillRef>
          <a:effectRef idx="2">
            <a:schemeClr val="accent5"/>
          </a:effectRef>
          <a:fontRef idx="minor">
            <a:schemeClr val="tx1"/>
          </a:fontRef>
        </p:style>
      </p:cxnSp>
      <p:cxnSp>
        <p:nvCxnSpPr>
          <p:cNvPr id="83" name="Straight Arrow Connector 82">
            <a:extLst>
              <a:ext uri="{FF2B5EF4-FFF2-40B4-BE49-F238E27FC236}">
                <a16:creationId xmlns:a16="http://schemas.microsoft.com/office/drawing/2014/main" id="{CFA3C550-CD5A-4FFC-A202-6D9B0244A9DF}"/>
              </a:ext>
            </a:extLst>
          </p:cNvPr>
          <p:cNvCxnSpPr>
            <a:cxnSpLocks/>
          </p:cNvCxnSpPr>
          <p:nvPr/>
        </p:nvCxnSpPr>
        <p:spPr>
          <a:xfrm flipV="1">
            <a:off x="1821308" y="2906828"/>
            <a:ext cx="758911" cy="948173"/>
          </a:xfrm>
          <a:prstGeom prst="straightConnector1">
            <a:avLst/>
          </a:prstGeom>
          <a:ln w="38100">
            <a:solidFill>
              <a:schemeClr val="tx2"/>
            </a:solidFill>
            <a:tailEnd type="triangle"/>
          </a:ln>
        </p:spPr>
        <p:style>
          <a:lnRef idx="3">
            <a:schemeClr val="accent5"/>
          </a:lnRef>
          <a:fillRef idx="0">
            <a:schemeClr val="accent5"/>
          </a:fillRef>
          <a:effectRef idx="2">
            <a:schemeClr val="accent5"/>
          </a:effectRef>
          <a:fontRef idx="minor">
            <a:schemeClr val="tx1"/>
          </a:fontRef>
        </p:style>
      </p:cxnSp>
      <p:cxnSp>
        <p:nvCxnSpPr>
          <p:cNvPr id="85" name="Straight Arrow Connector 84">
            <a:extLst>
              <a:ext uri="{FF2B5EF4-FFF2-40B4-BE49-F238E27FC236}">
                <a16:creationId xmlns:a16="http://schemas.microsoft.com/office/drawing/2014/main" id="{B50235D4-C482-405E-8F8B-6AE38AD288E7}"/>
              </a:ext>
            </a:extLst>
          </p:cNvPr>
          <p:cNvCxnSpPr>
            <a:cxnSpLocks/>
          </p:cNvCxnSpPr>
          <p:nvPr/>
        </p:nvCxnSpPr>
        <p:spPr>
          <a:xfrm>
            <a:off x="1814330" y="3909756"/>
            <a:ext cx="765889" cy="1296827"/>
          </a:xfrm>
          <a:prstGeom prst="straightConnector1">
            <a:avLst/>
          </a:prstGeom>
          <a:ln w="38100">
            <a:solidFill>
              <a:schemeClr val="tx2"/>
            </a:solidFill>
            <a:tailEnd type="triangle"/>
          </a:ln>
        </p:spPr>
        <p:style>
          <a:lnRef idx="3">
            <a:schemeClr val="accent5"/>
          </a:lnRef>
          <a:fillRef idx="0">
            <a:schemeClr val="accent5"/>
          </a:fillRef>
          <a:effectRef idx="2">
            <a:schemeClr val="accent5"/>
          </a:effectRef>
          <a:fontRef idx="minor">
            <a:schemeClr val="tx1"/>
          </a:fontRef>
        </p:style>
      </p:cxnSp>
      <p:cxnSp>
        <p:nvCxnSpPr>
          <p:cNvPr id="87" name="Straight Arrow Connector 86">
            <a:extLst>
              <a:ext uri="{FF2B5EF4-FFF2-40B4-BE49-F238E27FC236}">
                <a16:creationId xmlns:a16="http://schemas.microsoft.com/office/drawing/2014/main" id="{268514FC-69A8-4D72-949F-159A50CCC923}"/>
              </a:ext>
            </a:extLst>
          </p:cNvPr>
          <p:cNvCxnSpPr>
            <a:cxnSpLocks/>
          </p:cNvCxnSpPr>
          <p:nvPr/>
        </p:nvCxnSpPr>
        <p:spPr>
          <a:xfrm flipV="1">
            <a:off x="1821308" y="3410739"/>
            <a:ext cx="817604" cy="438985"/>
          </a:xfrm>
          <a:prstGeom prst="straightConnector1">
            <a:avLst/>
          </a:prstGeom>
          <a:ln w="38100">
            <a:solidFill>
              <a:schemeClr val="tx2"/>
            </a:solidFill>
            <a:tailEnd type="triangle"/>
          </a:ln>
        </p:spPr>
        <p:style>
          <a:lnRef idx="3">
            <a:schemeClr val="accent5"/>
          </a:lnRef>
          <a:fillRef idx="0">
            <a:schemeClr val="accent5"/>
          </a:fillRef>
          <a:effectRef idx="2">
            <a:schemeClr val="accent5"/>
          </a:effectRef>
          <a:fontRef idx="minor">
            <a:schemeClr val="tx1"/>
          </a:fontRef>
        </p:style>
      </p:cxnSp>
      <p:cxnSp>
        <p:nvCxnSpPr>
          <p:cNvPr id="89" name="Straight Arrow Connector 88">
            <a:extLst>
              <a:ext uri="{FF2B5EF4-FFF2-40B4-BE49-F238E27FC236}">
                <a16:creationId xmlns:a16="http://schemas.microsoft.com/office/drawing/2014/main" id="{F5B68674-1CC4-489A-99DF-C2ED26DA80E1}"/>
              </a:ext>
            </a:extLst>
          </p:cNvPr>
          <p:cNvCxnSpPr>
            <a:cxnSpLocks/>
          </p:cNvCxnSpPr>
          <p:nvPr/>
        </p:nvCxnSpPr>
        <p:spPr>
          <a:xfrm>
            <a:off x="1850654" y="3916836"/>
            <a:ext cx="729565" cy="448430"/>
          </a:xfrm>
          <a:prstGeom prst="straightConnector1">
            <a:avLst/>
          </a:prstGeom>
          <a:ln w="38100">
            <a:solidFill>
              <a:schemeClr val="tx2"/>
            </a:solidFill>
            <a:tailEnd type="triangle"/>
          </a:ln>
        </p:spPr>
        <p:style>
          <a:lnRef idx="3">
            <a:schemeClr val="accent5"/>
          </a:lnRef>
          <a:fillRef idx="0">
            <a:schemeClr val="accent5"/>
          </a:fillRef>
          <a:effectRef idx="2">
            <a:schemeClr val="accent5"/>
          </a:effectRef>
          <a:fontRef idx="minor">
            <a:schemeClr val="tx1"/>
          </a:fontRef>
        </p:style>
      </p:cxnSp>
      <p:cxnSp>
        <p:nvCxnSpPr>
          <p:cNvPr id="91" name="Straight Arrow Connector 90">
            <a:extLst>
              <a:ext uri="{FF2B5EF4-FFF2-40B4-BE49-F238E27FC236}">
                <a16:creationId xmlns:a16="http://schemas.microsoft.com/office/drawing/2014/main" id="{DE3450A6-93FD-493C-A057-C2CBA1964DCF}"/>
              </a:ext>
            </a:extLst>
          </p:cNvPr>
          <p:cNvCxnSpPr>
            <a:cxnSpLocks/>
          </p:cNvCxnSpPr>
          <p:nvPr/>
        </p:nvCxnSpPr>
        <p:spPr>
          <a:xfrm>
            <a:off x="1821308" y="3923916"/>
            <a:ext cx="758911" cy="871639"/>
          </a:xfrm>
          <a:prstGeom prst="straightConnector1">
            <a:avLst/>
          </a:prstGeom>
          <a:ln w="38100">
            <a:solidFill>
              <a:schemeClr val="tx2"/>
            </a:solidFill>
            <a:tailEnd type="triangle"/>
          </a:ln>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38847905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hart 2"/>
          <p:cNvGraphicFramePr/>
          <p:nvPr/>
        </p:nvGraphicFramePr>
        <p:xfrm>
          <a:off x="324229" y="1937703"/>
          <a:ext cx="11517749" cy="4051738"/>
        </p:xfrm>
        <a:graphic>
          <a:graphicData uri="http://schemas.openxmlformats.org/drawingml/2006/chart">
            <c:chart xmlns:c="http://schemas.openxmlformats.org/drawingml/2006/chart" xmlns:r="http://schemas.openxmlformats.org/officeDocument/2006/relationships" r:id="rId3"/>
          </a:graphicData>
        </a:graphic>
      </p:graphicFrame>
      <p:sp>
        <p:nvSpPr>
          <p:cNvPr id="2" name="Title 1"/>
          <p:cNvSpPr>
            <a:spLocks noGrp="1"/>
          </p:cNvSpPr>
          <p:nvPr>
            <p:ph type="title"/>
          </p:nvPr>
        </p:nvSpPr>
        <p:spPr/>
        <p:txBody>
          <a:bodyPr/>
          <a:lstStyle/>
          <a:p>
            <a:r>
              <a:rPr lang="en-US"/>
              <a:t>Time to adapt is shrinking</a:t>
            </a:r>
          </a:p>
        </p:txBody>
      </p:sp>
      <p:sp>
        <p:nvSpPr>
          <p:cNvPr id="11" name="Rectangle 10"/>
          <p:cNvSpPr/>
          <p:nvPr/>
        </p:nvSpPr>
        <p:spPr bwMode="auto">
          <a:xfrm>
            <a:off x="449279" y="1211893"/>
            <a:ext cx="11290272" cy="4438977"/>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91414" bIns="45706" numCol="1" spcCol="0" rtlCol="0" fromWordArt="0" anchor="ctr" anchorCtr="0" forceAA="0" compatLnSpc="1">
            <a:prstTxWarp prst="textNoShape">
              <a:avLst/>
            </a:prstTxWarp>
            <a:noAutofit/>
          </a:bodyPr>
          <a:lstStyle/>
          <a:p>
            <a:pPr algn="ctr" defTabSz="932114" fontAlgn="base">
              <a:spcBef>
                <a:spcPct val="0"/>
              </a:spcBef>
              <a:spcAft>
                <a:spcPct val="0"/>
              </a:spcAft>
              <a:defRPr/>
            </a:pPr>
            <a:endParaRPr lang="en-US" sz="2400">
              <a:solidFill>
                <a:schemeClr val="tx1"/>
              </a:solidFill>
              <a:latin typeface="Segoe UI"/>
              <a:ea typeface="Segoe UI" pitchFamily="34" charset="0"/>
              <a:cs typeface="Segoe UI" pitchFamily="34" charset="0"/>
            </a:endParaRPr>
          </a:p>
        </p:txBody>
      </p:sp>
      <p:sp>
        <p:nvSpPr>
          <p:cNvPr id="3" name="TextBox 2"/>
          <p:cNvSpPr txBox="1"/>
          <p:nvPr/>
        </p:nvSpPr>
        <p:spPr>
          <a:xfrm>
            <a:off x="10450983" y="5925464"/>
            <a:ext cx="1188382" cy="230767"/>
          </a:xfrm>
          <a:prstGeom prst="rect">
            <a:avLst/>
          </a:prstGeom>
          <a:noFill/>
        </p:spPr>
        <p:txBody>
          <a:bodyPr wrap="square" lIns="0" tIns="0" rIns="0" bIns="0" rtlCol="0">
            <a:noAutofit/>
          </a:bodyPr>
          <a:lstStyle/>
          <a:p>
            <a:pPr algn="r" defTabSz="914049">
              <a:lnSpc>
                <a:spcPct val="90000"/>
              </a:lnSpc>
              <a:spcAft>
                <a:spcPts val="600"/>
              </a:spcAft>
              <a:defRPr/>
            </a:pPr>
            <a:r>
              <a:rPr lang="en-US" sz="1200">
                <a:latin typeface="Segoe UI"/>
              </a:rPr>
              <a:t>Source: BBC</a:t>
            </a:r>
          </a:p>
        </p:txBody>
      </p:sp>
      <p:cxnSp>
        <p:nvCxnSpPr>
          <p:cNvPr id="16" name="Straight Connector 15"/>
          <p:cNvCxnSpPr/>
          <p:nvPr/>
        </p:nvCxnSpPr>
        <p:spPr>
          <a:xfrm flipH="1">
            <a:off x="1618094" y="2013603"/>
            <a:ext cx="973701" cy="0"/>
          </a:xfrm>
          <a:prstGeom prst="line">
            <a:avLst/>
          </a:prstGeom>
          <a:ln w="9525">
            <a:solidFill>
              <a:srgbClr val="D2D2D2">
                <a:alpha val="85882"/>
              </a:srgbClr>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sp>
        <p:nvSpPr>
          <p:cNvPr id="17" name="Rectangle 16"/>
          <p:cNvSpPr/>
          <p:nvPr/>
        </p:nvSpPr>
        <p:spPr bwMode="auto">
          <a:xfrm>
            <a:off x="2801807" y="1732078"/>
            <a:ext cx="4292975" cy="5630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defTabSz="932114" fontAlgn="base">
              <a:spcBef>
                <a:spcPct val="0"/>
              </a:spcBef>
              <a:spcAft>
                <a:spcPct val="0"/>
              </a:spcAft>
              <a:defRPr/>
            </a:pPr>
            <a:r>
              <a:rPr lang="en-US" sz="1500" b="1">
                <a:solidFill>
                  <a:schemeClr val="tx1"/>
                </a:solidFill>
                <a:latin typeface="Segoe UI"/>
                <a:ea typeface="Segoe UI" panose="020B0502040204020203" pitchFamily="34" charset="0"/>
                <a:cs typeface="Segoe UI" panose="020B0502040204020203" pitchFamily="34" charset="0"/>
              </a:rPr>
              <a:t>A hundred years ago, </a:t>
            </a:r>
            <a:r>
              <a:rPr lang="en-US" sz="1500">
                <a:solidFill>
                  <a:schemeClr val="tx1"/>
                </a:solidFill>
                <a:latin typeface="Segoe UI"/>
                <a:ea typeface="Segoe UI" panose="020B0502040204020203" pitchFamily="34" charset="0"/>
                <a:cs typeface="Segoe UI" panose="020B0502040204020203" pitchFamily="34" charset="0"/>
              </a:rPr>
              <a:t>the average lifespan of  a company listed on the S&amp;P 500 index was 67 years</a:t>
            </a:r>
          </a:p>
        </p:txBody>
      </p:sp>
      <p:cxnSp>
        <p:nvCxnSpPr>
          <p:cNvPr id="18" name="Straight Connector 17"/>
          <p:cNvCxnSpPr/>
          <p:nvPr/>
        </p:nvCxnSpPr>
        <p:spPr>
          <a:xfrm flipV="1">
            <a:off x="2608723" y="1815028"/>
            <a:ext cx="0" cy="397153"/>
          </a:xfrm>
          <a:prstGeom prst="line">
            <a:avLst/>
          </a:prstGeom>
          <a:ln w="9525">
            <a:solidFill>
              <a:srgbClr val="D2D2D2">
                <a:alpha val="85882"/>
              </a:srgbClr>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grpSp>
        <p:nvGrpSpPr>
          <p:cNvPr id="23" name="Group 22"/>
          <p:cNvGrpSpPr/>
          <p:nvPr/>
        </p:nvGrpSpPr>
        <p:grpSpPr>
          <a:xfrm>
            <a:off x="9016175" y="2046779"/>
            <a:ext cx="2825801" cy="1263669"/>
            <a:chOff x="8785175" y="2046386"/>
            <a:chExt cx="2826603" cy="1264027"/>
          </a:xfrm>
        </p:grpSpPr>
        <p:sp>
          <p:nvSpPr>
            <p:cNvPr id="12" name="Rectangle 11"/>
            <p:cNvSpPr/>
            <p:nvPr/>
          </p:nvSpPr>
          <p:spPr bwMode="auto">
            <a:xfrm>
              <a:off x="8785175" y="2430424"/>
              <a:ext cx="2826603" cy="35040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defTabSz="932114" fontAlgn="base">
                <a:spcBef>
                  <a:spcPct val="0"/>
                </a:spcBef>
                <a:spcAft>
                  <a:spcPct val="0"/>
                </a:spcAft>
                <a:defRPr/>
              </a:pPr>
              <a:r>
                <a:rPr lang="en-US" sz="1500" b="1">
                  <a:solidFill>
                    <a:schemeClr val="tx1"/>
                  </a:solidFill>
                  <a:latin typeface="Segoe UI"/>
                  <a:ea typeface="Segoe UI" panose="020B0502040204020203" pitchFamily="34" charset="0"/>
                  <a:cs typeface="Segoe UI" panose="020B0502040204020203" pitchFamily="34" charset="0"/>
                </a:rPr>
                <a:t>75% </a:t>
              </a:r>
              <a:r>
                <a:rPr lang="en-US" sz="1500">
                  <a:solidFill>
                    <a:schemeClr val="tx1"/>
                  </a:solidFill>
                  <a:latin typeface="Segoe UI"/>
                  <a:ea typeface="Segoe UI" panose="020B0502040204020203" pitchFamily="34" charset="0"/>
                  <a:cs typeface="Segoe UI" panose="020B0502040204020203" pitchFamily="34" charset="0"/>
                </a:rPr>
                <a:t>of the S&amp;P 500 will be new (not on the index today)</a:t>
              </a:r>
            </a:p>
          </p:txBody>
        </p:sp>
        <p:sp>
          <p:nvSpPr>
            <p:cNvPr id="15" name="Rectangle 14"/>
            <p:cNvSpPr/>
            <p:nvPr/>
          </p:nvSpPr>
          <p:spPr bwMode="auto">
            <a:xfrm>
              <a:off x="8785176" y="3002465"/>
              <a:ext cx="2687842" cy="30794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defTabSz="932114" fontAlgn="base">
                <a:spcBef>
                  <a:spcPct val="0"/>
                </a:spcBef>
                <a:spcAft>
                  <a:spcPct val="0"/>
                </a:spcAft>
                <a:defRPr/>
              </a:pPr>
              <a:r>
                <a:rPr lang="en-US" sz="1500" b="1">
                  <a:solidFill>
                    <a:schemeClr val="tx1"/>
                  </a:solidFill>
                  <a:latin typeface="Segoe UI"/>
                  <a:ea typeface="Segoe UI" panose="020B0502040204020203" pitchFamily="34" charset="0"/>
                  <a:cs typeface="Segoe UI" panose="020B0502040204020203" pitchFamily="34" charset="0"/>
                </a:rPr>
                <a:t>25% </a:t>
              </a:r>
              <a:r>
                <a:rPr lang="en-US" sz="1500">
                  <a:solidFill>
                    <a:schemeClr val="tx1"/>
                  </a:solidFill>
                  <a:latin typeface="Segoe UI"/>
                  <a:ea typeface="Segoe UI" panose="020B0502040204020203" pitchFamily="34" charset="0"/>
                  <a:cs typeface="Segoe UI" panose="020B0502040204020203" pitchFamily="34" charset="0"/>
                </a:rPr>
                <a:t>of the S&amp;P 500 will</a:t>
              </a:r>
            </a:p>
            <a:p>
              <a:pPr defTabSz="932114" fontAlgn="base">
                <a:spcBef>
                  <a:spcPct val="0"/>
                </a:spcBef>
                <a:spcAft>
                  <a:spcPct val="0"/>
                </a:spcAft>
                <a:defRPr/>
              </a:pPr>
              <a:r>
                <a:rPr lang="en-US" sz="1500">
                  <a:solidFill>
                    <a:schemeClr val="tx1"/>
                  </a:solidFill>
                  <a:latin typeface="Segoe UI"/>
                  <a:ea typeface="Segoe UI" panose="020B0502040204020203" pitchFamily="34" charset="0"/>
                  <a:cs typeface="Segoe UI" panose="020B0502040204020203" pitchFamily="34" charset="0"/>
                </a:rPr>
                <a:t>be ones on the index today</a:t>
              </a:r>
            </a:p>
          </p:txBody>
        </p:sp>
        <p:sp>
          <p:nvSpPr>
            <p:cNvPr id="4" name="Rectangle 3"/>
            <p:cNvSpPr/>
            <p:nvPr/>
          </p:nvSpPr>
          <p:spPr bwMode="auto">
            <a:xfrm>
              <a:off x="8785176" y="2046386"/>
              <a:ext cx="2724146" cy="3619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06" rIns="91414" bIns="45706" numCol="1" spcCol="0" rtlCol="0" fromWordArt="0" anchor="ctr" anchorCtr="0" forceAA="0" compatLnSpc="1">
              <a:prstTxWarp prst="textNoShape">
                <a:avLst/>
              </a:prstTxWarp>
              <a:noAutofit/>
            </a:bodyPr>
            <a:lstStyle/>
            <a:p>
              <a:pPr defTabSz="932114" fontAlgn="base">
                <a:spcBef>
                  <a:spcPct val="0"/>
                </a:spcBef>
                <a:spcAft>
                  <a:spcPct val="0"/>
                </a:spcAft>
                <a:defRPr/>
              </a:pPr>
              <a:r>
                <a:rPr lang="en-US" sz="1500" b="1">
                  <a:solidFill>
                    <a:schemeClr val="tx1"/>
                  </a:solidFill>
                  <a:latin typeface="Segoe UI"/>
                  <a:ea typeface="Segoe UI" panose="020B0502040204020203" pitchFamily="34" charset="0"/>
                  <a:cs typeface="Segoe UI" panose="020B0502040204020203" pitchFamily="34" charset="0"/>
                </a:rPr>
                <a:t>In the 2020s…</a:t>
              </a:r>
            </a:p>
          </p:txBody>
        </p:sp>
      </p:grpSp>
      <p:cxnSp>
        <p:nvCxnSpPr>
          <p:cNvPr id="19" name="Straight Connector 18"/>
          <p:cNvCxnSpPr/>
          <p:nvPr/>
        </p:nvCxnSpPr>
        <p:spPr>
          <a:xfrm rot="5400000" flipV="1">
            <a:off x="10127953" y="3321040"/>
            <a:ext cx="0" cy="397153"/>
          </a:xfrm>
          <a:prstGeom prst="line">
            <a:avLst/>
          </a:prstGeom>
          <a:ln w="9525">
            <a:solidFill>
              <a:srgbClr val="D2D2D2">
                <a:alpha val="85882"/>
              </a:srgbClr>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Elbow Connector 19"/>
          <p:cNvCxnSpPr/>
          <p:nvPr/>
        </p:nvCxnSpPr>
        <p:spPr>
          <a:xfrm rot="16200000" flipH="1">
            <a:off x="10106808" y="3555937"/>
            <a:ext cx="1199809" cy="1151977"/>
          </a:xfrm>
          <a:prstGeom prst="bentConnector3">
            <a:avLst/>
          </a:prstGeom>
          <a:ln w="9525">
            <a:solidFill>
              <a:srgbClr val="D2D2D2">
                <a:alpha val="85882"/>
              </a:srgbClr>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7488139"/>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3CB40C-76DC-4067-82A0-6C5B8EB44982}"/>
              </a:ext>
            </a:extLst>
          </p:cNvPr>
          <p:cNvSpPr txBox="1">
            <a:spLocks/>
          </p:cNvSpPr>
          <p:nvPr/>
        </p:nvSpPr>
        <p:spPr>
          <a:xfrm>
            <a:off x="2286000" y="2438401"/>
            <a:ext cx="7773338" cy="1974573"/>
          </a:xfrm>
          <a:prstGeom prst="rect">
            <a:avLst/>
          </a:prstGeom>
        </p:spPr>
        <p:txBody>
          <a:bodyPr>
            <a:normAutofit fontScale="8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10000"/>
              </a:lnSpc>
            </a:pPr>
            <a:r>
              <a:rPr lang="en-IN" sz="6500" dirty="0">
                <a:latin typeface="Sitka Text" panose="02000505000000020004" pitchFamily="2" charset="0"/>
                <a:ea typeface="+mn-ea"/>
                <a:cs typeface="+mn-cs"/>
              </a:rPr>
              <a:t>PROVISIONING A SQL DATA WAREHOUSE</a:t>
            </a:r>
          </a:p>
          <a:p>
            <a:pPr algn="ctr"/>
            <a:endParaRPr lang="en-IN" dirty="0"/>
          </a:p>
        </p:txBody>
      </p:sp>
    </p:spTree>
    <p:extLst>
      <p:ext uri="{BB962C8B-B14F-4D97-AF65-F5344CB8AC3E}">
        <p14:creationId xmlns:p14="http://schemas.microsoft.com/office/powerpoint/2010/main" val="221414112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5D1260F-037B-47D1-A47F-F558172D1F1A}"/>
              </a:ext>
            </a:extLst>
          </p:cNvPr>
          <p:cNvSpPr txBox="1"/>
          <p:nvPr/>
        </p:nvSpPr>
        <p:spPr>
          <a:xfrm>
            <a:off x="1981200" y="1447800"/>
            <a:ext cx="8534400" cy="3477875"/>
          </a:xfrm>
          <a:prstGeom prst="rect">
            <a:avLst/>
          </a:prstGeom>
          <a:noFill/>
        </p:spPr>
        <p:txBody>
          <a:bodyPr wrap="square" rtlCol="0">
            <a:spAutoFit/>
          </a:bodyPr>
          <a:lstStyle/>
          <a:p>
            <a:r>
              <a:rPr lang="en-IN" sz="2000" dirty="0">
                <a:latin typeface="Calibri" panose="020F0502020204030204" pitchFamily="34" charset="0"/>
                <a:cs typeface="Calibri" panose="020F0502020204030204" pitchFamily="34" charset="0"/>
              </a:rPr>
              <a:t> </a:t>
            </a:r>
            <a:endParaRPr lang="en-IN" sz="2000" dirty="0">
              <a:solidFill>
                <a:schemeClr val="accent1">
                  <a:lumMod val="75000"/>
                </a:schemeClr>
              </a:solidFill>
              <a:latin typeface="Calibri" panose="020F0502020204030204" pitchFamily="34" charset="0"/>
              <a:cs typeface="Calibri" panose="020F0502020204030204" pitchFamily="34" charset="0"/>
            </a:endParaRPr>
          </a:p>
          <a:p>
            <a:pPr marL="342900" indent="-342900">
              <a:buFont typeface="Wingdings" panose="05000000000000000000" pitchFamily="2" charset="2"/>
              <a:buChar char="Ø"/>
            </a:pPr>
            <a:r>
              <a:rPr lang="en-IN" sz="3200" dirty="0">
                <a:latin typeface="Calibri" panose="020F0502020204030204" pitchFamily="34" charset="0"/>
                <a:cs typeface="Calibri" panose="020F0502020204030204" pitchFamily="34" charset="0"/>
              </a:rPr>
              <a:t>Preparing to Deploy SQL DW </a:t>
            </a:r>
          </a:p>
          <a:p>
            <a:pPr marL="342900" indent="-342900">
              <a:buFont typeface="Wingdings" panose="05000000000000000000" pitchFamily="2" charset="2"/>
              <a:buChar char="Ø"/>
            </a:pPr>
            <a:r>
              <a:rPr lang="en-IN" sz="3200" dirty="0">
                <a:latin typeface="Calibri" panose="020F0502020204030204" pitchFamily="34" charset="0"/>
                <a:cs typeface="Calibri" panose="020F0502020204030204" pitchFamily="34" charset="0"/>
              </a:rPr>
              <a:t>Provisioning SQL DW from Portal.</a:t>
            </a:r>
          </a:p>
          <a:p>
            <a:pPr marL="342900" indent="-342900">
              <a:buFont typeface="Wingdings" panose="05000000000000000000" pitchFamily="2" charset="2"/>
              <a:buChar char="Ø"/>
            </a:pPr>
            <a:r>
              <a:rPr lang="en-IN" sz="3200" dirty="0">
                <a:latin typeface="Calibri" panose="020F0502020204030204" pitchFamily="34" charset="0"/>
                <a:cs typeface="Calibri" panose="020F0502020204030204" pitchFamily="34" charset="0"/>
              </a:rPr>
              <a:t>Querying SQL DW </a:t>
            </a:r>
          </a:p>
          <a:p>
            <a:pPr marL="342900" indent="-342900">
              <a:buFont typeface="Wingdings" panose="05000000000000000000" pitchFamily="2" charset="2"/>
              <a:buChar char="Ø"/>
            </a:pPr>
            <a:r>
              <a:rPr lang="en-IN" sz="3200" dirty="0">
                <a:latin typeface="Calibri" panose="020F0502020204030204" pitchFamily="34" charset="0"/>
                <a:cs typeface="Calibri" panose="020F0502020204030204" pitchFamily="34" charset="0"/>
              </a:rPr>
              <a:t>Provisioning SQL DW with Power Shell</a:t>
            </a:r>
          </a:p>
          <a:p>
            <a:pPr marL="342900" indent="-342900">
              <a:buFont typeface="Wingdings" panose="05000000000000000000" pitchFamily="2" charset="2"/>
              <a:buChar char="Ø"/>
            </a:pPr>
            <a:r>
              <a:rPr lang="en-IN" sz="3200" dirty="0">
                <a:latin typeface="Calibri" panose="020F0502020204030204" pitchFamily="34" charset="0"/>
                <a:cs typeface="Calibri" panose="020F0502020204030204" pitchFamily="34" charset="0"/>
              </a:rPr>
              <a:t>Provisioning SQL DW with T-SQL</a:t>
            </a:r>
            <a:endParaRPr lang="en-IN" sz="3200" dirty="0">
              <a:solidFill>
                <a:schemeClr val="accent2">
                  <a:lumMod val="75000"/>
                </a:schemeClr>
              </a:solidFill>
              <a:latin typeface="Calibri" panose="020F0502020204030204" pitchFamily="34" charset="0"/>
              <a:cs typeface="Calibri" panose="020F0502020204030204" pitchFamily="34" charset="0"/>
            </a:endParaRPr>
          </a:p>
          <a:p>
            <a:pPr marL="457200" indent="-457200">
              <a:buFont typeface="Wingdings" panose="05000000000000000000" pitchFamily="2" charset="2"/>
              <a:buChar char="Ø"/>
            </a:pPr>
            <a:endParaRPr lang="en-IN" sz="2000" dirty="0">
              <a:solidFill>
                <a:schemeClr val="accent2">
                  <a:lumMod val="75000"/>
                </a:schemeClr>
              </a:solidFill>
            </a:endParaRPr>
          </a:p>
          <a:p>
            <a:endParaRPr lang="en-IN" sz="2000" dirty="0"/>
          </a:p>
        </p:txBody>
      </p:sp>
      <p:sp>
        <p:nvSpPr>
          <p:cNvPr id="3" name="Rectangle 2">
            <a:extLst>
              <a:ext uri="{FF2B5EF4-FFF2-40B4-BE49-F238E27FC236}">
                <a16:creationId xmlns:a16="http://schemas.microsoft.com/office/drawing/2014/main" id="{1BF9C03D-6212-4F9D-89AF-146312C03CD3}"/>
              </a:ext>
            </a:extLst>
          </p:cNvPr>
          <p:cNvSpPr txBox="1">
            <a:spLocks noChangeArrowheads="1"/>
          </p:cNvSpPr>
          <p:nvPr/>
        </p:nvSpPr>
        <p:spPr>
          <a:xfrm>
            <a:off x="838200" y="533400"/>
            <a:ext cx="8839200" cy="762000"/>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Sitka Text" panose="02000505000000020004" pitchFamily="2" charset="0"/>
                <a:ea typeface="+mn-ea"/>
                <a:cs typeface="+mn-cs"/>
              </a:rPr>
              <a:t>INTRODUCTION</a:t>
            </a:r>
          </a:p>
        </p:txBody>
      </p:sp>
    </p:spTree>
    <p:extLst>
      <p:ext uri="{BB962C8B-B14F-4D97-AF65-F5344CB8AC3E}">
        <p14:creationId xmlns:p14="http://schemas.microsoft.com/office/powerpoint/2010/main" val="350266099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9E21EB-56BF-4300-A1D0-AECFE3685EB9}"/>
              </a:ext>
            </a:extLst>
          </p:cNvPr>
          <p:cNvSpPr txBox="1">
            <a:spLocks/>
          </p:cNvSpPr>
          <p:nvPr/>
        </p:nvSpPr>
        <p:spPr>
          <a:xfrm>
            <a:off x="703385" y="685800"/>
            <a:ext cx="8458200" cy="685799"/>
          </a:xfrm>
          <a:prstGeom prst="rect">
            <a:avLst/>
          </a:prstGeom>
        </p:spPr>
        <p:txBody>
          <a:bodyP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dirty="0">
                <a:latin typeface="Sitka Banner" panose="02000505000000020004" pitchFamily="2" charset="0"/>
                <a:cs typeface="Calibri" panose="020F0502020204030204" pitchFamily="34" charset="0"/>
              </a:rPr>
              <a:t>PREPARING TO DEPLOY SQL DW</a:t>
            </a:r>
            <a:endParaRPr lang="en-IN" dirty="0">
              <a:latin typeface="Sitka Banner" panose="02000505000000020004" pitchFamily="2" charset="0"/>
              <a:ea typeface="+mn-ea"/>
              <a:cs typeface="+mn-cs"/>
            </a:endParaRPr>
          </a:p>
        </p:txBody>
      </p:sp>
      <p:sp>
        <p:nvSpPr>
          <p:cNvPr id="3" name="TextBox 2">
            <a:extLst>
              <a:ext uri="{FF2B5EF4-FFF2-40B4-BE49-F238E27FC236}">
                <a16:creationId xmlns:a16="http://schemas.microsoft.com/office/drawing/2014/main" id="{F5AA4D3D-0B58-4FD6-A66F-F4680BC30CCA}"/>
              </a:ext>
            </a:extLst>
          </p:cNvPr>
          <p:cNvSpPr txBox="1"/>
          <p:nvPr/>
        </p:nvSpPr>
        <p:spPr>
          <a:xfrm>
            <a:off x="767862" y="2258254"/>
            <a:ext cx="8686800" cy="2862322"/>
          </a:xfrm>
          <a:prstGeom prst="rect">
            <a:avLst/>
          </a:prstGeom>
          <a:solidFill>
            <a:schemeClr val="bg1"/>
          </a:solidFill>
        </p:spPr>
        <p:txBody>
          <a:bodyPr wrap="square" rtlCol="0">
            <a:spAutoFit/>
          </a:bodyPr>
          <a:lstStyle/>
          <a:p>
            <a:pPr marL="342900" indent="-342900">
              <a:lnSpc>
                <a:spcPct val="150000"/>
              </a:lnSpc>
              <a:buFont typeface="Arial" panose="020B0604020202020204" pitchFamily="34" charset="0"/>
              <a:buChar char="•"/>
            </a:pPr>
            <a:r>
              <a:rPr lang="en-IN" sz="2000" dirty="0"/>
              <a:t>Azure subscription         : Where will the deployment be billed? Account access </a:t>
            </a:r>
          </a:p>
          <a:p>
            <a:pPr marL="342900" indent="-342900">
              <a:lnSpc>
                <a:spcPct val="150000"/>
              </a:lnSpc>
              <a:buFont typeface="Arial" panose="020B0604020202020204" pitchFamily="34" charset="0"/>
              <a:buChar char="•"/>
            </a:pPr>
            <a:r>
              <a:rPr lang="en-IN" sz="2000" dirty="0"/>
              <a:t>Resource group              : New or existing? </a:t>
            </a:r>
          </a:p>
          <a:p>
            <a:pPr marL="342900" indent="-342900">
              <a:lnSpc>
                <a:spcPct val="150000"/>
              </a:lnSpc>
              <a:buFont typeface="Arial" panose="020B0604020202020204" pitchFamily="34" charset="0"/>
              <a:buChar char="•"/>
            </a:pPr>
            <a:r>
              <a:rPr lang="en-IN" sz="2000" dirty="0"/>
              <a:t>Logical server                 :  New or existing? </a:t>
            </a:r>
          </a:p>
          <a:p>
            <a:pPr marL="342900" indent="-342900">
              <a:lnSpc>
                <a:spcPct val="150000"/>
              </a:lnSpc>
              <a:buFont typeface="Arial" panose="020B0604020202020204" pitchFamily="34" charset="0"/>
              <a:buChar char="•"/>
            </a:pPr>
            <a:r>
              <a:rPr lang="en-IN" sz="2000" dirty="0"/>
              <a:t>Database name              : Must be unique to its server </a:t>
            </a:r>
          </a:p>
          <a:p>
            <a:pPr marL="342900" indent="-342900">
              <a:lnSpc>
                <a:spcPct val="150000"/>
              </a:lnSpc>
              <a:buFont typeface="Arial" panose="020B0604020202020204" pitchFamily="34" charset="0"/>
              <a:buChar char="•"/>
            </a:pPr>
            <a:r>
              <a:rPr lang="en-IN" sz="2000" dirty="0"/>
              <a:t>Performance settings    : Start with 400 DWU, adjust later </a:t>
            </a:r>
          </a:p>
          <a:p>
            <a:pPr marL="342900" indent="-342900">
              <a:lnSpc>
                <a:spcPct val="150000"/>
              </a:lnSpc>
              <a:buFont typeface="Arial" panose="020B0604020202020204" pitchFamily="34" charset="0"/>
              <a:buChar char="•"/>
            </a:pPr>
            <a:r>
              <a:rPr lang="en-IN" sz="2000" dirty="0"/>
              <a:t>Security Authentication : server administrator, firewall rules</a:t>
            </a:r>
          </a:p>
        </p:txBody>
      </p:sp>
      <p:sp>
        <p:nvSpPr>
          <p:cNvPr id="4" name="TextBox 3">
            <a:extLst>
              <a:ext uri="{FF2B5EF4-FFF2-40B4-BE49-F238E27FC236}">
                <a16:creationId xmlns:a16="http://schemas.microsoft.com/office/drawing/2014/main" id="{D0718971-CAC1-4EE3-905D-CB0A734F8AF3}"/>
              </a:ext>
            </a:extLst>
          </p:cNvPr>
          <p:cNvSpPr txBox="1"/>
          <p:nvPr/>
        </p:nvSpPr>
        <p:spPr>
          <a:xfrm>
            <a:off x="762000" y="1524000"/>
            <a:ext cx="4876800" cy="523220"/>
          </a:xfrm>
          <a:prstGeom prst="rect">
            <a:avLst/>
          </a:prstGeom>
          <a:noFill/>
        </p:spPr>
        <p:txBody>
          <a:bodyPr wrap="square" rtlCol="0">
            <a:spAutoFit/>
          </a:bodyPr>
          <a:lstStyle/>
          <a:p>
            <a:r>
              <a:rPr lang="en-IN" sz="2800" dirty="0"/>
              <a:t>Deployment considerations </a:t>
            </a:r>
          </a:p>
        </p:txBody>
      </p:sp>
    </p:spTree>
    <p:extLst>
      <p:ext uri="{BB962C8B-B14F-4D97-AF65-F5344CB8AC3E}">
        <p14:creationId xmlns:p14="http://schemas.microsoft.com/office/powerpoint/2010/main" val="397891238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49BAC2C-354E-425F-8B4C-D11C840DEB91}"/>
              </a:ext>
            </a:extLst>
          </p:cNvPr>
          <p:cNvSpPr/>
          <p:nvPr/>
        </p:nvSpPr>
        <p:spPr>
          <a:xfrm>
            <a:off x="1219200" y="533400"/>
            <a:ext cx="8153400" cy="4154984"/>
          </a:xfrm>
          <a:prstGeom prst="rect">
            <a:avLst/>
          </a:prstGeom>
        </p:spPr>
        <p:txBody>
          <a:bodyPr wrap="square">
            <a:spAutoFit/>
          </a:bodyPr>
          <a:lstStyle/>
          <a:p>
            <a:endParaRPr lang="en-IN" dirty="0"/>
          </a:p>
          <a:p>
            <a:r>
              <a:rPr lang="en-IN" sz="3600" dirty="0"/>
              <a:t>Deployment methods </a:t>
            </a:r>
          </a:p>
          <a:p>
            <a:pPr marL="342900" indent="-342900">
              <a:lnSpc>
                <a:spcPct val="150000"/>
              </a:lnSpc>
              <a:buFont typeface="Arial" panose="020B0604020202020204" pitchFamily="34" charset="0"/>
              <a:buChar char="•"/>
            </a:pPr>
            <a:r>
              <a:rPr lang="en-IN" sz="2000" dirty="0"/>
              <a:t>       Azure Portal (server &amp; database) </a:t>
            </a:r>
          </a:p>
          <a:p>
            <a:pPr>
              <a:lnSpc>
                <a:spcPct val="150000"/>
              </a:lnSpc>
            </a:pPr>
            <a:r>
              <a:rPr lang="en-IN" sz="2000" dirty="0"/>
              <a:t>                     Browser </a:t>
            </a:r>
          </a:p>
          <a:p>
            <a:pPr marL="342900" indent="-342900">
              <a:lnSpc>
                <a:spcPct val="150000"/>
              </a:lnSpc>
              <a:buFont typeface="Arial" panose="020B0604020202020204" pitchFamily="34" charset="0"/>
              <a:buChar char="•"/>
            </a:pPr>
            <a:r>
              <a:rPr lang="en-IN" sz="2000" dirty="0"/>
              <a:t>       </a:t>
            </a:r>
            <a:r>
              <a:rPr lang="en-IN" sz="2000" dirty="0" err="1"/>
              <a:t>PowerSheII</a:t>
            </a:r>
            <a:r>
              <a:rPr lang="en-IN" sz="2000" dirty="0"/>
              <a:t> (server &amp; database) </a:t>
            </a:r>
          </a:p>
          <a:p>
            <a:pPr>
              <a:lnSpc>
                <a:spcPct val="150000"/>
              </a:lnSpc>
            </a:pPr>
            <a:r>
              <a:rPr lang="en-IN" sz="2000" dirty="0"/>
              <a:t>                    Needs Azure PowerShell module </a:t>
            </a:r>
          </a:p>
          <a:p>
            <a:pPr marL="342900" indent="-342900">
              <a:lnSpc>
                <a:spcPct val="150000"/>
              </a:lnSpc>
              <a:buFont typeface="Arial" panose="020B0604020202020204" pitchFamily="34" charset="0"/>
              <a:buChar char="•"/>
            </a:pPr>
            <a:r>
              <a:rPr lang="en-IN" sz="2000" dirty="0"/>
              <a:t>       T-SQL (database only) </a:t>
            </a:r>
          </a:p>
          <a:p>
            <a:pPr>
              <a:lnSpc>
                <a:spcPct val="150000"/>
              </a:lnSpc>
            </a:pPr>
            <a:r>
              <a:rPr lang="en-IN" sz="2000" dirty="0"/>
              <a:t>                    Visual Studio 2013(or later) with SSDT </a:t>
            </a:r>
          </a:p>
          <a:p>
            <a:pPr>
              <a:lnSpc>
                <a:spcPct val="150000"/>
              </a:lnSpc>
            </a:pPr>
            <a:r>
              <a:rPr lang="en-IN" sz="2000" dirty="0"/>
              <a:t>                    SQL Server Management Studio, </a:t>
            </a:r>
            <a:r>
              <a:rPr lang="en-IN" sz="2000" dirty="0" err="1"/>
              <a:t>sqlcmd</a:t>
            </a:r>
            <a:r>
              <a:rPr lang="en-IN" sz="2000" dirty="0"/>
              <a:t> </a:t>
            </a:r>
          </a:p>
        </p:txBody>
      </p:sp>
    </p:spTree>
    <p:extLst>
      <p:ext uri="{BB962C8B-B14F-4D97-AF65-F5344CB8AC3E}">
        <p14:creationId xmlns:p14="http://schemas.microsoft.com/office/powerpoint/2010/main" val="72572785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F5CF0F5-664A-458A-943A-793FF8D035B9}"/>
              </a:ext>
            </a:extLst>
          </p:cNvPr>
          <p:cNvSpPr/>
          <p:nvPr/>
        </p:nvSpPr>
        <p:spPr>
          <a:xfrm>
            <a:off x="990600" y="1143000"/>
            <a:ext cx="5089214" cy="646331"/>
          </a:xfrm>
          <a:prstGeom prst="rect">
            <a:avLst/>
          </a:prstGeom>
        </p:spPr>
        <p:txBody>
          <a:bodyPr wrap="none">
            <a:spAutoFit/>
          </a:bodyPr>
          <a:lstStyle/>
          <a:p>
            <a:r>
              <a:rPr lang="en-IN" sz="3600" dirty="0"/>
              <a:t>Provisioning : Azure Portal</a:t>
            </a:r>
          </a:p>
        </p:txBody>
      </p:sp>
      <p:pic>
        <p:nvPicPr>
          <p:cNvPr id="3" name="Picture 2">
            <a:extLst>
              <a:ext uri="{FF2B5EF4-FFF2-40B4-BE49-F238E27FC236}">
                <a16:creationId xmlns:a16="http://schemas.microsoft.com/office/drawing/2014/main" id="{62ED0221-84CE-4422-9184-AB91E8CB5C6B}"/>
              </a:ext>
            </a:extLst>
          </p:cNvPr>
          <p:cNvPicPr>
            <a:picLocks noChangeAspect="1"/>
          </p:cNvPicPr>
          <p:nvPr/>
        </p:nvPicPr>
        <p:blipFill>
          <a:blip r:embed="rId2"/>
          <a:stretch>
            <a:fillRect/>
          </a:stretch>
        </p:blipFill>
        <p:spPr>
          <a:xfrm>
            <a:off x="1025769" y="2133600"/>
            <a:ext cx="4905375" cy="2847975"/>
          </a:xfrm>
          <a:prstGeom prst="rect">
            <a:avLst/>
          </a:prstGeom>
        </p:spPr>
      </p:pic>
      <p:pic>
        <p:nvPicPr>
          <p:cNvPr id="4" name="Picture 3">
            <a:extLst>
              <a:ext uri="{FF2B5EF4-FFF2-40B4-BE49-F238E27FC236}">
                <a16:creationId xmlns:a16="http://schemas.microsoft.com/office/drawing/2014/main" id="{FA51FD1A-7914-43D0-96AF-D7341C75B511}"/>
              </a:ext>
            </a:extLst>
          </p:cNvPr>
          <p:cNvPicPr>
            <a:picLocks noChangeAspect="1"/>
          </p:cNvPicPr>
          <p:nvPr/>
        </p:nvPicPr>
        <p:blipFill>
          <a:blip r:embed="rId3"/>
          <a:stretch>
            <a:fillRect/>
          </a:stretch>
        </p:blipFill>
        <p:spPr>
          <a:xfrm>
            <a:off x="6781800" y="1178169"/>
            <a:ext cx="2466975" cy="4314825"/>
          </a:xfrm>
          <a:prstGeom prst="rect">
            <a:avLst/>
          </a:prstGeom>
        </p:spPr>
      </p:pic>
    </p:spTree>
    <p:extLst>
      <p:ext uri="{BB962C8B-B14F-4D97-AF65-F5344CB8AC3E}">
        <p14:creationId xmlns:p14="http://schemas.microsoft.com/office/powerpoint/2010/main" val="150124924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42351FC-7078-4EB0-A701-EC00C5DE5F8B}"/>
              </a:ext>
            </a:extLst>
          </p:cNvPr>
          <p:cNvSpPr/>
          <p:nvPr/>
        </p:nvSpPr>
        <p:spPr>
          <a:xfrm>
            <a:off x="990600" y="1143000"/>
            <a:ext cx="4884158" cy="646331"/>
          </a:xfrm>
          <a:prstGeom prst="rect">
            <a:avLst/>
          </a:prstGeom>
        </p:spPr>
        <p:txBody>
          <a:bodyPr wrap="none">
            <a:spAutoFit/>
          </a:bodyPr>
          <a:lstStyle/>
          <a:p>
            <a:r>
              <a:rPr lang="en-IN" sz="3600" dirty="0"/>
              <a:t>Provisioning : PowerShell</a:t>
            </a:r>
          </a:p>
        </p:txBody>
      </p:sp>
      <p:sp>
        <p:nvSpPr>
          <p:cNvPr id="3" name="Rectangle 2">
            <a:extLst>
              <a:ext uri="{FF2B5EF4-FFF2-40B4-BE49-F238E27FC236}">
                <a16:creationId xmlns:a16="http://schemas.microsoft.com/office/drawing/2014/main" id="{A5F97B46-915D-4CD3-90C5-FDCE520C31D8}"/>
              </a:ext>
            </a:extLst>
          </p:cNvPr>
          <p:cNvSpPr/>
          <p:nvPr/>
        </p:nvSpPr>
        <p:spPr>
          <a:xfrm>
            <a:off x="1524000" y="1981200"/>
            <a:ext cx="8686800" cy="2800767"/>
          </a:xfrm>
          <a:prstGeom prst="rect">
            <a:avLst/>
          </a:prstGeom>
          <a:solidFill>
            <a:schemeClr val="accent5">
              <a:lumMod val="75000"/>
            </a:schemeClr>
          </a:solidFill>
        </p:spPr>
        <p:txBody>
          <a:bodyPr wrap="square">
            <a:spAutoFit/>
          </a:bodyPr>
          <a:lstStyle/>
          <a:p>
            <a:r>
              <a:rPr lang="en-IN" sz="2200" dirty="0">
                <a:solidFill>
                  <a:schemeClr val="bg1"/>
                </a:solidFill>
                <a:latin typeface="Courier New" panose="02070309020205020404" pitchFamily="49" charset="0"/>
                <a:cs typeface="Courier New" panose="02070309020205020404" pitchFamily="49" charset="0"/>
              </a:rPr>
              <a:t>Login- AzureRmAccount  …</a:t>
            </a:r>
          </a:p>
          <a:p>
            <a:r>
              <a:rPr lang="en-IN" sz="2200" dirty="0">
                <a:solidFill>
                  <a:schemeClr val="bg1"/>
                </a:solidFill>
                <a:latin typeface="Courier New" panose="02070309020205020404" pitchFamily="49" charset="0"/>
                <a:cs typeface="Courier New" panose="02070309020205020404" pitchFamily="49" charset="0"/>
              </a:rPr>
              <a:t>Get- AzureRmSubscription     …</a:t>
            </a:r>
          </a:p>
          <a:p>
            <a:r>
              <a:rPr lang="en-IN" sz="2200" dirty="0">
                <a:solidFill>
                  <a:schemeClr val="bg1"/>
                </a:solidFill>
                <a:latin typeface="Courier New" panose="02070309020205020404" pitchFamily="49" charset="0"/>
                <a:cs typeface="Courier New" panose="02070309020205020404" pitchFamily="49" charset="0"/>
              </a:rPr>
              <a:t>New-AzureRmSqlDatabase </a:t>
            </a:r>
          </a:p>
          <a:p>
            <a:r>
              <a:rPr lang="en-IN" sz="2200" dirty="0">
                <a:latin typeface="Courier New" panose="02070309020205020404" pitchFamily="49" charset="0"/>
                <a:cs typeface="Courier New" panose="02070309020205020404" pitchFamily="49" charset="0"/>
              </a:rPr>
              <a:t>         </a:t>
            </a:r>
            <a:r>
              <a:rPr lang="en-IN" sz="2200" dirty="0">
                <a:solidFill>
                  <a:schemeClr val="bg1"/>
                </a:solidFill>
                <a:latin typeface="Courier New" panose="02070309020205020404" pitchFamily="49" charset="0"/>
                <a:cs typeface="Courier New" panose="02070309020205020404" pitchFamily="49" charset="0"/>
              </a:rPr>
              <a:t> -RequestedServiceObjectiveName “DW400” </a:t>
            </a:r>
          </a:p>
          <a:p>
            <a:r>
              <a:rPr lang="en-IN" sz="2200" dirty="0">
                <a:solidFill>
                  <a:schemeClr val="bg1"/>
                </a:solidFill>
                <a:latin typeface="Courier New" panose="02070309020205020404" pitchFamily="49" charset="0"/>
                <a:cs typeface="Courier New" panose="02070309020205020404" pitchFamily="49" charset="0"/>
              </a:rPr>
              <a:t>          -DatabaseName "DAT200Demo " </a:t>
            </a:r>
          </a:p>
          <a:p>
            <a:r>
              <a:rPr lang="en-IN" sz="2200" dirty="0">
                <a:solidFill>
                  <a:schemeClr val="bg1"/>
                </a:solidFill>
                <a:latin typeface="Courier New" panose="02070309020205020404" pitchFamily="49" charset="0"/>
                <a:cs typeface="Courier New" panose="02070309020205020404" pitchFamily="49" charset="0"/>
              </a:rPr>
              <a:t>          -ServerName "DAT200Svr" </a:t>
            </a:r>
          </a:p>
          <a:p>
            <a:r>
              <a:rPr lang="en-IN" sz="2200" dirty="0">
                <a:solidFill>
                  <a:schemeClr val="bg1"/>
                </a:solidFill>
                <a:latin typeface="Courier New" panose="02070309020205020404" pitchFamily="49" charset="0"/>
                <a:cs typeface="Courier New" panose="02070309020205020404" pitchFamily="49" charset="0"/>
              </a:rPr>
              <a:t>          -ResourceGroupName " DAT200RG" </a:t>
            </a:r>
          </a:p>
          <a:p>
            <a:r>
              <a:rPr lang="en-IN" sz="2200" dirty="0">
                <a:solidFill>
                  <a:schemeClr val="bg1"/>
                </a:solidFill>
                <a:latin typeface="Courier New" panose="02070309020205020404" pitchFamily="49" charset="0"/>
                <a:cs typeface="Courier New" panose="02070309020205020404" pitchFamily="49" charset="0"/>
              </a:rPr>
              <a:t>          -Edition "DataWarehouse" </a:t>
            </a:r>
          </a:p>
        </p:txBody>
      </p:sp>
    </p:spTree>
    <p:extLst>
      <p:ext uri="{BB962C8B-B14F-4D97-AF65-F5344CB8AC3E}">
        <p14:creationId xmlns:p14="http://schemas.microsoft.com/office/powerpoint/2010/main" val="69506219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07965C3-A1E8-4144-A99E-E036E93CA609}"/>
              </a:ext>
            </a:extLst>
          </p:cNvPr>
          <p:cNvSpPr/>
          <p:nvPr/>
        </p:nvSpPr>
        <p:spPr>
          <a:xfrm>
            <a:off x="990600" y="990600"/>
            <a:ext cx="3884525" cy="646331"/>
          </a:xfrm>
          <a:prstGeom prst="rect">
            <a:avLst/>
          </a:prstGeom>
        </p:spPr>
        <p:txBody>
          <a:bodyPr wrap="none">
            <a:spAutoFit/>
          </a:bodyPr>
          <a:lstStyle/>
          <a:p>
            <a:r>
              <a:rPr lang="en-IN" sz="3600" dirty="0"/>
              <a:t>Provisioning : T-SQL</a:t>
            </a:r>
          </a:p>
        </p:txBody>
      </p:sp>
      <p:sp>
        <p:nvSpPr>
          <p:cNvPr id="4" name="Rectangle 3">
            <a:extLst>
              <a:ext uri="{FF2B5EF4-FFF2-40B4-BE49-F238E27FC236}">
                <a16:creationId xmlns:a16="http://schemas.microsoft.com/office/drawing/2014/main" id="{77225702-1762-4C70-B7E1-F95B24E0ADEC}"/>
              </a:ext>
            </a:extLst>
          </p:cNvPr>
          <p:cNvSpPr/>
          <p:nvPr/>
        </p:nvSpPr>
        <p:spPr>
          <a:xfrm>
            <a:off x="1524000" y="1981200"/>
            <a:ext cx="8991600" cy="2800767"/>
          </a:xfrm>
          <a:prstGeom prst="rect">
            <a:avLst/>
          </a:prstGeom>
          <a:solidFill>
            <a:schemeClr val="accent5">
              <a:lumMod val="75000"/>
            </a:schemeClr>
          </a:solidFill>
        </p:spPr>
        <p:txBody>
          <a:bodyPr wrap="square">
            <a:spAutoFit/>
          </a:bodyPr>
          <a:lstStyle/>
          <a:p>
            <a:r>
              <a:rPr lang="en-IN" sz="2200" dirty="0">
                <a:solidFill>
                  <a:schemeClr val="bg1"/>
                </a:solidFill>
                <a:latin typeface="Courier New" panose="02070309020205020404" pitchFamily="49" charset="0"/>
                <a:cs typeface="Courier New" panose="02070309020205020404" pitchFamily="49" charset="0"/>
              </a:rPr>
              <a:t>CREATE DATABASE DAT200Demo </a:t>
            </a:r>
          </a:p>
          <a:p>
            <a:r>
              <a:rPr lang="en-IN" sz="2200" dirty="0">
                <a:solidFill>
                  <a:schemeClr val="bg1"/>
                </a:solidFill>
                <a:latin typeface="Courier New" panose="02070309020205020404" pitchFamily="49" charset="0"/>
                <a:cs typeface="Courier New" panose="02070309020205020404" pitchFamily="49" charset="0"/>
              </a:rPr>
              <a:t> COLLATE SQL_Latin1_General_CP1_AS </a:t>
            </a:r>
          </a:p>
          <a:p>
            <a:r>
              <a:rPr lang="en-IN" sz="2200" dirty="0">
                <a:solidFill>
                  <a:schemeClr val="bg1"/>
                </a:solidFill>
                <a:latin typeface="Courier New" panose="02070309020205020404" pitchFamily="49" charset="0"/>
                <a:cs typeface="Courier New" panose="02070309020205020404" pitchFamily="49" charset="0"/>
              </a:rPr>
              <a:t>(EDITION=‘</a:t>
            </a:r>
            <a:r>
              <a:rPr lang="en-IN" sz="2200" dirty="0" err="1">
                <a:solidFill>
                  <a:schemeClr val="bg1"/>
                </a:solidFill>
                <a:latin typeface="Courier New" panose="02070309020205020404" pitchFamily="49" charset="0"/>
                <a:cs typeface="Courier New" panose="02070309020205020404" pitchFamily="49" charset="0"/>
              </a:rPr>
              <a:t>datawarehouse</a:t>
            </a:r>
            <a:r>
              <a:rPr lang="en-IN" sz="2200" dirty="0">
                <a:solidFill>
                  <a:schemeClr val="bg1"/>
                </a:solidFill>
                <a:latin typeface="Courier New" panose="02070309020205020404" pitchFamily="49" charset="0"/>
                <a:cs typeface="Courier New" panose="02070309020205020404" pitchFamily="49" charset="0"/>
              </a:rPr>
              <a:t>‘,SERVICE_OBJECTIVE = ‘DW400’ </a:t>
            </a:r>
          </a:p>
          <a:p>
            <a:r>
              <a:rPr lang="en-IN" sz="2200" dirty="0">
                <a:solidFill>
                  <a:schemeClr val="bg1"/>
                </a:solidFill>
                <a:latin typeface="Courier New" panose="02070309020205020404" pitchFamily="49" charset="0"/>
                <a:cs typeface="Courier New" panose="02070309020205020404" pitchFamily="49" charset="0"/>
              </a:rPr>
              <a:t> MAXSIZE= 10240 GB) ; </a:t>
            </a:r>
          </a:p>
          <a:p>
            <a:endParaRPr lang="en-IN" sz="2200" dirty="0">
              <a:solidFill>
                <a:schemeClr val="bg1"/>
              </a:solidFill>
              <a:latin typeface="Courier New" panose="02070309020205020404" pitchFamily="49" charset="0"/>
              <a:cs typeface="Courier New" panose="02070309020205020404" pitchFamily="49" charset="0"/>
            </a:endParaRPr>
          </a:p>
          <a:p>
            <a:endParaRPr lang="en-IN" sz="2200" dirty="0">
              <a:solidFill>
                <a:schemeClr val="bg1"/>
              </a:solidFill>
              <a:latin typeface="Courier New" panose="02070309020205020404" pitchFamily="49" charset="0"/>
              <a:cs typeface="Courier New" panose="02070309020205020404" pitchFamily="49" charset="0"/>
            </a:endParaRPr>
          </a:p>
          <a:p>
            <a:endParaRPr lang="en-IN" sz="2200" dirty="0">
              <a:solidFill>
                <a:schemeClr val="bg1"/>
              </a:solidFill>
              <a:latin typeface="Courier New" panose="02070309020205020404" pitchFamily="49" charset="0"/>
              <a:cs typeface="Courier New" panose="02070309020205020404" pitchFamily="49" charset="0"/>
            </a:endParaRPr>
          </a:p>
          <a:p>
            <a:r>
              <a:rPr lang="en-IN" sz="2200" dirty="0">
                <a:solidFill>
                  <a:schemeClr val="bg1"/>
                </a:solidFill>
                <a:latin typeface="Courier New" panose="02070309020205020404" pitchFamily="49" charset="0"/>
                <a:cs typeface="Courier New" panose="02070309020205020404" pitchFamily="49" charset="0"/>
              </a:rPr>
              <a:t>Create logical server in Portal or with PowerShell </a:t>
            </a:r>
          </a:p>
        </p:txBody>
      </p:sp>
    </p:spTree>
    <p:extLst>
      <p:ext uri="{BB962C8B-B14F-4D97-AF65-F5344CB8AC3E}">
        <p14:creationId xmlns:p14="http://schemas.microsoft.com/office/powerpoint/2010/main" val="120619810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C78936-7558-4D1D-9B45-06BD7BEB9FB2}"/>
              </a:ext>
            </a:extLst>
          </p:cNvPr>
          <p:cNvSpPr txBox="1">
            <a:spLocks/>
          </p:cNvSpPr>
          <p:nvPr/>
        </p:nvSpPr>
        <p:spPr>
          <a:xfrm>
            <a:off x="2087217" y="1643271"/>
            <a:ext cx="8154338" cy="2451651"/>
          </a:xfrm>
          <a:prstGeom prst="rect">
            <a:avLst/>
          </a:prstGeom>
        </p:spPr>
        <p:txBody>
          <a:bodyPr>
            <a:normAutofit fontScale="8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10000"/>
              </a:lnSpc>
            </a:pPr>
            <a:r>
              <a:rPr lang="en-IN" sz="6600" dirty="0">
                <a:latin typeface="Sitka Text" panose="02000505000000020004" pitchFamily="2" charset="0"/>
                <a:ea typeface="+mn-ea"/>
                <a:cs typeface="+mn-cs"/>
              </a:rPr>
              <a:t>DESIGNING </a:t>
            </a:r>
            <a:r>
              <a:rPr lang="en-IN" sz="6500" dirty="0">
                <a:latin typeface="Sitka Text" panose="02000505000000020004" pitchFamily="2" charset="0"/>
                <a:ea typeface="+mn-ea"/>
                <a:cs typeface="+mn-cs"/>
              </a:rPr>
              <a:t>TABLES</a:t>
            </a:r>
            <a:r>
              <a:rPr lang="en-IN" sz="6600" dirty="0">
                <a:latin typeface="Sitka Text" panose="02000505000000020004" pitchFamily="2" charset="0"/>
                <a:ea typeface="+mn-ea"/>
                <a:cs typeface="+mn-cs"/>
              </a:rPr>
              <a:t> AND </a:t>
            </a:r>
          </a:p>
          <a:p>
            <a:pPr algn="ctr">
              <a:lnSpc>
                <a:spcPct val="110000"/>
              </a:lnSpc>
            </a:pPr>
            <a:r>
              <a:rPr lang="en-IN" sz="6600" dirty="0">
                <a:latin typeface="Sitka Text" panose="02000505000000020004" pitchFamily="2" charset="0"/>
                <a:ea typeface="+mn-ea"/>
                <a:cs typeface="+mn-cs"/>
              </a:rPr>
              <a:t>LOADING DATA</a:t>
            </a:r>
          </a:p>
          <a:p>
            <a:pPr>
              <a:lnSpc>
                <a:spcPct val="110000"/>
              </a:lnSpc>
            </a:pPr>
            <a:endParaRPr lang="en-IN" sz="6500" dirty="0">
              <a:latin typeface="Sitka Text" panose="02000505000000020004" pitchFamily="2" charset="0"/>
              <a:ea typeface="+mn-ea"/>
              <a:cs typeface="+mn-cs"/>
            </a:endParaRPr>
          </a:p>
          <a:p>
            <a:endParaRPr lang="en-IN" dirty="0"/>
          </a:p>
        </p:txBody>
      </p:sp>
    </p:spTree>
    <p:extLst>
      <p:ext uri="{BB962C8B-B14F-4D97-AF65-F5344CB8AC3E}">
        <p14:creationId xmlns:p14="http://schemas.microsoft.com/office/powerpoint/2010/main" val="255596125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148900B-F292-49FD-A0BD-E9486CA32CB1}"/>
              </a:ext>
            </a:extLst>
          </p:cNvPr>
          <p:cNvSpPr txBox="1"/>
          <p:nvPr/>
        </p:nvSpPr>
        <p:spPr>
          <a:xfrm>
            <a:off x="1981200" y="1447800"/>
            <a:ext cx="8534400" cy="3170099"/>
          </a:xfrm>
          <a:prstGeom prst="rect">
            <a:avLst/>
          </a:prstGeom>
          <a:noFill/>
        </p:spPr>
        <p:txBody>
          <a:bodyPr wrap="square" rtlCol="0">
            <a:spAutoFit/>
          </a:bodyPr>
          <a:lstStyle/>
          <a:p>
            <a:r>
              <a:rPr lang="en-IN" sz="2000" dirty="0">
                <a:latin typeface="Calibri" panose="020F0502020204030204" pitchFamily="34" charset="0"/>
                <a:cs typeface="Calibri" panose="020F0502020204030204" pitchFamily="34" charset="0"/>
              </a:rPr>
              <a:t> </a:t>
            </a:r>
            <a:endParaRPr lang="en-IN" sz="2000" dirty="0">
              <a:solidFill>
                <a:schemeClr val="accent1">
                  <a:lumMod val="75000"/>
                </a:schemeClr>
              </a:solidFill>
              <a:latin typeface="Calibri" panose="020F0502020204030204" pitchFamily="34" charset="0"/>
              <a:cs typeface="Calibri" panose="020F0502020204030204" pitchFamily="34" charset="0"/>
            </a:endParaRPr>
          </a:p>
          <a:p>
            <a:pPr marL="342900" indent="-342900">
              <a:buFont typeface="Wingdings" panose="05000000000000000000" pitchFamily="2" charset="2"/>
              <a:buChar char="Ø"/>
            </a:pPr>
            <a:r>
              <a:rPr lang="en-IN" sz="3200" dirty="0">
                <a:latin typeface="Calibri" panose="020F0502020204030204" pitchFamily="34" charset="0"/>
                <a:cs typeface="Calibri" panose="020F0502020204030204" pitchFamily="34" charset="0"/>
              </a:rPr>
              <a:t>Distributing Data </a:t>
            </a:r>
          </a:p>
          <a:p>
            <a:pPr marL="342900" indent="-342900">
              <a:buFont typeface="Wingdings" panose="05000000000000000000" pitchFamily="2" charset="2"/>
              <a:buChar char="Ø"/>
            </a:pPr>
            <a:r>
              <a:rPr lang="en-IN" sz="3200" dirty="0">
                <a:latin typeface="Calibri" panose="020F0502020204030204" pitchFamily="34" charset="0"/>
                <a:cs typeface="Calibri" panose="020F0502020204030204" pitchFamily="34" charset="0"/>
              </a:rPr>
              <a:t>Designing Tables </a:t>
            </a:r>
          </a:p>
          <a:p>
            <a:pPr marL="342900" indent="-342900">
              <a:buFont typeface="Wingdings" panose="05000000000000000000" pitchFamily="2" charset="2"/>
              <a:buChar char="Ø"/>
            </a:pPr>
            <a:r>
              <a:rPr lang="en-IN" sz="3200" dirty="0">
                <a:latin typeface="Calibri" panose="020F0502020204030204" pitchFamily="34" charset="0"/>
                <a:cs typeface="Calibri" panose="020F0502020204030204" pitchFamily="34" charset="0"/>
              </a:rPr>
              <a:t>Loading Data </a:t>
            </a:r>
          </a:p>
          <a:p>
            <a:pPr marL="342900" indent="-342900">
              <a:buFont typeface="Wingdings" panose="05000000000000000000" pitchFamily="2" charset="2"/>
              <a:buChar char="Ø"/>
            </a:pPr>
            <a:r>
              <a:rPr lang="en-IN" sz="3200" dirty="0">
                <a:latin typeface="Calibri" panose="020F0502020204030204" pitchFamily="34" charset="0"/>
                <a:cs typeface="Calibri" panose="020F0502020204030204" pitchFamily="34" charset="0"/>
              </a:rPr>
              <a:t>Indexes and Statistics </a:t>
            </a:r>
          </a:p>
          <a:p>
            <a:pPr marL="342900" indent="-342900">
              <a:buFont typeface="Wingdings" panose="05000000000000000000" pitchFamily="2" charset="2"/>
              <a:buChar char="Ø"/>
            </a:pPr>
            <a:r>
              <a:rPr lang="en-IN" sz="3200" dirty="0">
                <a:latin typeface="Calibri" panose="020F0502020204030204" pitchFamily="34" charset="0"/>
                <a:cs typeface="Calibri" panose="020F0502020204030204" pitchFamily="34" charset="0"/>
              </a:rPr>
              <a:t>Lab: Designing Tables and Loading Data </a:t>
            </a:r>
            <a:endParaRPr lang="en-IN" sz="2000" dirty="0">
              <a:solidFill>
                <a:schemeClr val="accent2">
                  <a:lumMod val="75000"/>
                </a:schemeClr>
              </a:solidFill>
            </a:endParaRPr>
          </a:p>
          <a:p>
            <a:endParaRPr lang="en-IN" sz="2000" dirty="0"/>
          </a:p>
        </p:txBody>
      </p:sp>
      <p:sp>
        <p:nvSpPr>
          <p:cNvPr id="3" name="Rectangle 2">
            <a:extLst>
              <a:ext uri="{FF2B5EF4-FFF2-40B4-BE49-F238E27FC236}">
                <a16:creationId xmlns:a16="http://schemas.microsoft.com/office/drawing/2014/main" id="{E49603E0-A6C6-47CB-873E-FB1669D3E6A3}"/>
              </a:ext>
            </a:extLst>
          </p:cNvPr>
          <p:cNvSpPr txBox="1">
            <a:spLocks noChangeArrowheads="1"/>
          </p:cNvSpPr>
          <p:nvPr/>
        </p:nvSpPr>
        <p:spPr>
          <a:xfrm>
            <a:off x="1447800" y="457200"/>
            <a:ext cx="8839200" cy="762000"/>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Sitka Text" panose="02000505000000020004" pitchFamily="2" charset="0"/>
                <a:ea typeface="+mn-ea"/>
                <a:cs typeface="+mn-cs"/>
              </a:rPr>
              <a:t>INTRODUCTION</a:t>
            </a:r>
          </a:p>
        </p:txBody>
      </p:sp>
    </p:spTree>
    <p:extLst>
      <p:ext uri="{BB962C8B-B14F-4D97-AF65-F5344CB8AC3E}">
        <p14:creationId xmlns:p14="http://schemas.microsoft.com/office/powerpoint/2010/main" val="153349817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0CE6F1D-3F81-4CAA-B440-A31A6D7205F4}"/>
              </a:ext>
            </a:extLst>
          </p:cNvPr>
          <p:cNvSpPr>
            <a:spLocks noGrp="1"/>
          </p:cNvSpPr>
          <p:nvPr>
            <p:ph type="title"/>
          </p:nvPr>
        </p:nvSpPr>
        <p:spPr/>
        <p:txBody>
          <a:bodyPr>
            <a:normAutofit/>
          </a:bodyPr>
          <a:lstStyle/>
          <a:p>
            <a:r>
              <a:rPr lang="en-US" b="0" dirty="0">
                <a:solidFill>
                  <a:schemeClr val="tx1"/>
                </a:solidFill>
              </a:rPr>
              <a:t>Partitioning tables in SQL Data Warehouse</a:t>
            </a:r>
            <a:endParaRPr lang="en-US" dirty="0">
              <a:solidFill>
                <a:schemeClr val="tx1"/>
              </a:solidFill>
            </a:endParaRPr>
          </a:p>
        </p:txBody>
      </p:sp>
      <p:sp>
        <p:nvSpPr>
          <p:cNvPr id="6" name="Text Placeholder 5">
            <a:extLst>
              <a:ext uri="{FF2B5EF4-FFF2-40B4-BE49-F238E27FC236}">
                <a16:creationId xmlns:a16="http://schemas.microsoft.com/office/drawing/2014/main" id="{22B8ED46-8311-4759-9EEF-23BAFD7F2EC9}"/>
              </a:ext>
            </a:extLst>
          </p:cNvPr>
          <p:cNvSpPr>
            <a:spLocks noGrp="1"/>
          </p:cNvSpPr>
          <p:nvPr>
            <p:ph type="body" idx="13"/>
          </p:nvPr>
        </p:nvSpPr>
        <p:spPr/>
        <p:txBody>
          <a:bodyPr/>
          <a:lstStyle/>
          <a:p>
            <a:endParaRPr lang="en-US"/>
          </a:p>
        </p:txBody>
      </p:sp>
      <p:sp>
        <p:nvSpPr>
          <p:cNvPr id="7" name="Content Placeholder 6">
            <a:extLst>
              <a:ext uri="{FF2B5EF4-FFF2-40B4-BE49-F238E27FC236}">
                <a16:creationId xmlns:a16="http://schemas.microsoft.com/office/drawing/2014/main" id="{82EA4420-E5F3-40EB-AEC3-D891A263AA84}"/>
              </a:ext>
            </a:extLst>
          </p:cNvPr>
          <p:cNvSpPr>
            <a:spLocks noGrp="1"/>
          </p:cNvSpPr>
          <p:nvPr>
            <p:ph sz="half" idx="16"/>
          </p:nvPr>
        </p:nvSpPr>
        <p:spPr/>
        <p:txBody>
          <a:bodyPr/>
          <a:lstStyle/>
          <a:p>
            <a:r>
              <a:rPr lang="en-US" dirty="0"/>
              <a:t>Benefits of partitioning : Works upon the ADW Distribution . </a:t>
            </a:r>
          </a:p>
          <a:p>
            <a:r>
              <a:rPr lang="en-US" dirty="0"/>
              <a:t>Benefits to loads</a:t>
            </a:r>
          </a:p>
          <a:p>
            <a:r>
              <a:rPr lang="en-US" dirty="0"/>
              <a:t>Benefits to queries : Applied to Filtered Partitions.</a:t>
            </a:r>
          </a:p>
          <a:p>
            <a:r>
              <a:rPr lang="en-US" dirty="0">
                <a:solidFill>
                  <a:srgbClr val="FF0000"/>
                </a:solidFill>
              </a:rPr>
              <a:t>WITH	 ( </a:t>
            </a:r>
          </a:p>
          <a:p>
            <a:pPr marL="0" indent="0">
              <a:buNone/>
            </a:pPr>
            <a:r>
              <a:rPr lang="en-US" dirty="0">
                <a:solidFill>
                  <a:srgbClr val="FF0000"/>
                </a:solidFill>
              </a:rPr>
              <a:t>	CLUSTERED COLUMNSTORE INDEX , DISTRIBUTION = HASH([</a:t>
            </a:r>
            <a:r>
              <a:rPr lang="en-US" dirty="0" err="1">
                <a:solidFill>
                  <a:srgbClr val="FF0000"/>
                </a:solidFill>
              </a:rPr>
              <a:t>ProductKey</a:t>
            </a:r>
            <a:r>
              <a:rPr lang="en-US" dirty="0">
                <a:solidFill>
                  <a:srgbClr val="FF0000"/>
                </a:solidFill>
              </a:rPr>
              <a:t>]) , </a:t>
            </a:r>
          </a:p>
          <a:p>
            <a:pPr marL="0" indent="0">
              <a:buNone/>
            </a:pPr>
            <a:br>
              <a:rPr lang="en-US" dirty="0">
                <a:solidFill>
                  <a:srgbClr val="FF0000"/>
                </a:solidFill>
              </a:rPr>
            </a:br>
            <a:r>
              <a:rPr lang="en-US" dirty="0">
                <a:solidFill>
                  <a:srgbClr val="FF0000"/>
                </a:solidFill>
              </a:rPr>
              <a:t>	PARTITION ( [</a:t>
            </a:r>
            <a:r>
              <a:rPr lang="en-US" dirty="0" err="1">
                <a:solidFill>
                  <a:srgbClr val="FF0000"/>
                </a:solidFill>
              </a:rPr>
              <a:t>OrderDateKey</a:t>
            </a:r>
            <a:r>
              <a:rPr lang="en-US" dirty="0">
                <a:solidFill>
                  <a:srgbClr val="FF0000"/>
                </a:solidFill>
              </a:rPr>
              <a:t>] RANGE RIGHT FOR VALUES </a:t>
            </a:r>
          </a:p>
          <a:p>
            <a:pPr marL="0" indent="0">
              <a:buNone/>
            </a:pPr>
            <a:endParaRPr lang="en-US" dirty="0">
              <a:solidFill>
                <a:srgbClr val="FF0000"/>
              </a:solidFill>
            </a:endParaRPr>
          </a:p>
          <a:p>
            <a:pPr marL="0" indent="0">
              <a:buNone/>
            </a:pPr>
            <a:r>
              <a:rPr lang="en-US" dirty="0">
                <a:solidFill>
                  <a:srgbClr val="FF0000"/>
                </a:solidFill>
              </a:rPr>
              <a:t>	(20000101,20010101,20020101 ,20030101,20040101,20050101 ) )</a:t>
            </a:r>
          </a:p>
          <a:p>
            <a:pPr marL="0" indent="0">
              <a:buNone/>
            </a:pPr>
            <a:r>
              <a:rPr lang="en-US" dirty="0">
                <a:solidFill>
                  <a:srgbClr val="FF0000"/>
                </a:solidFill>
              </a:rPr>
              <a:t>	 )</a:t>
            </a:r>
          </a:p>
          <a:p>
            <a:endParaRPr lang="en-US" dirty="0"/>
          </a:p>
          <a:p>
            <a:endParaRPr lang="en-US" dirty="0"/>
          </a:p>
        </p:txBody>
      </p:sp>
    </p:spTree>
    <p:extLst>
      <p:ext uri="{BB962C8B-B14F-4D97-AF65-F5344CB8AC3E}">
        <p14:creationId xmlns:p14="http://schemas.microsoft.com/office/powerpoint/2010/main" val="34187419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B1DEAC1-C7F8-F749-AB98-F75CD9ED989B}"/>
              </a:ext>
            </a:extLst>
          </p:cNvPr>
          <p:cNvSpPr>
            <a:spLocks noGrp="1"/>
          </p:cNvSpPr>
          <p:nvPr>
            <p:ph type="ctrTitle"/>
          </p:nvPr>
        </p:nvSpPr>
        <p:spPr/>
        <p:txBody>
          <a:bodyPr/>
          <a:lstStyle/>
          <a:p>
            <a:r>
              <a:rPr lang="en-US" dirty="0"/>
              <a:t>Data Ecosystem</a:t>
            </a:r>
          </a:p>
        </p:txBody>
      </p:sp>
      <p:sp>
        <p:nvSpPr>
          <p:cNvPr id="4" name="Subtitle 3">
            <a:extLst>
              <a:ext uri="{FF2B5EF4-FFF2-40B4-BE49-F238E27FC236}">
                <a16:creationId xmlns:a16="http://schemas.microsoft.com/office/drawing/2014/main" id="{86B6B1B1-E65D-4949-A402-E7F09F8D1EC8}"/>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397890933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C51AF1-6F1D-4F73-BFD8-73D2ADEA16F9}"/>
              </a:ext>
            </a:extLst>
          </p:cNvPr>
          <p:cNvSpPr>
            <a:spLocks noGrp="1"/>
          </p:cNvSpPr>
          <p:nvPr>
            <p:ph type="title"/>
          </p:nvPr>
        </p:nvSpPr>
        <p:spPr/>
        <p:txBody>
          <a:bodyPr>
            <a:normAutofit/>
          </a:bodyPr>
          <a:lstStyle/>
          <a:p>
            <a:r>
              <a:rPr lang="en-US" b="0" dirty="0"/>
              <a:t>Temporary tables in SQL Data Warehouse</a:t>
            </a:r>
            <a:endParaRPr lang="en-US" dirty="0"/>
          </a:p>
        </p:txBody>
      </p:sp>
      <p:sp>
        <p:nvSpPr>
          <p:cNvPr id="3" name="Text Placeholder 2">
            <a:extLst>
              <a:ext uri="{FF2B5EF4-FFF2-40B4-BE49-F238E27FC236}">
                <a16:creationId xmlns:a16="http://schemas.microsoft.com/office/drawing/2014/main" id="{2A150193-636A-4E3D-86B4-E198C31B14DD}"/>
              </a:ext>
            </a:extLst>
          </p:cNvPr>
          <p:cNvSpPr>
            <a:spLocks noGrp="1"/>
          </p:cNvSpPr>
          <p:nvPr>
            <p:ph type="body" idx="13"/>
          </p:nvPr>
        </p:nvSpPr>
        <p:spPr/>
        <p:txBody>
          <a:bodyPr/>
          <a:lstStyle/>
          <a:p>
            <a:endParaRPr lang="en-US" dirty="0"/>
          </a:p>
        </p:txBody>
      </p:sp>
      <p:sp>
        <p:nvSpPr>
          <p:cNvPr id="4" name="Content Placeholder 3">
            <a:extLst>
              <a:ext uri="{FF2B5EF4-FFF2-40B4-BE49-F238E27FC236}">
                <a16:creationId xmlns:a16="http://schemas.microsoft.com/office/drawing/2014/main" id="{E15BC1A4-27D9-4ABE-A20B-50FDB8E2C5B3}"/>
              </a:ext>
            </a:extLst>
          </p:cNvPr>
          <p:cNvSpPr>
            <a:spLocks noGrp="1"/>
          </p:cNvSpPr>
          <p:nvPr>
            <p:ph sz="half" idx="16"/>
          </p:nvPr>
        </p:nvSpPr>
        <p:spPr/>
        <p:txBody>
          <a:bodyPr/>
          <a:lstStyle/>
          <a:p>
            <a:r>
              <a:rPr lang="en-US" dirty="0"/>
              <a:t>Best for transformation where the intermediate results are transient</a:t>
            </a:r>
          </a:p>
          <a:p>
            <a:r>
              <a:rPr lang="en-US" dirty="0"/>
              <a:t>Temporary tables offer a performance benefit because their results are written to local rather than remote storage . But global tables are not available yet. </a:t>
            </a:r>
          </a:p>
          <a:p>
            <a:r>
              <a:rPr lang="en-US" dirty="0"/>
              <a:t>Temporary tables are slightly different in Azure SQL Data Warehouse than Azure SQL Database as they can be accessed from anywhere inside the session, including both inside and outside of a stored procedure.</a:t>
            </a:r>
          </a:p>
          <a:p>
            <a:r>
              <a:rPr lang="en-US" dirty="0"/>
              <a:t>Create a temporary table</a:t>
            </a:r>
          </a:p>
          <a:p>
            <a:endParaRPr lang="en-US" dirty="0"/>
          </a:p>
        </p:txBody>
      </p:sp>
      <p:pic>
        <p:nvPicPr>
          <p:cNvPr id="5" name="Picture 4">
            <a:extLst>
              <a:ext uri="{FF2B5EF4-FFF2-40B4-BE49-F238E27FC236}">
                <a16:creationId xmlns:a16="http://schemas.microsoft.com/office/drawing/2014/main" id="{1AB450EA-BDEE-4EA6-8770-86878017955D}"/>
              </a:ext>
            </a:extLst>
          </p:cNvPr>
          <p:cNvPicPr>
            <a:picLocks noChangeAspect="1"/>
          </p:cNvPicPr>
          <p:nvPr/>
        </p:nvPicPr>
        <p:blipFill>
          <a:blip r:embed="rId2"/>
          <a:stretch>
            <a:fillRect/>
          </a:stretch>
        </p:blipFill>
        <p:spPr>
          <a:xfrm>
            <a:off x="3830706" y="3560969"/>
            <a:ext cx="6360215" cy="2914650"/>
          </a:xfrm>
          <a:prstGeom prst="rect">
            <a:avLst/>
          </a:prstGeom>
        </p:spPr>
      </p:pic>
    </p:spTree>
    <p:extLst>
      <p:ext uri="{BB962C8B-B14F-4D97-AF65-F5344CB8AC3E}">
        <p14:creationId xmlns:p14="http://schemas.microsoft.com/office/powerpoint/2010/main" val="34269763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63EC34-2F00-4584-8494-92EF5F369AE0}"/>
              </a:ext>
            </a:extLst>
          </p:cNvPr>
          <p:cNvSpPr>
            <a:spLocks noGrp="1"/>
          </p:cNvSpPr>
          <p:nvPr>
            <p:ph type="title"/>
          </p:nvPr>
        </p:nvSpPr>
        <p:spPr/>
        <p:txBody>
          <a:bodyPr>
            <a:normAutofit/>
          </a:bodyPr>
          <a:lstStyle/>
          <a:p>
            <a:r>
              <a:rPr lang="en-US" b="0" dirty="0"/>
              <a:t>Stored procedures in SQL Data Warehouse</a:t>
            </a:r>
            <a:endParaRPr lang="en-US" dirty="0"/>
          </a:p>
        </p:txBody>
      </p:sp>
      <p:sp>
        <p:nvSpPr>
          <p:cNvPr id="3" name="Text Placeholder 2">
            <a:extLst>
              <a:ext uri="{FF2B5EF4-FFF2-40B4-BE49-F238E27FC236}">
                <a16:creationId xmlns:a16="http://schemas.microsoft.com/office/drawing/2014/main" id="{901C3ED3-D68A-4B1D-A7E3-879F17EEADF0}"/>
              </a:ext>
            </a:extLst>
          </p:cNvPr>
          <p:cNvSpPr>
            <a:spLocks noGrp="1"/>
          </p:cNvSpPr>
          <p:nvPr>
            <p:ph type="body" idx="13"/>
          </p:nvPr>
        </p:nvSpPr>
        <p:spPr/>
        <p:txBody>
          <a:bodyPr/>
          <a:lstStyle/>
          <a:p>
            <a:endParaRPr lang="en-US"/>
          </a:p>
        </p:txBody>
      </p:sp>
      <p:sp>
        <p:nvSpPr>
          <p:cNvPr id="4" name="Content Placeholder 3">
            <a:extLst>
              <a:ext uri="{FF2B5EF4-FFF2-40B4-BE49-F238E27FC236}">
                <a16:creationId xmlns:a16="http://schemas.microsoft.com/office/drawing/2014/main" id="{5400115B-FBA6-4384-89F5-24EEF78494FA}"/>
              </a:ext>
            </a:extLst>
          </p:cNvPr>
          <p:cNvSpPr>
            <a:spLocks noGrp="1"/>
          </p:cNvSpPr>
          <p:nvPr>
            <p:ph sz="half" idx="16"/>
          </p:nvPr>
        </p:nvSpPr>
        <p:spPr/>
        <p:txBody>
          <a:bodyPr/>
          <a:lstStyle/>
          <a:p>
            <a:r>
              <a:rPr lang="en-US" dirty="0"/>
              <a:t>Limitations and Usage : </a:t>
            </a:r>
          </a:p>
          <a:p>
            <a:pPr lvl="1"/>
            <a:r>
              <a:rPr lang="en-US" dirty="0"/>
              <a:t>SQL Data Warehouse support a maximum of 8 nesting levels.</a:t>
            </a:r>
          </a:p>
          <a:p>
            <a:pPr lvl="1"/>
            <a:r>
              <a:rPr lang="en-US" dirty="0"/>
              <a:t>Temporary stored procedure</a:t>
            </a:r>
          </a:p>
          <a:p>
            <a:pPr lvl="1"/>
            <a:r>
              <a:rPr lang="en-US" dirty="0"/>
              <a:t>Encryption option</a:t>
            </a:r>
          </a:p>
        </p:txBody>
      </p:sp>
      <p:pic>
        <p:nvPicPr>
          <p:cNvPr id="5" name="Picture 4">
            <a:extLst>
              <a:ext uri="{FF2B5EF4-FFF2-40B4-BE49-F238E27FC236}">
                <a16:creationId xmlns:a16="http://schemas.microsoft.com/office/drawing/2014/main" id="{D88D884A-B9E2-4B46-83AB-7CA11B1884C1}"/>
              </a:ext>
            </a:extLst>
          </p:cNvPr>
          <p:cNvPicPr>
            <a:picLocks noChangeAspect="1"/>
          </p:cNvPicPr>
          <p:nvPr/>
        </p:nvPicPr>
        <p:blipFill>
          <a:blip r:embed="rId2"/>
          <a:stretch>
            <a:fillRect/>
          </a:stretch>
        </p:blipFill>
        <p:spPr>
          <a:xfrm>
            <a:off x="1990850" y="3458819"/>
            <a:ext cx="7438073" cy="2199238"/>
          </a:xfrm>
          <a:prstGeom prst="rect">
            <a:avLst/>
          </a:prstGeom>
        </p:spPr>
      </p:pic>
    </p:spTree>
    <p:extLst>
      <p:ext uri="{BB962C8B-B14F-4D97-AF65-F5344CB8AC3E}">
        <p14:creationId xmlns:p14="http://schemas.microsoft.com/office/powerpoint/2010/main" val="61896110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04BBFF-D550-4885-976B-C02881EE678D}"/>
              </a:ext>
            </a:extLst>
          </p:cNvPr>
          <p:cNvSpPr txBox="1">
            <a:spLocks/>
          </p:cNvSpPr>
          <p:nvPr/>
        </p:nvSpPr>
        <p:spPr>
          <a:xfrm>
            <a:off x="1371600" y="533400"/>
            <a:ext cx="8458200" cy="685799"/>
          </a:xfrm>
          <a:prstGeom prst="rect">
            <a:avLst/>
          </a:prstGeom>
        </p:spPr>
        <p:txBody>
          <a:bodyP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dirty="0">
                <a:latin typeface="Sitka Banner" panose="02000505000000020004" pitchFamily="2" charset="0"/>
                <a:cs typeface="Calibri" panose="020F0502020204030204" pitchFamily="34" charset="0"/>
              </a:rPr>
              <a:t>DESIGNING TABLES</a:t>
            </a:r>
            <a:endParaRPr lang="en-IN" dirty="0">
              <a:latin typeface="Sitka Banner" panose="02000505000000020004" pitchFamily="2" charset="0"/>
              <a:ea typeface="+mn-ea"/>
              <a:cs typeface="+mn-cs"/>
            </a:endParaRPr>
          </a:p>
        </p:txBody>
      </p:sp>
      <p:sp>
        <p:nvSpPr>
          <p:cNvPr id="3" name="Rectangle 2">
            <a:extLst>
              <a:ext uri="{FF2B5EF4-FFF2-40B4-BE49-F238E27FC236}">
                <a16:creationId xmlns:a16="http://schemas.microsoft.com/office/drawing/2014/main" id="{B272A77A-160E-44E4-962F-7DF5ADB697A9}"/>
              </a:ext>
            </a:extLst>
          </p:cNvPr>
          <p:cNvSpPr/>
          <p:nvPr/>
        </p:nvSpPr>
        <p:spPr>
          <a:xfrm>
            <a:off x="838200" y="1600200"/>
            <a:ext cx="5210529" cy="646331"/>
          </a:xfrm>
          <a:prstGeom prst="rect">
            <a:avLst/>
          </a:prstGeom>
        </p:spPr>
        <p:txBody>
          <a:bodyPr wrap="none">
            <a:spAutoFit/>
          </a:bodyPr>
          <a:lstStyle/>
          <a:p>
            <a:r>
              <a:rPr lang="en-IN" sz="3600" dirty="0"/>
              <a:t>Data Distribution Concepts</a:t>
            </a:r>
          </a:p>
        </p:txBody>
      </p:sp>
      <p:sp>
        <p:nvSpPr>
          <p:cNvPr id="4" name="Rectangle 3">
            <a:extLst>
              <a:ext uri="{FF2B5EF4-FFF2-40B4-BE49-F238E27FC236}">
                <a16:creationId xmlns:a16="http://schemas.microsoft.com/office/drawing/2014/main" id="{9E3ED86B-0A17-40DB-B27C-FCA20E8BC1E9}"/>
              </a:ext>
            </a:extLst>
          </p:cNvPr>
          <p:cNvSpPr/>
          <p:nvPr/>
        </p:nvSpPr>
        <p:spPr>
          <a:xfrm>
            <a:off x="1143000" y="2590800"/>
            <a:ext cx="8229600" cy="954107"/>
          </a:xfrm>
          <a:prstGeom prst="rect">
            <a:avLst/>
          </a:prstGeom>
        </p:spPr>
        <p:txBody>
          <a:bodyPr wrap="square">
            <a:spAutoFit/>
          </a:bodyPr>
          <a:lstStyle/>
          <a:p>
            <a:r>
              <a:rPr lang="en-IN" sz="2800" dirty="0"/>
              <a:t>Defined: </a:t>
            </a:r>
          </a:p>
          <a:p>
            <a:r>
              <a:rPr lang="en-IN" sz="2800" dirty="0"/>
              <a:t>"The process of distributing or spreading out ... "</a:t>
            </a:r>
          </a:p>
        </p:txBody>
      </p:sp>
    </p:spTree>
    <p:extLst>
      <p:ext uri="{BB962C8B-B14F-4D97-AF65-F5344CB8AC3E}">
        <p14:creationId xmlns:p14="http://schemas.microsoft.com/office/powerpoint/2010/main" val="15802658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4AAEAD7-7844-4FF8-9184-DA99FE47BC3B}"/>
              </a:ext>
            </a:extLst>
          </p:cNvPr>
          <p:cNvSpPr/>
          <p:nvPr/>
        </p:nvSpPr>
        <p:spPr>
          <a:xfrm>
            <a:off x="609600" y="838200"/>
            <a:ext cx="7543800" cy="4093428"/>
          </a:xfrm>
          <a:prstGeom prst="rect">
            <a:avLst/>
          </a:prstGeom>
        </p:spPr>
        <p:txBody>
          <a:bodyPr wrap="square">
            <a:spAutoFit/>
          </a:bodyPr>
          <a:lstStyle/>
          <a:p>
            <a:r>
              <a:rPr lang="en-IN" sz="3600" dirty="0"/>
              <a:t>Why Distribute Data </a:t>
            </a:r>
          </a:p>
          <a:p>
            <a:endParaRPr lang="en-IN" sz="2800" dirty="0"/>
          </a:p>
          <a:p>
            <a:pPr marL="457200" indent="-457200">
              <a:buFont typeface="Arial" panose="020B0604020202020204" pitchFamily="34" charset="0"/>
              <a:buChar char="•"/>
            </a:pPr>
            <a:r>
              <a:rPr lang="en-IN" sz="2800" dirty="0"/>
              <a:t>Divide &amp; conquer: lots of small queries to solve </a:t>
            </a:r>
          </a:p>
          <a:p>
            <a:endParaRPr lang="en-IN" sz="2800" dirty="0"/>
          </a:p>
          <a:p>
            <a:pPr marL="457200" indent="-457200">
              <a:buFont typeface="Arial" panose="020B0604020202020204" pitchFamily="34" charset="0"/>
              <a:buChar char="•"/>
            </a:pPr>
            <a:r>
              <a:rPr lang="en-IN" sz="2800" dirty="0"/>
              <a:t>Evenly spreading the data can lead to balanced </a:t>
            </a:r>
          </a:p>
          <a:p>
            <a:r>
              <a:rPr lang="en-IN" sz="2800" dirty="0"/>
              <a:t>     use of the appliance resources </a:t>
            </a:r>
          </a:p>
          <a:p>
            <a:endParaRPr lang="en-IN" sz="2800" dirty="0"/>
          </a:p>
          <a:p>
            <a:endParaRPr lang="en-IN" sz="2800" dirty="0"/>
          </a:p>
          <a:p>
            <a:endParaRPr lang="en-IN" sz="2800" dirty="0"/>
          </a:p>
        </p:txBody>
      </p:sp>
    </p:spTree>
    <p:extLst>
      <p:ext uri="{BB962C8B-B14F-4D97-AF65-F5344CB8AC3E}">
        <p14:creationId xmlns:p14="http://schemas.microsoft.com/office/powerpoint/2010/main" val="190870623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4DC34C4-64F0-4257-B2EE-3C7180830833}"/>
              </a:ext>
            </a:extLst>
          </p:cNvPr>
          <p:cNvSpPr/>
          <p:nvPr/>
        </p:nvSpPr>
        <p:spPr>
          <a:xfrm>
            <a:off x="386862" y="685800"/>
            <a:ext cx="7447680" cy="646331"/>
          </a:xfrm>
          <a:prstGeom prst="rect">
            <a:avLst/>
          </a:prstGeom>
        </p:spPr>
        <p:txBody>
          <a:bodyPr wrap="none">
            <a:spAutoFit/>
          </a:bodyPr>
          <a:lstStyle/>
          <a:p>
            <a:r>
              <a:rPr lang="en-IN" sz="3600" dirty="0"/>
              <a:t>Distributed Data = 60 Buckets of Water</a:t>
            </a:r>
          </a:p>
        </p:txBody>
      </p:sp>
      <p:pic>
        <p:nvPicPr>
          <p:cNvPr id="3" name="Picture 2">
            <a:extLst>
              <a:ext uri="{FF2B5EF4-FFF2-40B4-BE49-F238E27FC236}">
                <a16:creationId xmlns:a16="http://schemas.microsoft.com/office/drawing/2014/main" id="{9E9A2DAB-A8BE-461A-B60D-2B0029F8931D}"/>
              </a:ext>
            </a:extLst>
          </p:cNvPr>
          <p:cNvPicPr>
            <a:picLocks noChangeAspect="1"/>
          </p:cNvPicPr>
          <p:nvPr/>
        </p:nvPicPr>
        <p:blipFill>
          <a:blip r:embed="rId3"/>
          <a:stretch>
            <a:fillRect/>
          </a:stretch>
        </p:blipFill>
        <p:spPr>
          <a:xfrm>
            <a:off x="386862" y="2209800"/>
            <a:ext cx="5165838" cy="2609850"/>
          </a:xfrm>
          <a:prstGeom prst="rect">
            <a:avLst/>
          </a:prstGeom>
        </p:spPr>
      </p:pic>
      <p:pic>
        <p:nvPicPr>
          <p:cNvPr id="4" name="Picture 3">
            <a:extLst>
              <a:ext uri="{FF2B5EF4-FFF2-40B4-BE49-F238E27FC236}">
                <a16:creationId xmlns:a16="http://schemas.microsoft.com/office/drawing/2014/main" id="{4B946319-6012-46C1-AD6E-35EDDC0B3FA9}"/>
              </a:ext>
            </a:extLst>
          </p:cNvPr>
          <p:cNvPicPr>
            <a:picLocks noChangeAspect="1"/>
          </p:cNvPicPr>
          <p:nvPr/>
        </p:nvPicPr>
        <p:blipFill>
          <a:blip r:embed="rId4"/>
          <a:stretch>
            <a:fillRect/>
          </a:stretch>
        </p:blipFill>
        <p:spPr>
          <a:xfrm>
            <a:off x="6172200" y="2209800"/>
            <a:ext cx="5469892" cy="2609850"/>
          </a:xfrm>
          <a:prstGeom prst="rect">
            <a:avLst/>
          </a:prstGeom>
        </p:spPr>
      </p:pic>
    </p:spTree>
    <p:extLst>
      <p:ext uri="{BB962C8B-B14F-4D97-AF65-F5344CB8AC3E}">
        <p14:creationId xmlns:p14="http://schemas.microsoft.com/office/powerpoint/2010/main" val="300135413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0CFAF31-6D4F-4560-B9C1-F3E1BC27D6F6}"/>
              </a:ext>
            </a:extLst>
          </p:cNvPr>
          <p:cNvSpPr/>
          <p:nvPr/>
        </p:nvSpPr>
        <p:spPr>
          <a:xfrm>
            <a:off x="685800" y="457200"/>
            <a:ext cx="9906000" cy="4862870"/>
          </a:xfrm>
          <a:prstGeom prst="rect">
            <a:avLst/>
          </a:prstGeom>
        </p:spPr>
        <p:txBody>
          <a:bodyPr wrap="square">
            <a:spAutoFit/>
          </a:bodyPr>
          <a:lstStyle/>
          <a:p>
            <a:endParaRPr lang="en-IN" dirty="0"/>
          </a:p>
          <a:p>
            <a:r>
              <a:rPr lang="en-IN" sz="3600" dirty="0"/>
              <a:t>MPP SQL Table Geometries </a:t>
            </a:r>
          </a:p>
          <a:p>
            <a:endParaRPr lang="en-IN" sz="2800" dirty="0"/>
          </a:p>
          <a:p>
            <a:r>
              <a:rPr lang="en-IN" sz="2800" dirty="0"/>
              <a:t>Distributed</a:t>
            </a:r>
            <a:r>
              <a:rPr lang="en-IN" sz="2400" dirty="0"/>
              <a:t>: </a:t>
            </a:r>
          </a:p>
          <a:p>
            <a:r>
              <a:rPr lang="en-IN" dirty="0"/>
              <a:t>            </a:t>
            </a:r>
            <a:r>
              <a:rPr lang="en-IN" sz="2000" dirty="0"/>
              <a:t>A table structure that is distributed across all MPP nodes of the Data Warehouse                                    Database </a:t>
            </a:r>
          </a:p>
          <a:p>
            <a:endParaRPr lang="en-IN" sz="2000" dirty="0"/>
          </a:p>
          <a:p>
            <a:r>
              <a:rPr lang="en-IN" sz="2000" dirty="0"/>
              <a:t>HASH                 : where the value of a single column gets hashed to define the distribution </a:t>
            </a:r>
          </a:p>
          <a:p>
            <a:r>
              <a:rPr lang="en-IN" sz="2000" dirty="0"/>
              <a:t>                              number where the records will get inserted </a:t>
            </a:r>
          </a:p>
          <a:p>
            <a:endParaRPr lang="en-IN" sz="2000" dirty="0"/>
          </a:p>
          <a:p>
            <a:endParaRPr lang="en-IN" sz="2000" dirty="0"/>
          </a:p>
          <a:p>
            <a:r>
              <a:rPr lang="en-IN" sz="2000" dirty="0"/>
              <a:t>ROUND_ROBIN: where the records are distributed in a "round robin" manner </a:t>
            </a:r>
          </a:p>
          <a:p>
            <a:r>
              <a:rPr lang="en-IN" sz="2000" dirty="0"/>
              <a:t>                             across all distributions </a:t>
            </a:r>
          </a:p>
          <a:p>
            <a:endParaRPr lang="en-IN" sz="2000" dirty="0"/>
          </a:p>
        </p:txBody>
      </p:sp>
    </p:spTree>
    <p:extLst>
      <p:ext uri="{BB962C8B-B14F-4D97-AF65-F5344CB8AC3E}">
        <p14:creationId xmlns:p14="http://schemas.microsoft.com/office/powerpoint/2010/main" val="98590676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2351E09-225D-429C-8EC7-A4D51D02D0A9}"/>
              </a:ext>
            </a:extLst>
          </p:cNvPr>
          <p:cNvSpPr/>
          <p:nvPr/>
        </p:nvSpPr>
        <p:spPr>
          <a:xfrm>
            <a:off x="1219200" y="762000"/>
            <a:ext cx="4945716" cy="646331"/>
          </a:xfrm>
          <a:prstGeom prst="rect">
            <a:avLst/>
          </a:prstGeom>
        </p:spPr>
        <p:txBody>
          <a:bodyPr wrap="square">
            <a:spAutoFit/>
          </a:bodyPr>
          <a:lstStyle/>
          <a:p>
            <a:r>
              <a:rPr lang="en-IN" sz="3600" dirty="0"/>
              <a:t>HASH DISTRIBUTION</a:t>
            </a:r>
          </a:p>
        </p:txBody>
      </p:sp>
      <p:pic>
        <p:nvPicPr>
          <p:cNvPr id="6" name="Picture 5">
            <a:extLst>
              <a:ext uri="{FF2B5EF4-FFF2-40B4-BE49-F238E27FC236}">
                <a16:creationId xmlns:a16="http://schemas.microsoft.com/office/drawing/2014/main" id="{7A4EAC20-BE63-456A-A2B3-CA4A1DF055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0200" y="1524000"/>
            <a:ext cx="8358187" cy="4467455"/>
          </a:xfrm>
          <a:prstGeom prst="rect">
            <a:avLst/>
          </a:prstGeom>
        </p:spPr>
      </p:pic>
    </p:spTree>
    <p:extLst>
      <p:ext uri="{BB962C8B-B14F-4D97-AF65-F5344CB8AC3E}">
        <p14:creationId xmlns:p14="http://schemas.microsoft.com/office/powerpoint/2010/main" val="148877389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FF2723-A97A-44FC-BA38-A2ADCFF54B39}"/>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Hash Distribution</a:t>
            </a:r>
          </a:p>
        </p:txBody>
      </p:sp>
      <p:pic>
        <p:nvPicPr>
          <p:cNvPr id="5" name="Content Placeholder 4">
            <a:extLst>
              <a:ext uri="{FF2B5EF4-FFF2-40B4-BE49-F238E27FC236}">
                <a16:creationId xmlns:a16="http://schemas.microsoft.com/office/drawing/2014/main" id="{AD79B327-1087-49E1-B01F-4BF80AF6A9FB}"/>
              </a:ext>
            </a:extLst>
          </p:cNvPr>
          <p:cNvPicPr>
            <a:picLocks noGrp="1" noChangeAspect="1"/>
          </p:cNvPicPr>
          <p:nvPr>
            <p:ph idx="1"/>
          </p:nvPr>
        </p:nvPicPr>
        <p:blipFill>
          <a:blip r:embed="rId2"/>
          <a:stretch>
            <a:fillRect/>
          </a:stretch>
        </p:blipFill>
        <p:spPr>
          <a:xfrm>
            <a:off x="643467" y="1696556"/>
            <a:ext cx="10905066" cy="4351541"/>
          </a:xfrm>
          <a:prstGeom prst="rect">
            <a:avLst/>
          </a:prstGeom>
        </p:spPr>
      </p:pic>
    </p:spTree>
    <p:extLst>
      <p:ext uri="{BB962C8B-B14F-4D97-AF65-F5344CB8AC3E}">
        <p14:creationId xmlns:p14="http://schemas.microsoft.com/office/powerpoint/2010/main" val="264212905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BE167-0DF0-4F2D-AA86-EF6E4A501CB1}"/>
              </a:ext>
            </a:extLst>
          </p:cNvPr>
          <p:cNvSpPr>
            <a:spLocks noGrp="1"/>
          </p:cNvSpPr>
          <p:nvPr>
            <p:ph type="title"/>
          </p:nvPr>
        </p:nvSpPr>
        <p:spPr/>
        <p:txBody>
          <a:bodyPr/>
          <a:lstStyle/>
          <a:p>
            <a:r>
              <a:rPr lang="en-US" dirty="0"/>
              <a:t>Round Robin</a:t>
            </a:r>
          </a:p>
        </p:txBody>
      </p:sp>
      <p:pic>
        <p:nvPicPr>
          <p:cNvPr id="5" name="Content Placeholder 4">
            <a:extLst>
              <a:ext uri="{FF2B5EF4-FFF2-40B4-BE49-F238E27FC236}">
                <a16:creationId xmlns:a16="http://schemas.microsoft.com/office/drawing/2014/main" id="{7539C1DB-4F59-4071-8861-0EBF12866D80}"/>
              </a:ext>
            </a:extLst>
          </p:cNvPr>
          <p:cNvPicPr>
            <a:picLocks noGrp="1" noChangeAspect="1"/>
          </p:cNvPicPr>
          <p:nvPr>
            <p:ph idx="1"/>
          </p:nvPr>
        </p:nvPicPr>
        <p:blipFill>
          <a:blip r:embed="rId2"/>
          <a:stretch>
            <a:fillRect/>
          </a:stretch>
        </p:blipFill>
        <p:spPr>
          <a:xfrm>
            <a:off x="601634" y="1544916"/>
            <a:ext cx="10988732" cy="4339050"/>
          </a:xfrm>
        </p:spPr>
      </p:pic>
    </p:spTree>
    <p:extLst>
      <p:ext uri="{BB962C8B-B14F-4D97-AF65-F5344CB8AC3E}">
        <p14:creationId xmlns:p14="http://schemas.microsoft.com/office/powerpoint/2010/main" val="207309043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435D413-5183-44AB-9AE8-0BBB6C909417}"/>
              </a:ext>
            </a:extLst>
          </p:cNvPr>
          <p:cNvSpPr/>
          <p:nvPr/>
        </p:nvSpPr>
        <p:spPr>
          <a:xfrm>
            <a:off x="838200" y="762000"/>
            <a:ext cx="9067800" cy="4001095"/>
          </a:xfrm>
          <a:prstGeom prst="rect">
            <a:avLst/>
          </a:prstGeom>
        </p:spPr>
        <p:txBody>
          <a:bodyPr wrap="square">
            <a:spAutoFit/>
          </a:bodyPr>
          <a:lstStyle/>
          <a:p>
            <a:r>
              <a:rPr lang="en-IN" sz="3600" dirty="0"/>
              <a:t>To HASH or ROUND ROBIN</a:t>
            </a:r>
            <a:r>
              <a:rPr lang="en-IN" sz="3200" dirty="0"/>
              <a:t>? </a:t>
            </a:r>
          </a:p>
          <a:p>
            <a:endParaRPr lang="en-IN" dirty="0"/>
          </a:p>
          <a:p>
            <a:r>
              <a:rPr lang="en-IN" sz="2800" b="1" dirty="0"/>
              <a:t>Use HASH distributed tables when</a:t>
            </a:r>
            <a:r>
              <a:rPr lang="en-IN" sz="2800" dirty="0"/>
              <a:t>: </a:t>
            </a:r>
          </a:p>
          <a:p>
            <a:r>
              <a:rPr lang="en-IN" sz="2400" dirty="0"/>
              <a:t>             • For fact/detail tables if you DO have a common distribution key which is used in multi-distributed table joins </a:t>
            </a:r>
          </a:p>
          <a:p>
            <a:r>
              <a:rPr lang="en-IN" sz="2400" dirty="0"/>
              <a:t>             • If Full Table Scans do not provide acceptable performance </a:t>
            </a:r>
          </a:p>
          <a:p>
            <a:endParaRPr lang="en-IN" sz="2400" dirty="0"/>
          </a:p>
          <a:p>
            <a:r>
              <a:rPr lang="en-IN" sz="2800" b="1" dirty="0"/>
              <a:t>Use ROUND ROBIN distributed tables when</a:t>
            </a:r>
            <a:r>
              <a:rPr lang="en-IN" sz="2800" dirty="0"/>
              <a:t>: </a:t>
            </a:r>
          </a:p>
          <a:p>
            <a:r>
              <a:rPr lang="en-IN" sz="2400" dirty="0"/>
              <a:t>             • Multiple "primary/foreign key"-like joins are common </a:t>
            </a:r>
          </a:p>
          <a:p>
            <a:r>
              <a:rPr lang="en-IN" sz="2400" dirty="0"/>
              <a:t>             • When the data is an initial loading table </a:t>
            </a:r>
          </a:p>
        </p:txBody>
      </p:sp>
    </p:spTree>
    <p:extLst>
      <p:ext uri="{BB962C8B-B14F-4D97-AF65-F5344CB8AC3E}">
        <p14:creationId xmlns:p14="http://schemas.microsoft.com/office/powerpoint/2010/main" val="15767153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26"/>
          <p:cNvSpPr>
            <a:spLocks noGrp="1"/>
          </p:cNvSpPr>
          <p:nvPr>
            <p:ph type="title" idx="4294967295"/>
          </p:nvPr>
        </p:nvSpPr>
        <p:spPr>
          <a:xfrm>
            <a:off x="0" y="365125"/>
            <a:ext cx="10515600" cy="814388"/>
          </a:xfrm>
        </p:spPr>
        <p:txBody>
          <a:bodyPr/>
          <a:lstStyle/>
          <a:p>
            <a:r>
              <a:rPr lang="en-US" dirty="0"/>
              <a:t>Information Management</a:t>
            </a:r>
          </a:p>
        </p:txBody>
      </p:sp>
      <p:grpSp>
        <p:nvGrpSpPr>
          <p:cNvPr id="3" name="Group 2"/>
          <p:cNvGrpSpPr/>
          <p:nvPr/>
        </p:nvGrpSpPr>
        <p:grpSpPr>
          <a:xfrm>
            <a:off x="405897" y="1283177"/>
            <a:ext cx="3440693" cy="4501021"/>
            <a:chOff x="414036" y="1308411"/>
            <a:chExt cx="3509686" cy="4591276"/>
          </a:xfrm>
        </p:grpSpPr>
        <p:sp>
          <p:nvSpPr>
            <p:cNvPr id="149" name="Rectangle 148"/>
            <p:cNvSpPr/>
            <p:nvPr/>
          </p:nvSpPr>
          <p:spPr bwMode="auto">
            <a:xfrm>
              <a:off x="2135867" y="1308411"/>
              <a:ext cx="1737360" cy="3967032"/>
            </a:xfrm>
            <a:prstGeom prst="rect">
              <a:avLst/>
            </a:prstGeom>
            <a:solidFill>
              <a:srgbClr val="0078D7"/>
            </a:solidFill>
            <a:ln w="3175">
              <a:noFill/>
            </a:ln>
            <a:effectLst/>
          </p:spPr>
          <p:txBody>
            <a:bodyPr spcFirstLastPara="0" vert="horz" wrap="square" lIns="17922" tIns="89642" rIns="17922" bIns="89604" numCol="1" spcCol="1270" anchor="t" anchorCtr="0">
              <a:noAutofit/>
            </a:bodyPr>
            <a:lstStyle/>
            <a:p>
              <a:pPr algn="ctr" defTabSz="710729">
                <a:spcBef>
                  <a:spcPct val="0"/>
                </a:spcBef>
                <a:spcAft>
                  <a:spcPct val="35000"/>
                </a:spcAft>
                <a:defRPr/>
              </a:pPr>
              <a:r>
                <a:rPr lang="en-US" sz="1372" kern="0">
                  <a:latin typeface="Segoe UI Semibold" panose="020B0702040204020203" pitchFamily="34" charset="0"/>
                  <a:cs typeface="Segoe UI Semibold" panose="020B0702040204020203" pitchFamily="34" charset="0"/>
                </a:rPr>
                <a:t>Information Management</a:t>
              </a:r>
            </a:p>
          </p:txBody>
        </p:sp>
        <p:sp>
          <p:nvSpPr>
            <p:cNvPr id="418" name="Rectangle 417"/>
            <p:cNvSpPr/>
            <p:nvPr/>
          </p:nvSpPr>
          <p:spPr>
            <a:xfrm>
              <a:off x="2652706" y="3370317"/>
              <a:ext cx="1271016" cy="261610"/>
            </a:xfrm>
            <a:prstGeom prst="rect">
              <a:avLst/>
            </a:prstGeom>
          </p:spPr>
          <p:txBody>
            <a:bodyPr wrap="square">
              <a:spAutoFit/>
            </a:bodyPr>
            <a:lstStyle/>
            <a:p>
              <a:pPr defTabSz="896386">
                <a:defRPr/>
              </a:pPr>
              <a:r>
                <a:rPr lang="en-US" sz="1078" kern="0">
                  <a:latin typeface="Segoe UI"/>
                  <a:cs typeface="Segoe UI Semilight" panose="020B0402040204020203" pitchFamily="34" charset="0"/>
                </a:rPr>
                <a:t>Event/IoT Hubs</a:t>
              </a:r>
              <a:endParaRPr lang="en-US" sz="1078" kern="0">
                <a:latin typeface="Segoe UI"/>
              </a:endParaRPr>
            </a:p>
          </p:txBody>
        </p:sp>
        <p:sp>
          <p:nvSpPr>
            <p:cNvPr id="421" name="Rectangle 420"/>
            <p:cNvSpPr/>
            <p:nvPr/>
          </p:nvSpPr>
          <p:spPr>
            <a:xfrm>
              <a:off x="2652706" y="2807478"/>
              <a:ext cx="1271016" cy="261610"/>
            </a:xfrm>
            <a:prstGeom prst="rect">
              <a:avLst/>
            </a:prstGeom>
          </p:spPr>
          <p:txBody>
            <a:bodyPr wrap="square">
              <a:spAutoFit/>
            </a:bodyPr>
            <a:lstStyle/>
            <a:p>
              <a:pPr defTabSz="896386">
                <a:defRPr/>
              </a:pPr>
              <a:r>
                <a:rPr lang="en-US" sz="1078">
                  <a:latin typeface="Segoe UI"/>
                  <a:cs typeface="Segoe UI Semilight" panose="020B0402040204020203" pitchFamily="34" charset="0"/>
                </a:rPr>
                <a:t>Data Catalog</a:t>
              </a:r>
            </a:p>
          </p:txBody>
        </p:sp>
        <p:grpSp>
          <p:nvGrpSpPr>
            <p:cNvPr id="2" name="Group 1"/>
            <p:cNvGrpSpPr/>
            <p:nvPr/>
          </p:nvGrpSpPr>
          <p:grpSpPr>
            <a:xfrm>
              <a:off x="2337798" y="2765033"/>
              <a:ext cx="274997" cy="292527"/>
              <a:chOff x="2337798" y="2765033"/>
              <a:chExt cx="274997" cy="292527"/>
            </a:xfrm>
          </p:grpSpPr>
          <p:sp>
            <p:nvSpPr>
              <p:cNvPr id="426" name="Freeform 10"/>
              <p:cNvSpPr>
                <a:spLocks/>
              </p:cNvSpPr>
              <p:nvPr/>
            </p:nvSpPr>
            <p:spPr bwMode="auto">
              <a:xfrm>
                <a:off x="2337798" y="2765033"/>
                <a:ext cx="215699" cy="229570"/>
              </a:xfrm>
              <a:custGeom>
                <a:avLst/>
                <a:gdLst>
                  <a:gd name="T0" fmla="*/ 490 w 2830"/>
                  <a:gd name="T1" fmla="*/ 280 h 3012"/>
                  <a:gd name="T2" fmla="*/ 458 w 2830"/>
                  <a:gd name="T3" fmla="*/ 274 h 3012"/>
                  <a:gd name="T4" fmla="*/ 422 w 2830"/>
                  <a:gd name="T5" fmla="*/ 246 h 3012"/>
                  <a:gd name="T6" fmla="*/ 410 w 2830"/>
                  <a:gd name="T7" fmla="*/ 200 h 3012"/>
                  <a:gd name="T8" fmla="*/ 416 w 2830"/>
                  <a:gd name="T9" fmla="*/ 170 h 3012"/>
                  <a:gd name="T10" fmla="*/ 444 w 2830"/>
                  <a:gd name="T11" fmla="*/ 134 h 3012"/>
                  <a:gd name="T12" fmla="*/ 490 w 2830"/>
                  <a:gd name="T13" fmla="*/ 120 h 3012"/>
                  <a:gd name="T14" fmla="*/ 2724 w 2830"/>
                  <a:gd name="T15" fmla="*/ 1362 h 3012"/>
                  <a:gd name="T16" fmla="*/ 2830 w 2830"/>
                  <a:gd name="T17" fmla="*/ 0 h 3012"/>
                  <a:gd name="T18" fmla="*/ 382 w 2830"/>
                  <a:gd name="T19" fmla="*/ 16 h 3012"/>
                  <a:gd name="T20" fmla="*/ 314 w 2830"/>
                  <a:gd name="T21" fmla="*/ 74 h 3012"/>
                  <a:gd name="T22" fmla="*/ 266 w 2830"/>
                  <a:gd name="T23" fmla="*/ 130 h 3012"/>
                  <a:gd name="T24" fmla="*/ 222 w 2830"/>
                  <a:gd name="T25" fmla="*/ 206 h 3012"/>
                  <a:gd name="T26" fmla="*/ 214 w 2830"/>
                  <a:gd name="T27" fmla="*/ 736 h 3012"/>
                  <a:gd name="T28" fmla="*/ 62 w 2830"/>
                  <a:gd name="T29" fmla="*/ 738 h 3012"/>
                  <a:gd name="T30" fmla="*/ 22 w 2830"/>
                  <a:gd name="T31" fmla="*/ 760 h 3012"/>
                  <a:gd name="T32" fmla="*/ 0 w 2830"/>
                  <a:gd name="T33" fmla="*/ 800 h 3012"/>
                  <a:gd name="T34" fmla="*/ 0 w 2830"/>
                  <a:gd name="T35" fmla="*/ 832 h 3012"/>
                  <a:gd name="T36" fmla="*/ 22 w 2830"/>
                  <a:gd name="T37" fmla="*/ 872 h 3012"/>
                  <a:gd name="T38" fmla="*/ 62 w 2830"/>
                  <a:gd name="T39" fmla="*/ 894 h 3012"/>
                  <a:gd name="T40" fmla="*/ 214 w 2830"/>
                  <a:gd name="T41" fmla="*/ 896 h 3012"/>
                  <a:gd name="T42" fmla="*/ 80 w 2830"/>
                  <a:gd name="T43" fmla="*/ 1556 h 3012"/>
                  <a:gd name="T44" fmla="*/ 34 w 2830"/>
                  <a:gd name="T45" fmla="*/ 1570 h 3012"/>
                  <a:gd name="T46" fmla="*/ 6 w 2830"/>
                  <a:gd name="T47" fmla="*/ 1606 h 3012"/>
                  <a:gd name="T48" fmla="*/ 0 w 2830"/>
                  <a:gd name="T49" fmla="*/ 1636 h 3012"/>
                  <a:gd name="T50" fmla="*/ 12 w 2830"/>
                  <a:gd name="T51" fmla="*/ 1682 h 3012"/>
                  <a:gd name="T52" fmla="*/ 48 w 2830"/>
                  <a:gd name="T53" fmla="*/ 1710 h 3012"/>
                  <a:gd name="T54" fmla="*/ 214 w 2830"/>
                  <a:gd name="T55" fmla="*/ 1716 h 3012"/>
                  <a:gd name="T56" fmla="*/ 80 w 2830"/>
                  <a:gd name="T57" fmla="*/ 2314 h 3012"/>
                  <a:gd name="T58" fmla="*/ 48 w 2830"/>
                  <a:gd name="T59" fmla="*/ 2320 h 3012"/>
                  <a:gd name="T60" fmla="*/ 12 w 2830"/>
                  <a:gd name="T61" fmla="*/ 2348 h 3012"/>
                  <a:gd name="T62" fmla="*/ 0 w 2830"/>
                  <a:gd name="T63" fmla="*/ 2394 h 3012"/>
                  <a:gd name="T64" fmla="*/ 6 w 2830"/>
                  <a:gd name="T65" fmla="*/ 2424 h 3012"/>
                  <a:gd name="T66" fmla="*/ 34 w 2830"/>
                  <a:gd name="T67" fmla="*/ 2460 h 3012"/>
                  <a:gd name="T68" fmla="*/ 80 w 2830"/>
                  <a:gd name="T69" fmla="*/ 2474 h 3012"/>
                  <a:gd name="T70" fmla="*/ 214 w 2830"/>
                  <a:gd name="T71" fmla="*/ 2854 h 3012"/>
                  <a:gd name="T72" fmla="*/ 220 w 2830"/>
                  <a:gd name="T73" fmla="*/ 2910 h 3012"/>
                  <a:gd name="T74" fmla="*/ 250 w 2830"/>
                  <a:gd name="T75" fmla="*/ 2966 h 3012"/>
                  <a:gd name="T76" fmla="*/ 292 w 2830"/>
                  <a:gd name="T77" fmla="*/ 2998 h 3012"/>
                  <a:gd name="T78" fmla="*/ 346 w 2830"/>
                  <a:gd name="T79" fmla="*/ 3010 h 3012"/>
                  <a:gd name="T80" fmla="*/ 1744 w 2830"/>
                  <a:gd name="T81" fmla="*/ 3012 h 3012"/>
                  <a:gd name="T82" fmla="*/ 1746 w 2830"/>
                  <a:gd name="T83" fmla="*/ 1702 h 3012"/>
                  <a:gd name="T84" fmla="*/ 1786 w 2830"/>
                  <a:gd name="T85" fmla="*/ 1632 h 3012"/>
                  <a:gd name="T86" fmla="*/ 1840 w 2830"/>
                  <a:gd name="T87" fmla="*/ 1572 h 3012"/>
                  <a:gd name="T88" fmla="*/ 1900 w 2830"/>
                  <a:gd name="T89" fmla="*/ 1530 h 3012"/>
                  <a:gd name="T90" fmla="*/ 1952 w 2830"/>
                  <a:gd name="T91" fmla="*/ 1502 h 3012"/>
                  <a:gd name="T92" fmla="*/ 2048 w 2830"/>
                  <a:gd name="T93" fmla="*/ 1458 h 3012"/>
                  <a:gd name="T94" fmla="*/ 2162 w 2830"/>
                  <a:gd name="T95" fmla="*/ 1424 h 3012"/>
                  <a:gd name="T96" fmla="*/ 2376 w 2830"/>
                  <a:gd name="T97" fmla="*/ 1382 h 3012"/>
                  <a:gd name="T98" fmla="*/ 2564 w 2830"/>
                  <a:gd name="T99" fmla="*/ 1366 h 30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30" h="3012">
                    <a:moveTo>
                      <a:pt x="2564" y="1366"/>
                    </a:moveTo>
                    <a:lnTo>
                      <a:pt x="2564" y="280"/>
                    </a:lnTo>
                    <a:lnTo>
                      <a:pt x="490" y="280"/>
                    </a:lnTo>
                    <a:lnTo>
                      <a:pt x="490" y="280"/>
                    </a:lnTo>
                    <a:lnTo>
                      <a:pt x="472" y="280"/>
                    </a:lnTo>
                    <a:lnTo>
                      <a:pt x="458" y="274"/>
                    </a:lnTo>
                    <a:lnTo>
                      <a:pt x="444" y="268"/>
                    </a:lnTo>
                    <a:lnTo>
                      <a:pt x="432" y="258"/>
                    </a:lnTo>
                    <a:lnTo>
                      <a:pt x="422" y="246"/>
                    </a:lnTo>
                    <a:lnTo>
                      <a:pt x="416" y="232"/>
                    </a:lnTo>
                    <a:lnTo>
                      <a:pt x="410" y="216"/>
                    </a:lnTo>
                    <a:lnTo>
                      <a:pt x="410" y="200"/>
                    </a:lnTo>
                    <a:lnTo>
                      <a:pt x="410" y="200"/>
                    </a:lnTo>
                    <a:lnTo>
                      <a:pt x="410" y="184"/>
                    </a:lnTo>
                    <a:lnTo>
                      <a:pt x="416" y="170"/>
                    </a:lnTo>
                    <a:lnTo>
                      <a:pt x="422" y="156"/>
                    </a:lnTo>
                    <a:lnTo>
                      <a:pt x="432" y="144"/>
                    </a:lnTo>
                    <a:lnTo>
                      <a:pt x="444" y="134"/>
                    </a:lnTo>
                    <a:lnTo>
                      <a:pt x="458" y="126"/>
                    </a:lnTo>
                    <a:lnTo>
                      <a:pt x="472" y="122"/>
                    </a:lnTo>
                    <a:lnTo>
                      <a:pt x="490" y="120"/>
                    </a:lnTo>
                    <a:lnTo>
                      <a:pt x="2724" y="120"/>
                    </a:lnTo>
                    <a:lnTo>
                      <a:pt x="2724" y="1362"/>
                    </a:lnTo>
                    <a:lnTo>
                      <a:pt x="2724" y="1362"/>
                    </a:lnTo>
                    <a:lnTo>
                      <a:pt x="2776" y="1364"/>
                    </a:lnTo>
                    <a:lnTo>
                      <a:pt x="2830" y="1366"/>
                    </a:lnTo>
                    <a:lnTo>
                      <a:pt x="2830" y="0"/>
                    </a:lnTo>
                    <a:lnTo>
                      <a:pt x="410" y="0"/>
                    </a:lnTo>
                    <a:lnTo>
                      <a:pt x="410" y="0"/>
                    </a:lnTo>
                    <a:lnTo>
                      <a:pt x="382" y="16"/>
                    </a:lnTo>
                    <a:lnTo>
                      <a:pt x="356" y="36"/>
                    </a:lnTo>
                    <a:lnTo>
                      <a:pt x="334" y="54"/>
                    </a:lnTo>
                    <a:lnTo>
                      <a:pt x="314" y="74"/>
                    </a:lnTo>
                    <a:lnTo>
                      <a:pt x="296" y="92"/>
                    </a:lnTo>
                    <a:lnTo>
                      <a:pt x="280" y="112"/>
                    </a:lnTo>
                    <a:lnTo>
                      <a:pt x="266" y="130"/>
                    </a:lnTo>
                    <a:lnTo>
                      <a:pt x="254" y="148"/>
                    </a:lnTo>
                    <a:lnTo>
                      <a:pt x="234" y="180"/>
                    </a:lnTo>
                    <a:lnTo>
                      <a:pt x="222" y="206"/>
                    </a:lnTo>
                    <a:lnTo>
                      <a:pt x="214" y="230"/>
                    </a:lnTo>
                    <a:lnTo>
                      <a:pt x="214" y="230"/>
                    </a:lnTo>
                    <a:lnTo>
                      <a:pt x="214" y="736"/>
                    </a:lnTo>
                    <a:lnTo>
                      <a:pt x="80" y="736"/>
                    </a:lnTo>
                    <a:lnTo>
                      <a:pt x="80" y="736"/>
                    </a:lnTo>
                    <a:lnTo>
                      <a:pt x="62" y="738"/>
                    </a:lnTo>
                    <a:lnTo>
                      <a:pt x="48" y="742"/>
                    </a:lnTo>
                    <a:lnTo>
                      <a:pt x="34" y="750"/>
                    </a:lnTo>
                    <a:lnTo>
                      <a:pt x="22" y="760"/>
                    </a:lnTo>
                    <a:lnTo>
                      <a:pt x="12" y="772"/>
                    </a:lnTo>
                    <a:lnTo>
                      <a:pt x="6" y="784"/>
                    </a:lnTo>
                    <a:lnTo>
                      <a:pt x="0" y="800"/>
                    </a:lnTo>
                    <a:lnTo>
                      <a:pt x="0" y="816"/>
                    </a:lnTo>
                    <a:lnTo>
                      <a:pt x="0" y="816"/>
                    </a:lnTo>
                    <a:lnTo>
                      <a:pt x="0" y="832"/>
                    </a:lnTo>
                    <a:lnTo>
                      <a:pt x="6" y="846"/>
                    </a:lnTo>
                    <a:lnTo>
                      <a:pt x="12" y="860"/>
                    </a:lnTo>
                    <a:lnTo>
                      <a:pt x="22" y="872"/>
                    </a:lnTo>
                    <a:lnTo>
                      <a:pt x="34" y="882"/>
                    </a:lnTo>
                    <a:lnTo>
                      <a:pt x="48" y="890"/>
                    </a:lnTo>
                    <a:lnTo>
                      <a:pt x="62" y="894"/>
                    </a:lnTo>
                    <a:lnTo>
                      <a:pt x="80" y="896"/>
                    </a:lnTo>
                    <a:lnTo>
                      <a:pt x="214" y="896"/>
                    </a:lnTo>
                    <a:lnTo>
                      <a:pt x="214" y="896"/>
                    </a:lnTo>
                    <a:lnTo>
                      <a:pt x="214" y="1556"/>
                    </a:lnTo>
                    <a:lnTo>
                      <a:pt x="80" y="1556"/>
                    </a:lnTo>
                    <a:lnTo>
                      <a:pt x="80" y="1556"/>
                    </a:lnTo>
                    <a:lnTo>
                      <a:pt x="62" y="1558"/>
                    </a:lnTo>
                    <a:lnTo>
                      <a:pt x="48" y="1562"/>
                    </a:lnTo>
                    <a:lnTo>
                      <a:pt x="34" y="1570"/>
                    </a:lnTo>
                    <a:lnTo>
                      <a:pt x="22" y="1580"/>
                    </a:lnTo>
                    <a:lnTo>
                      <a:pt x="12" y="1592"/>
                    </a:lnTo>
                    <a:lnTo>
                      <a:pt x="6" y="1606"/>
                    </a:lnTo>
                    <a:lnTo>
                      <a:pt x="0" y="1620"/>
                    </a:lnTo>
                    <a:lnTo>
                      <a:pt x="0" y="1636"/>
                    </a:lnTo>
                    <a:lnTo>
                      <a:pt x="0" y="1636"/>
                    </a:lnTo>
                    <a:lnTo>
                      <a:pt x="0" y="1652"/>
                    </a:lnTo>
                    <a:lnTo>
                      <a:pt x="6" y="1668"/>
                    </a:lnTo>
                    <a:lnTo>
                      <a:pt x="12" y="1682"/>
                    </a:lnTo>
                    <a:lnTo>
                      <a:pt x="22" y="1694"/>
                    </a:lnTo>
                    <a:lnTo>
                      <a:pt x="34" y="1702"/>
                    </a:lnTo>
                    <a:lnTo>
                      <a:pt x="48" y="1710"/>
                    </a:lnTo>
                    <a:lnTo>
                      <a:pt x="62" y="1716"/>
                    </a:lnTo>
                    <a:lnTo>
                      <a:pt x="80" y="1716"/>
                    </a:lnTo>
                    <a:lnTo>
                      <a:pt x="214" y="1716"/>
                    </a:lnTo>
                    <a:lnTo>
                      <a:pt x="214" y="1716"/>
                    </a:lnTo>
                    <a:lnTo>
                      <a:pt x="214" y="2314"/>
                    </a:lnTo>
                    <a:lnTo>
                      <a:pt x="80" y="2314"/>
                    </a:lnTo>
                    <a:lnTo>
                      <a:pt x="80" y="2314"/>
                    </a:lnTo>
                    <a:lnTo>
                      <a:pt x="62" y="2316"/>
                    </a:lnTo>
                    <a:lnTo>
                      <a:pt x="48" y="2320"/>
                    </a:lnTo>
                    <a:lnTo>
                      <a:pt x="34" y="2328"/>
                    </a:lnTo>
                    <a:lnTo>
                      <a:pt x="22" y="2338"/>
                    </a:lnTo>
                    <a:lnTo>
                      <a:pt x="12" y="2348"/>
                    </a:lnTo>
                    <a:lnTo>
                      <a:pt x="6" y="2362"/>
                    </a:lnTo>
                    <a:lnTo>
                      <a:pt x="0" y="2378"/>
                    </a:lnTo>
                    <a:lnTo>
                      <a:pt x="0" y="2394"/>
                    </a:lnTo>
                    <a:lnTo>
                      <a:pt x="0" y="2394"/>
                    </a:lnTo>
                    <a:lnTo>
                      <a:pt x="0" y="2410"/>
                    </a:lnTo>
                    <a:lnTo>
                      <a:pt x="6" y="2424"/>
                    </a:lnTo>
                    <a:lnTo>
                      <a:pt x="12" y="2438"/>
                    </a:lnTo>
                    <a:lnTo>
                      <a:pt x="22" y="2450"/>
                    </a:lnTo>
                    <a:lnTo>
                      <a:pt x="34" y="2460"/>
                    </a:lnTo>
                    <a:lnTo>
                      <a:pt x="48" y="2468"/>
                    </a:lnTo>
                    <a:lnTo>
                      <a:pt x="62" y="2472"/>
                    </a:lnTo>
                    <a:lnTo>
                      <a:pt x="80" y="2474"/>
                    </a:lnTo>
                    <a:lnTo>
                      <a:pt x="214" y="2474"/>
                    </a:lnTo>
                    <a:lnTo>
                      <a:pt x="214" y="2474"/>
                    </a:lnTo>
                    <a:lnTo>
                      <a:pt x="214" y="2854"/>
                    </a:lnTo>
                    <a:lnTo>
                      <a:pt x="214" y="2854"/>
                    </a:lnTo>
                    <a:lnTo>
                      <a:pt x="216" y="2884"/>
                    </a:lnTo>
                    <a:lnTo>
                      <a:pt x="220" y="2910"/>
                    </a:lnTo>
                    <a:lnTo>
                      <a:pt x="228" y="2932"/>
                    </a:lnTo>
                    <a:lnTo>
                      <a:pt x="238" y="2952"/>
                    </a:lnTo>
                    <a:lnTo>
                      <a:pt x="250" y="2966"/>
                    </a:lnTo>
                    <a:lnTo>
                      <a:pt x="262" y="2980"/>
                    </a:lnTo>
                    <a:lnTo>
                      <a:pt x="276" y="2990"/>
                    </a:lnTo>
                    <a:lnTo>
                      <a:pt x="292" y="2998"/>
                    </a:lnTo>
                    <a:lnTo>
                      <a:pt x="306" y="3002"/>
                    </a:lnTo>
                    <a:lnTo>
                      <a:pt x="320" y="3006"/>
                    </a:lnTo>
                    <a:lnTo>
                      <a:pt x="346" y="3010"/>
                    </a:lnTo>
                    <a:lnTo>
                      <a:pt x="364" y="3012"/>
                    </a:lnTo>
                    <a:lnTo>
                      <a:pt x="370" y="3012"/>
                    </a:lnTo>
                    <a:lnTo>
                      <a:pt x="1744" y="3012"/>
                    </a:lnTo>
                    <a:lnTo>
                      <a:pt x="1744" y="1710"/>
                    </a:lnTo>
                    <a:lnTo>
                      <a:pt x="1746" y="1702"/>
                    </a:lnTo>
                    <a:lnTo>
                      <a:pt x="1746" y="1702"/>
                    </a:lnTo>
                    <a:lnTo>
                      <a:pt x="1756" y="1680"/>
                    </a:lnTo>
                    <a:lnTo>
                      <a:pt x="1768" y="1658"/>
                    </a:lnTo>
                    <a:lnTo>
                      <a:pt x="1786" y="1632"/>
                    </a:lnTo>
                    <a:lnTo>
                      <a:pt x="1810" y="1602"/>
                    </a:lnTo>
                    <a:lnTo>
                      <a:pt x="1824" y="1588"/>
                    </a:lnTo>
                    <a:lnTo>
                      <a:pt x="1840" y="1572"/>
                    </a:lnTo>
                    <a:lnTo>
                      <a:pt x="1858" y="1558"/>
                    </a:lnTo>
                    <a:lnTo>
                      <a:pt x="1878" y="1544"/>
                    </a:lnTo>
                    <a:lnTo>
                      <a:pt x="1900" y="1530"/>
                    </a:lnTo>
                    <a:lnTo>
                      <a:pt x="1924" y="1518"/>
                    </a:lnTo>
                    <a:lnTo>
                      <a:pt x="1924" y="1518"/>
                    </a:lnTo>
                    <a:lnTo>
                      <a:pt x="1952" y="1502"/>
                    </a:lnTo>
                    <a:lnTo>
                      <a:pt x="1982" y="1486"/>
                    </a:lnTo>
                    <a:lnTo>
                      <a:pt x="2014" y="1472"/>
                    </a:lnTo>
                    <a:lnTo>
                      <a:pt x="2048" y="1458"/>
                    </a:lnTo>
                    <a:lnTo>
                      <a:pt x="2086" y="1446"/>
                    </a:lnTo>
                    <a:lnTo>
                      <a:pt x="2122" y="1434"/>
                    </a:lnTo>
                    <a:lnTo>
                      <a:pt x="2162" y="1424"/>
                    </a:lnTo>
                    <a:lnTo>
                      <a:pt x="2202" y="1414"/>
                    </a:lnTo>
                    <a:lnTo>
                      <a:pt x="2288" y="1396"/>
                    </a:lnTo>
                    <a:lnTo>
                      <a:pt x="2376" y="1382"/>
                    </a:lnTo>
                    <a:lnTo>
                      <a:pt x="2470" y="1372"/>
                    </a:lnTo>
                    <a:lnTo>
                      <a:pt x="2564" y="1366"/>
                    </a:lnTo>
                    <a:lnTo>
                      <a:pt x="2564" y="136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latin typeface="Segoe UI"/>
                </a:endParaRPr>
              </a:p>
            </p:txBody>
          </p:sp>
          <p:sp>
            <p:nvSpPr>
              <p:cNvPr id="427" name="Freeform 11"/>
              <p:cNvSpPr>
                <a:spLocks/>
              </p:cNvSpPr>
              <p:nvPr/>
            </p:nvSpPr>
            <p:spPr bwMode="auto">
              <a:xfrm>
                <a:off x="2477126" y="2895824"/>
                <a:ext cx="135669" cy="161736"/>
              </a:xfrm>
              <a:custGeom>
                <a:avLst/>
                <a:gdLst>
                  <a:gd name="T0" fmla="*/ 866 w 1780"/>
                  <a:gd name="T1" fmla="*/ 356 h 2122"/>
                  <a:gd name="T2" fmla="*/ 730 w 1780"/>
                  <a:gd name="T3" fmla="*/ 352 h 2122"/>
                  <a:gd name="T4" fmla="*/ 594 w 1780"/>
                  <a:gd name="T5" fmla="*/ 340 h 2122"/>
                  <a:gd name="T6" fmla="*/ 464 w 1780"/>
                  <a:gd name="T7" fmla="*/ 322 h 2122"/>
                  <a:gd name="T8" fmla="*/ 342 w 1780"/>
                  <a:gd name="T9" fmla="*/ 296 h 2122"/>
                  <a:gd name="T10" fmla="*/ 232 w 1780"/>
                  <a:gd name="T11" fmla="*/ 262 h 2122"/>
                  <a:gd name="T12" fmla="*/ 136 w 1780"/>
                  <a:gd name="T13" fmla="*/ 222 h 2122"/>
                  <a:gd name="T14" fmla="*/ 58 w 1780"/>
                  <a:gd name="T15" fmla="*/ 174 h 2122"/>
                  <a:gd name="T16" fmla="*/ 12 w 1780"/>
                  <a:gd name="T17" fmla="*/ 134 h 2122"/>
                  <a:gd name="T18" fmla="*/ 0 w 1780"/>
                  <a:gd name="T19" fmla="*/ 1940 h 2122"/>
                  <a:gd name="T20" fmla="*/ 26 w 1780"/>
                  <a:gd name="T21" fmla="*/ 1960 h 2122"/>
                  <a:gd name="T22" fmla="*/ 90 w 1780"/>
                  <a:gd name="T23" fmla="*/ 1996 h 2122"/>
                  <a:gd name="T24" fmla="*/ 174 w 1780"/>
                  <a:gd name="T25" fmla="*/ 2030 h 2122"/>
                  <a:gd name="T26" fmla="*/ 272 w 1780"/>
                  <a:gd name="T27" fmla="*/ 2058 h 2122"/>
                  <a:gd name="T28" fmla="*/ 386 w 1780"/>
                  <a:gd name="T29" fmla="*/ 2082 h 2122"/>
                  <a:gd name="T30" fmla="*/ 512 w 1780"/>
                  <a:gd name="T31" fmla="*/ 2102 h 2122"/>
                  <a:gd name="T32" fmla="*/ 646 w 1780"/>
                  <a:gd name="T33" fmla="*/ 2114 h 2122"/>
                  <a:gd name="T34" fmla="*/ 790 w 1780"/>
                  <a:gd name="T35" fmla="*/ 2122 h 2122"/>
                  <a:gd name="T36" fmla="*/ 866 w 1780"/>
                  <a:gd name="T37" fmla="*/ 2122 h 2122"/>
                  <a:gd name="T38" fmla="*/ 1050 w 1780"/>
                  <a:gd name="T39" fmla="*/ 2118 h 2122"/>
                  <a:gd name="T40" fmla="*/ 1222 w 1780"/>
                  <a:gd name="T41" fmla="*/ 2102 h 2122"/>
                  <a:gd name="T42" fmla="*/ 1376 w 1780"/>
                  <a:gd name="T43" fmla="*/ 2076 h 2122"/>
                  <a:gd name="T44" fmla="*/ 1512 w 1780"/>
                  <a:gd name="T45" fmla="*/ 2044 h 2122"/>
                  <a:gd name="T46" fmla="*/ 1624 w 1780"/>
                  <a:gd name="T47" fmla="*/ 2004 h 2122"/>
                  <a:gd name="T48" fmla="*/ 1690 w 1780"/>
                  <a:gd name="T49" fmla="*/ 1970 h 2122"/>
                  <a:gd name="T50" fmla="*/ 1724 w 1780"/>
                  <a:gd name="T51" fmla="*/ 1946 h 2122"/>
                  <a:gd name="T52" fmla="*/ 1750 w 1780"/>
                  <a:gd name="T53" fmla="*/ 1922 h 2122"/>
                  <a:gd name="T54" fmla="*/ 1770 w 1780"/>
                  <a:gd name="T55" fmla="*/ 1894 h 2122"/>
                  <a:gd name="T56" fmla="*/ 1778 w 1780"/>
                  <a:gd name="T57" fmla="*/ 1868 h 2122"/>
                  <a:gd name="T58" fmla="*/ 1780 w 1780"/>
                  <a:gd name="T59" fmla="*/ 0 h 2122"/>
                  <a:gd name="T60" fmla="*/ 1778 w 1780"/>
                  <a:gd name="T61" fmla="*/ 22 h 2122"/>
                  <a:gd name="T62" fmla="*/ 1768 w 1780"/>
                  <a:gd name="T63" fmla="*/ 64 h 2122"/>
                  <a:gd name="T64" fmla="*/ 1748 w 1780"/>
                  <a:gd name="T65" fmla="*/ 102 h 2122"/>
                  <a:gd name="T66" fmla="*/ 1718 w 1780"/>
                  <a:gd name="T67" fmla="*/ 138 h 2122"/>
                  <a:gd name="T68" fmla="*/ 1682 w 1780"/>
                  <a:gd name="T69" fmla="*/ 170 h 2122"/>
                  <a:gd name="T70" fmla="*/ 1636 w 1780"/>
                  <a:gd name="T71" fmla="*/ 202 h 2122"/>
                  <a:gd name="T72" fmla="*/ 1584 w 1780"/>
                  <a:gd name="T73" fmla="*/ 228 h 2122"/>
                  <a:gd name="T74" fmla="*/ 1494 w 1780"/>
                  <a:gd name="T75" fmla="*/ 266 h 2122"/>
                  <a:gd name="T76" fmla="*/ 1356 w 1780"/>
                  <a:gd name="T77" fmla="*/ 304 h 2122"/>
                  <a:gd name="T78" fmla="*/ 1200 w 1780"/>
                  <a:gd name="T79" fmla="*/ 332 h 2122"/>
                  <a:gd name="T80" fmla="*/ 1036 w 1780"/>
                  <a:gd name="T81" fmla="*/ 350 h 2122"/>
                  <a:gd name="T82" fmla="*/ 866 w 1780"/>
                  <a:gd name="T83" fmla="*/ 356 h 2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80" h="2122">
                    <a:moveTo>
                      <a:pt x="866" y="356"/>
                    </a:moveTo>
                    <a:lnTo>
                      <a:pt x="866" y="356"/>
                    </a:lnTo>
                    <a:lnTo>
                      <a:pt x="798" y="354"/>
                    </a:lnTo>
                    <a:lnTo>
                      <a:pt x="730" y="352"/>
                    </a:lnTo>
                    <a:lnTo>
                      <a:pt x="660" y="348"/>
                    </a:lnTo>
                    <a:lnTo>
                      <a:pt x="594" y="340"/>
                    </a:lnTo>
                    <a:lnTo>
                      <a:pt x="528" y="332"/>
                    </a:lnTo>
                    <a:lnTo>
                      <a:pt x="464" y="322"/>
                    </a:lnTo>
                    <a:lnTo>
                      <a:pt x="402" y="310"/>
                    </a:lnTo>
                    <a:lnTo>
                      <a:pt x="342" y="296"/>
                    </a:lnTo>
                    <a:lnTo>
                      <a:pt x="286" y="280"/>
                    </a:lnTo>
                    <a:lnTo>
                      <a:pt x="232" y="262"/>
                    </a:lnTo>
                    <a:lnTo>
                      <a:pt x="182" y="244"/>
                    </a:lnTo>
                    <a:lnTo>
                      <a:pt x="136" y="222"/>
                    </a:lnTo>
                    <a:lnTo>
                      <a:pt x="96" y="200"/>
                    </a:lnTo>
                    <a:lnTo>
                      <a:pt x="58" y="174"/>
                    </a:lnTo>
                    <a:lnTo>
                      <a:pt x="26" y="148"/>
                    </a:lnTo>
                    <a:lnTo>
                      <a:pt x="12" y="134"/>
                    </a:lnTo>
                    <a:lnTo>
                      <a:pt x="0" y="120"/>
                    </a:lnTo>
                    <a:lnTo>
                      <a:pt x="0" y="1940"/>
                    </a:lnTo>
                    <a:lnTo>
                      <a:pt x="0" y="1940"/>
                    </a:lnTo>
                    <a:lnTo>
                      <a:pt x="26" y="1960"/>
                    </a:lnTo>
                    <a:lnTo>
                      <a:pt x="56" y="1978"/>
                    </a:lnTo>
                    <a:lnTo>
                      <a:pt x="90" y="1996"/>
                    </a:lnTo>
                    <a:lnTo>
                      <a:pt x="130" y="2014"/>
                    </a:lnTo>
                    <a:lnTo>
                      <a:pt x="174" y="2030"/>
                    </a:lnTo>
                    <a:lnTo>
                      <a:pt x="222" y="2044"/>
                    </a:lnTo>
                    <a:lnTo>
                      <a:pt x="272" y="2058"/>
                    </a:lnTo>
                    <a:lnTo>
                      <a:pt x="328" y="2072"/>
                    </a:lnTo>
                    <a:lnTo>
                      <a:pt x="386" y="2082"/>
                    </a:lnTo>
                    <a:lnTo>
                      <a:pt x="448" y="2092"/>
                    </a:lnTo>
                    <a:lnTo>
                      <a:pt x="512" y="2102"/>
                    </a:lnTo>
                    <a:lnTo>
                      <a:pt x="578" y="2108"/>
                    </a:lnTo>
                    <a:lnTo>
                      <a:pt x="646" y="2114"/>
                    </a:lnTo>
                    <a:lnTo>
                      <a:pt x="718" y="2118"/>
                    </a:lnTo>
                    <a:lnTo>
                      <a:pt x="790" y="2122"/>
                    </a:lnTo>
                    <a:lnTo>
                      <a:pt x="866" y="2122"/>
                    </a:lnTo>
                    <a:lnTo>
                      <a:pt x="866" y="2122"/>
                    </a:lnTo>
                    <a:lnTo>
                      <a:pt x="958" y="2122"/>
                    </a:lnTo>
                    <a:lnTo>
                      <a:pt x="1050" y="2118"/>
                    </a:lnTo>
                    <a:lnTo>
                      <a:pt x="1138" y="2110"/>
                    </a:lnTo>
                    <a:lnTo>
                      <a:pt x="1222" y="2102"/>
                    </a:lnTo>
                    <a:lnTo>
                      <a:pt x="1302" y="2090"/>
                    </a:lnTo>
                    <a:lnTo>
                      <a:pt x="1376" y="2076"/>
                    </a:lnTo>
                    <a:lnTo>
                      <a:pt x="1446" y="2062"/>
                    </a:lnTo>
                    <a:lnTo>
                      <a:pt x="1512" y="2044"/>
                    </a:lnTo>
                    <a:lnTo>
                      <a:pt x="1570" y="2024"/>
                    </a:lnTo>
                    <a:lnTo>
                      <a:pt x="1624" y="2004"/>
                    </a:lnTo>
                    <a:lnTo>
                      <a:pt x="1670" y="1982"/>
                    </a:lnTo>
                    <a:lnTo>
                      <a:pt x="1690" y="1970"/>
                    </a:lnTo>
                    <a:lnTo>
                      <a:pt x="1708" y="1958"/>
                    </a:lnTo>
                    <a:lnTo>
                      <a:pt x="1724" y="1946"/>
                    </a:lnTo>
                    <a:lnTo>
                      <a:pt x="1738" y="1934"/>
                    </a:lnTo>
                    <a:lnTo>
                      <a:pt x="1750" y="1922"/>
                    </a:lnTo>
                    <a:lnTo>
                      <a:pt x="1762" y="1908"/>
                    </a:lnTo>
                    <a:lnTo>
                      <a:pt x="1770" y="1894"/>
                    </a:lnTo>
                    <a:lnTo>
                      <a:pt x="1774" y="1882"/>
                    </a:lnTo>
                    <a:lnTo>
                      <a:pt x="1778" y="1868"/>
                    </a:lnTo>
                    <a:lnTo>
                      <a:pt x="1780" y="1854"/>
                    </a:lnTo>
                    <a:lnTo>
                      <a:pt x="1780" y="0"/>
                    </a:lnTo>
                    <a:lnTo>
                      <a:pt x="1780" y="0"/>
                    </a:lnTo>
                    <a:lnTo>
                      <a:pt x="1778" y="22"/>
                    </a:lnTo>
                    <a:lnTo>
                      <a:pt x="1774" y="44"/>
                    </a:lnTo>
                    <a:lnTo>
                      <a:pt x="1768" y="64"/>
                    </a:lnTo>
                    <a:lnTo>
                      <a:pt x="1760" y="82"/>
                    </a:lnTo>
                    <a:lnTo>
                      <a:pt x="1748" y="102"/>
                    </a:lnTo>
                    <a:lnTo>
                      <a:pt x="1734" y="120"/>
                    </a:lnTo>
                    <a:lnTo>
                      <a:pt x="1718" y="138"/>
                    </a:lnTo>
                    <a:lnTo>
                      <a:pt x="1700" y="154"/>
                    </a:lnTo>
                    <a:lnTo>
                      <a:pt x="1682" y="170"/>
                    </a:lnTo>
                    <a:lnTo>
                      <a:pt x="1660" y="186"/>
                    </a:lnTo>
                    <a:lnTo>
                      <a:pt x="1636" y="202"/>
                    </a:lnTo>
                    <a:lnTo>
                      <a:pt x="1610" y="216"/>
                    </a:lnTo>
                    <a:lnTo>
                      <a:pt x="1584" y="228"/>
                    </a:lnTo>
                    <a:lnTo>
                      <a:pt x="1554" y="242"/>
                    </a:lnTo>
                    <a:lnTo>
                      <a:pt x="1494" y="266"/>
                    </a:lnTo>
                    <a:lnTo>
                      <a:pt x="1426" y="286"/>
                    </a:lnTo>
                    <a:lnTo>
                      <a:pt x="1356" y="304"/>
                    </a:lnTo>
                    <a:lnTo>
                      <a:pt x="1280" y="320"/>
                    </a:lnTo>
                    <a:lnTo>
                      <a:pt x="1200" y="332"/>
                    </a:lnTo>
                    <a:lnTo>
                      <a:pt x="1120" y="342"/>
                    </a:lnTo>
                    <a:lnTo>
                      <a:pt x="1036" y="350"/>
                    </a:lnTo>
                    <a:lnTo>
                      <a:pt x="952" y="354"/>
                    </a:lnTo>
                    <a:lnTo>
                      <a:pt x="866" y="356"/>
                    </a:lnTo>
                    <a:lnTo>
                      <a:pt x="866" y="3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latin typeface="Segoe UI"/>
                </a:endParaRPr>
              </a:p>
            </p:txBody>
          </p:sp>
          <p:sp>
            <p:nvSpPr>
              <p:cNvPr id="428" name="Freeform 12"/>
              <p:cNvSpPr>
                <a:spLocks/>
              </p:cNvSpPr>
              <p:nvPr/>
            </p:nvSpPr>
            <p:spPr bwMode="auto">
              <a:xfrm>
                <a:off x="2485052" y="2880123"/>
                <a:ext cx="116310" cy="31402"/>
              </a:xfrm>
              <a:custGeom>
                <a:avLst/>
                <a:gdLst>
                  <a:gd name="T0" fmla="*/ 0 w 1526"/>
                  <a:gd name="T1" fmla="*/ 206 h 412"/>
                  <a:gd name="T2" fmla="*/ 2 w 1526"/>
                  <a:gd name="T3" fmla="*/ 220 h 412"/>
                  <a:gd name="T4" fmla="*/ 12 w 1526"/>
                  <a:gd name="T5" fmla="*/ 236 h 412"/>
                  <a:gd name="T6" fmla="*/ 52 w 1526"/>
                  <a:gd name="T7" fmla="*/ 270 h 412"/>
                  <a:gd name="T8" fmla="*/ 116 w 1526"/>
                  <a:gd name="T9" fmla="*/ 304 h 412"/>
                  <a:gd name="T10" fmla="*/ 204 w 1526"/>
                  <a:gd name="T11" fmla="*/ 336 h 412"/>
                  <a:gd name="T12" fmla="*/ 312 w 1526"/>
                  <a:gd name="T13" fmla="*/ 366 h 412"/>
                  <a:gd name="T14" fmla="*/ 444 w 1526"/>
                  <a:gd name="T15" fmla="*/ 390 h 412"/>
                  <a:gd name="T16" fmla="*/ 594 w 1526"/>
                  <a:gd name="T17" fmla="*/ 406 h 412"/>
                  <a:gd name="T18" fmla="*/ 762 w 1526"/>
                  <a:gd name="T19" fmla="*/ 412 h 412"/>
                  <a:gd name="T20" fmla="*/ 850 w 1526"/>
                  <a:gd name="T21" fmla="*/ 412 h 412"/>
                  <a:gd name="T22" fmla="*/ 1010 w 1526"/>
                  <a:gd name="T23" fmla="*/ 400 h 412"/>
                  <a:gd name="T24" fmla="*/ 1150 w 1526"/>
                  <a:gd name="T25" fmla="*/ 380 h 412"/>
                  <a:gd name="T26" fmla="*/ 1270 w 1526"/>
                  <a:gd name="T27" fmla="*/ 352 h 412"/>
                  <a:gd name="T28" fmla="*/ 1370 w 1526"/>
                  <a:gd name="T29" fmla="*/ 320 h 412"/>
                  <a:gd name="T30" fmla="*/ 1446 w 1526"/>
                  <a:gd name="T31" fmla="*/ 286 h 412"/>
                  <a:gd name="T32" fmla="*/ 1496 w 1526"/>
                  <a:gd name="T33" fmla="*/ 252 h 412"/>
                  <a:gd name="T34" fmla="*/ 1520 w 1526"/>
                  <a:gd name="T35" fmla="*/ 228 h 412"/>
                  <a:gd name="T36" fmla="*/ 1526 w 1526"/>
                  <a:gd name="T37" fmla="*/ 214 h 412"/>
                  <a:gd name="T38" fmla="*/ 1526 w 1526"/>
                  <a:gd name="T39" fmla="*/ 206 h 412"/>
                  <a:gd name="T40" fmla="*/ 1524 w 1526"/>
                  <a:gd name="T41" fmla="*/ 192 h 412"/>
                  <a:gd name="T42" fmla="*/ 1514 w 1526"/>
                  <a:gd name="T43" fmla="*/ 176 h 412"/>
                  <a:gd name="T44" fmla="*/ 1474 w 1526"/>
                  <a:gd name="T45" fmla="*/ 144 h 412"/>
                  <a:gd name="T46" fmla="*/ 1410 w 1526"/>
                  <a:gd name="T47" fmla="*/ 110 h 412"/>
                  <a:gd name="T48" fmla="*/ 1322 w 1526"/>
                  <a:gd name="T49" fmla="*/ 76 h 412"/>
                  <a:gd name="T50" fmla="*/ 1212 w 1526"/>
                  <a:gd name="T51" fmla="*/ 46 h 412"/>
                  <a:gd name="T52" fmla="*/ 1082 w 1526"/>
                  <a:gd name="T53" fmla="*/ 22 h 412"/>
                  <a:gd name="T54" fmla="*/ 932 w 1526"/>
                  <a:gd name="T55" fmla="*/ 6 h 412"/>
                  <a:gd name="T56" fmla="*/ 762 w 1526"/>
                  <a:gd name="T57" fmla="*/ 0 h 412"/>
                  <a:gd name="T58" fmla="*/ 676 w 1526"/>
                  <a:gd name="T59" fmla="*/ 2 h 412"/>
                  <a:gd name="T60" fmla="*/ 516 w 1526"/>
                  <a:gd name="T61" fmla="*/ 14 h 412"/>
                  <a:gd name="T62" fmla="*/ 376 w 1526"/>
                  <a:gd name="T63" fmla="*/ 34 h 412"/>
                  <a:gd name="T64" fmla="*/ 256 w 1526"/>
                  <a:gd name="T65" fmla="*/ 60 h 412"/>
                  <a:gd name="T66" fmla="*/ 156 w 1526"/>
                  <a:gd name="T67" fmla="*/ 92 h 412"/>
                  <a:gd name="T68" fmla="*/ 80 w 1526"/>
                  <a:gd name="T69" fmla="*/ 126 h 412"/>
                  <a:gd name="T70" fmla="*/ 28 w 1526"/>
                  <a:gd name="T71" fmla="*/ 160 h 412"/>
                  <a:gd name="T72" fmla="*/ 6 w 1526"/>
                  <a:gd name="T73" fmla="*/ 184 h 412"/>
                  <a:gd name="T74" fmla="*/ 0 w 1526"/>
                  <a:gd name="T75" fmla="*/ 200 h 412"/>
                  <a:gd name="T76" fmla="*/ 0 w 1526"/>
                  <a:gd name="T77" fmla="*/ 206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526" h="412">
                    <a:moveTo>
                      <a:pt x="0" y="206"/>
                    </a:moveTo>
                    <a:lnTo>
                      <a:pt x="0" y="206"/>
                    </a:lnTo>
                    <a:lnTo>
                      <a:pt x="0" y="214"/>
                    </a:lnTo>
                    <a:lnTo>
                      <a:pt x="2" y="220"/>
                    </a:lnTo>
                    <a:lnTo>
                      <a:pt x="6" y="228"/>
                    </a:lnTo>
                    <a:lnTo>
                      <a:pt x="12" y="236"/>
                    </a:lnTo>
                    <a:lnTo>
                      <a:pt x="28" y="252"/>
                    </a:lnTo>
                    <a:lnTo>
                      <a:pt x="52" y="270"/>
                    </a:lnTo>
                    <a:lnTo>
                      <a:pt x="80" y="286"/>
                    </a:lnTo>
                    <a:lnTo>
                      <a:pt x="116" y="304"/>
                    </a:lnTo>
                    <a:lnTo>
                      <a:pt x="156" y="320"/>
                    </a:lnTo>
                    <a:lnTo>
                      <a:pt x="204" y="336"/>
                    </a:lnTo>
                    <a:lnTo>
                      <a:pt x="256" y="352"/>
                    </a:lnTo>
                    <a:lnTo>
                      <a:pt x="312" y="366"/>
                    </a:lnTo>
                    <a:lnTo>
                      <a:pt x="376" y="380"/>
                    </a:lnTo>
                    <a:lnTo>
                      <a:pt x="444" y="390"/>
                    </a:lnTo>
                    <a:lnTo>
                      <a:pt x="516" y="400"/>
                    </a:lnTo>
                    <a:lnTo>
                      <a:pt x="594" y="406"/>
                    </a:lnTo>
                    <a:lnTo>
                      <a:pt x="676" y="412"/>
                    </a:lnTo>
                    <a:lnTo>
                      <a:pt x="762" y="412"/>
                    </a:lnTo>
                    <a:lnTo>
                      <a:pt x="762" y="412"/>
                    </a:lnTo>
                    <a:lnTo>
                      <a:pt x="850" y="412"/>
                    </a:lnTo>
                    <a:lnTo>
                      <a:pt x="932" y="406"/>
                    </a:lnTo>
                    <a:lnTo>
                      <a:pt x="1010" y="400"/>
                    </a:lnTo>
                    <a:lnTo>
                      <a:pt x="1082" y="390"/>
                    </a:lnTo>
                    <a:lnTo>
                      <a:pt x="1150" y="380"/>
                    </a:lnTo>
                    <a:lnTo>
                      <a:pt x="1212" y="366"/>
                    </a:lnTo>
                    <a:lnTo>
                      <a:pt x="1270" y="352"/>
                    </a:lnTo>
                    <a:lnTo>
                      <a:pt x="1322" y="336"/>
                    </a:lnTo>
                    <a:lnTo>
                      <a:pt x="1370" y="320"/>
                    </a:lnTo>
                    <a:lnTo>
                      <a:pt x="1410" y="304"/>
                    </a:lnTo>
                    <a:lnTo>
                      <a:pt x="1446" y="286"/>
                    </a:lnTo>
                    <a:lnTo>
                      <a:pt x="1474" y="270"/>
                    </a:lnTo>
                    <a:lnTo>
                      <a:pt x="1496" y="252"/>
                    </a:lnTo>
                    <a:lnTo>
                      <a:pt x="1514" y="236"/>
                    </a:lnTo>
                    <a:lnTo>
                      <a:pt x="1520" y="228"/>
                    </a:lnTo>
                    <a:lnTo>
                      <a:pt x="1524" y="220"/>
                    </a:lnTo>
                    <a:lnTo>
                      <a:pt x="1526" y="214"/>
                    </a:lnTo>
                    <a:lnTo>
                      <a:pt x="1526" y="206"/>
                    </a:lnTo>
                    <a:lnTo>
                      <a:pt x="1526" y="206"/>
                    </a:lnTo>
                    <a:lnTo>
                      <a:pt x="1526" y="200"/>
                    </a:lnTo>
                    <a:lnTo>
                      <a:pt x="1524" y="192"/>
                    </a:lnTo>
                    <a:lnTo>
                      <a:pt x="1520" y="184"/>
                    </a:lnTo>
                    <a:lnTo>
                      <a:pt x="1514" y="176"/>
                    </a:lnTo>
                    <a:lnTo>
                      <a:pt x="1496" y="160"/>
                    </a:lnTo>
                    <a:lnTo>
                      <a:pt x="1474" y="144"/>
                    </a:lnTo>
                    <a:lnTo>
                      <a:pt x="1446" y="126"/>
                    </a:lnTo>
                    <a:lnTo>
                      <a:pt x="1410" y="110"/>
                    </a:lnTo>
                    <a:lnTo>
                      <a:pt x="1370" y="92"/>
                    </a:lnTo>
                    <a:lnTo>
                      <a:pt x="1322" y="76"/>
                    </a:lnTo>
                    <a:lnTo>
                      <a:pt x="1270" y="60"/>
                    </a:lnTo>
                    <a:lnTo>
                      <a:pt x="1212" y="46"/>
                    </a:lnTo>
                    <a:lnTo>
                      <a:pt x="1150" y="34"/>
                    </a:lnTo>
                    <a:lnTo>
                      <a:pt x="1082" y="22"/>
                    </a:lnTo>
                    <a:lnTo>
                      <a:pt x="1010" y="14"/>
                    </a:lnTo>
                    <a:lnTo>
                      <a:pt x="932" y="6"/>
                    </a:lnTo>
                    <a:lnTo>
                      <a:pt x="850" y="2"/>
                    </a:lnTo>
                    <a:lnTo>
                      <a:pt x="762" y="0"/>
                    </a:lnTo>
                    <a:lnTo>
                      <a:pt x="762" y="0"/>
                    </a:lnTo>
                    <a:lnTo>
                      <a:pt x="676" y="2"/>
                    </a:lnTo>
                    <a:lnTo>
                      <a:pt x="594" y="6"/>
                    </a:lnTo>
                    <a:lnTo>
                      <a:pt x="516" y="14"/>
                    </a:lnTo>
                    <a:lnTo>
                      <a:pt x="444" y="22"/>
                    </a:lnTo>
                    <a:lnTo>
                      <a:pt x="376" y="34"/>
                    </a:lnTo>
                    <a:lnTo>
                      <a:pt x="312" y="46"/>
                    </a:lnTo>
                    <a:lnTo>
                      <a:pt x="256" y="60"/>
                    </a:lnTo>
                    <a:lnTo>
                      <a:pt x="204" y="76"/>
                    </a:lnTo>
                    <a:lnTo>
                      <a:pt x="156" y="92"/>
                    </a:lnTo>
                    <a:lnTo>
                      <a:pt x="116" y="110"/>
                    </a:lnTo>
                    <a:lnTo>
                      <a:pt x="80" y="126"/>
                    </a:lnTo>
                    <a:lnTo>
                      <a:pt x="52" y="144"/>
                    </a:lnTo>
                    <a:lnTo>
                      <a:pt x="28" y="160"/>
                    </a:lnTo>
                    <a:lnTo>
                      <a:pt x="12" y="176"/>
                    </a:lnTo>
                    <a:lnTo>
                      <a:pt x="6" y="184"/>
                    </a:lnTo>
                    <a:lnTo>
                      <a:pt x="2" y="192"/>
                    </a:lnTo>
                    <a:lnTo>
                      <a:pt x="0" y="200"/>
                    </a:lnTo>
                    <a:lnTo>
                      <a:pt x="0" y="206"/>
                    </a:lnTo>
                    <a:lnTo>
                      <a:pt x="0" y="20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latin typeface="Segoe UI"/>
                </a:endParaRPr>
              </a:p>
            </p:txBody>
          </p:sp>
        </p:grpSp>
        <p:sp>
          <p:nvSpPr>
            <p:cNvPr id="423" name="Rectangle 422"/>
            <p:cNvSpPr/>
            <p:nvPr/>
          </p:nvSpPr>
          <p:spPr>
            <a:xfrm>
              <a:off x="2652706" y="2173905"/>
              <a:ext cx="1271016" cy="261610"/>
            </a:xfrm>
            <a:prstGeom prst="rect">
              <a:avLst/>
            </a:prstGeom>
          </p:spPr>
          <p:txBody>
            <a:bodyPr wrap="square">
              <a:spAutoFit/>
            </a:bodyPr>
            <a:lstStyle/>
            <a:p>
              <a:pPr defTabSz="896386">
                <a:defRPr/>
              </a:pPr>
              <a:r>
                <a:rPr lang="en-US" sz="1078" kern="0">
                  <a:latin typeface="Segoe UI"/>
                  <a:cs typeface="Segoe UI Semilight" panose="020B0402040204020203" pitchFamily="34" charset="0"/>
                </a:rPr>
                <a:t>Data Factory </a:t>
              </a:r>
              <a:endParaRPr lang="en-US" sz="1078" kern="0">
                <a:latin typeface="Segoe UI"/>
              </a:endParaRPr>
            </a:p>
          </p:txBody>
        </p:sp>
        <p:sp>
          <p:nvSpPr>
            <p:cNvPr id="424" name="Freeform 423"/>
            <p:cNvSpPr/>
            <p:nvPr/>
          </p:nvSpPr>
          <p:spPr bwMode="auto">
            <a:xfrm>
              <a:off x="2333792" y="2112641"/>
              <a:ext cx="286460" cy="301030"/>
            </a:xfrm>
            <a:custGeom>
              <a:avLst/>
              <a:gdLst>
                <a:gd name="connsiteX0" fmla="*/ 1931382 w 2687091"/>
                <a:gd name="connsiteY0" fmla="*/ 1799512 h 2823758"/>
                <a:gd name="connsiteX1" fmla="*/ 1931382 w 2687091"/>
                <a:gd name="connsiteY1" fmla="*/ 2128383 h 2823758"/>
                <a:gd name="connsiteX2" fmla="*/ 2260253 w 2687091"/>
                <a:gd name="connsiteY2" fmla="*/ 2128383 h 2823758"/>
                <a:gd name="connsiteX3" fmla="*/ 2260253 w 2687091"/>
                <a:gd name="connsiteY3" fmla="*/ 1799512 h 2823758"/>
                <a:gd name="connsiteX4" fmla="*/ 1372033 w 2687091"/>
                <a:gd name="connsiteY4" fmla="*/ 1799512 h 2823758"/>
                <a:gd name="connsiteX5" fmla="*/ 1372033 w 2687091"/>
                <a:gd name="connsiteY5" fmla="*/ 2128383 h 2823758"/>
                <a:gd name="connsiteX6" fmla="*/ 1700904 w 2687091"/>
                <a:gd name="connsiteY6" fmla="*/ 2128383 h 2823758"/>
                <a:gd name="connsiteX7" fmla="*/ 1700904 w 2687091"/>
                <a:gd name="connsiteY7" fmla="*/ 1799512 h 2823758"/>
                <a:gd name="connsiteX8" fmla="*/ 812685 w 2687091"/>
                <a:gd name="connsiteY8" fmla="*/ 1799512 h 2823758"/>
                <a:gd name="connsiteX9" fmla="*/ 812685 w 2687091"/>
                <a:gd name="connsiteY9" fmla="*/ 2128383 h 2823758"/>
                <a:gd name="connsiteX10" fmla="*/ 1141555 w 2687091"/>
                <a:gd name="connsiteY10" fmla="*/ 2128383 h 2823758"/>
                <a:gd name="connsiteX11" fmla="*/ 1141555 w 2687091"/>
                <a:gd name="connsiteY11" fmla="*/ 1799512 h 2823758"/>
                <a:gd name="connsiteX12" fmla="*/ 486277 w 2687091"/>
                <a:gd name="connsiteY12" fmla="*/ 93827 h 2823758"/>
                <a:gd name="connsiteX13" fmla="*/ 103872 w 2687091"/>
                <a:gd name="connsiteY13" fmla="*/ 162103 h 2823758"/>
                <a:gd name="connsiteX14" fmla="*/ 486277 w 2687091"/>
                <a:gd name="connsiteY14" fmla="*/ 230379 h 2823758"/>
                <a:gd name="connsiteX15" fmla="*/ 868682 w 2687091"/>
                <a:gd name="connsiteY15" fmla="*/ 162103 h 2823758"/>
                <a:gd name="connsiteX16" fmla="*/ 486277 w 2687091"/>
                <a:gd name="connsiteY16" fmla="*/ 93827 h 2823758"/>
                <a:gd name="connsiteX17" fmla="*/ 486276 w 2687091"/>
                <a:gd name="connsiteY17" fmla="*/ 0 h 2823758"/>
                <a:gd name="connsiteX18" fmla="*/ 486277 w 2687091"/>
                <a:gd name="connsiteY18" fmla="*/ 0 h 2823758"/>
                <a:gd name="connsiteX19" fmla="*/ 972553 w 2687091"/>
                <a:gd name="connsiteY19" fmla="*/ 100893 h 2823758"/>
                <a:gd name="connsiteX20" fmla="*/ 972552 w 2687091"/>
                <a:gd name="connsiteY20" fmla="*/ 706248 h 2823758"/>
                <a:gd name="connsiteX21" fmla="*/ 972552 w 2687091"/>
                <a:gd name="connsiteY21" fmla="*/ 1342945 h 2823758"/>
                <a:gd name="connsiteX22" fmla="*/ 1792243 w 2687091"/>
                <a:gd name="connsiteY22" fmla="*/ 722637 h 2823758"/>
                <a:gd name="connsiteX23" fmla="*/ 1792243 w 2687091"/>
                <a:gd name="connsiteY23" fmla="*/ 1365018 h 2823758"/>
                <a:gd name="connsiteX24" fmla="*/ 2687091 w 2687091"/>
                <a:gd name="connsiteY24" fmla="*/ 723934 h 2823758"/>
                <a:gd name="connsiteX25" fmla="*/ 2687091 w 2687091"/>
                <a:gd name="connsiteY25" fmla="*/ 1573518 h 2823758"/>
                <a:gd name="connsiteX26" fmla="*/ 2687091 w 2687091"/>
                <a:gd name="connsiteY26" fmla="*/ 1833418 h 2823758"/>
                <a:gd name="connsiteX27" fmla="*/ 2687091 w 2687091"/>
                <a:gd name="connsiteY27" fmla="*/ 2090363 h 2823758"/>
                <a:gd name="connsiteX28" fmla="*/ 2687091 w 2687091"/>
                <a:gd name="connsiteY28" fmla="*/ 2468997 h 2823758"/>
                <a:gd name="connsiteX29" fmla="*/ 2687091 w 2687091"/>
                <a:gd name="connsiteY29" fmla="*/ 2823758 h 2823758"/>
                <a:gd name="connsiteX30" fmla="*/ 186290 w 2687091"/>
                <a:gd name="connsiteY30" fmla="*/ 2823758 h 2823758"/>
                <a:gd name="connsiteX31" fmla="*/ 186290 w 2687091"/>
                <a:gd name="connsiteY31" fmla="*/ 2823753 h 2823758"/>
                <a:gd name="connsiteX32" fmla="*/ 1 w 2687091"/>
                <a:gd name="connsiteY32" fmla="*/ 2823753 h 2823758"/>
                <a:gd name="connsiteX33" fmla="*/ 1 w 2687091"/>
                <a:gd name="connsiteY33" fmla="*/ 706250 h 2823758"/>
                <a:gd name="connsiteX34" fmla="*/ 0 w 2687091"/>
                <a:gd name="connsiteY34" fmla="*/ 706248 h 2823758"/>
                <a:gd name="connsiteX35" fmla="*/ 1 w 2687091"/>
                <a:gd name="connsiteY35" fmla="*/ 100895 h 2823758"/>
                <a:gd name="connsiteX36" fmla="*/ 0 w 2687091"/>
                <a:gd name="connsiteY36" fmla="*/ 100893 h 2823758"/>
                <a:gd name="connsiteX37" fmla="*/ 486276 w 2687091"/>
                <a:gd name="connsiteY37" fmla="*/ 0 h 282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687091" h="2823758">
                  <a:moveTo>
                    <a:pt x="1931382" y="1799512"/>
                  </a:moveTo>
                  <a:lnTo>
                    <a:pt x="1931382" y="2128383"/>
                  </a:lnTo>
                  <a:lnTo>
                    <a:pt x="2260253" y="2128383"/>
                  </a:lnTo>
                  <a:lnTo>
                    <a:pt x="2260253" y="1799512"/>
                  </a:lnTo>
                  <a:close/>
                  <a:moveTo>
                    <a:pt x="1372033" y="1799512"/>
                  </a:moveTo>
                  <a:lnTo>
                    <a:pt x="1372033" y="2128383"/>
                  </a:lnTo>
                  <a:lnTo>
                    <a:pt x="1700904" y="2128383"/>
                  </a:lnTo>
                  <a:lnTo>
                    <a:pt x="1700904" y="1799512"/>
                  </a:lnTo>
                  <a:close/>
                  <a:moveTo>
                    <a:pt x="812685" y="1799512"/>
                  </a:moveTo>
                  <a:lnTo>
                    <a:pt x="812685" y="2128383"/>
                  </a:lnTo>
                  <a:lnTo>
                    <a:pt x="1141555" y="2128383"/>
                  </a:lnTo>
                  <a:lnTo>
                    <a:pt x="1141555" y="1799512"/>
                  </a:lnTo>
                  <a:close/>
                  <a:moveTo>
                    <a:pt x="486277" y="93827"/>
                  </a:moveTo>
                  <a:cubicBezTo>
                    <a:pt x="275081" y="93827"/>
                    <a:pt x="103872" y="124395"/>
                    <a:pt x="103872" y="162103"/>
                  </a:cubicBezTo>
                  <a:cubicBezTo>
                    <a:pt x="103872" y="199811"/>
                    <a:pt x="275081" y="230379"/>
                    <a:pt x="486277" y="230379"/>
                  </a:cubicBezTo>
                  <a:cubicBezTo>
                    <a:pt x="697473" y="230379"/>
                    <a:pt x="868682" y="199811"/>
                    <a:pt x="868682" y="162103"/>
                  </a:cubicBezTo>
                  <a:cubicBezTo>
                    <a:pt x="868682" y="124395"/>
                    <a:pt x="697473" y="93827"/>
                    <a:pt x="486277" y="93827"/>
                  </a:cubicBezTo>
                  <a:close/>
                  <a:moveTo>
                    <a:pt x="486276" y="0"/>
                  </a:moveTo>
                  <a:lnTo>
                    <a:pt x="486277" y="0"/>
                  </a:lnTo>
                  <a:cubicBezTo>
                    <a:pt x="754840" y="0"/>
                    <a:pt x="972553" y="45171"/>
                    <a:pt x="972553" y="100893"/>
                  </a:cubicBezTo>
                  <a:cubicBezTo>
                    <a:pt x="972553" y="302678"/>
                    <a:pt x="972552" y="504463"/>
                    <a:pt x="972552" y="706248"/>
                  </a:cubicBezTo>
                  <a:lnTo>
                    <a:pt x="972552" y="1342945"/>
                  </a:lnTo>
                  <a:lnTo>
                    <a:pt x="1792243" y="722637"/>
                  </a:lnTo>
                  <a:lnTo>
                    <a:pt x="1792243" y="1365018"/>
                  </a:lnTo>
                  <a:lnTo>
                    <a:pt x="2687091" y="723934"/>
                  </a:lnTo>
                  <a:lnTo>
                    <a:pt x="2687091" y="1573518"/>
                  </a:lnTo>
                  <a:lnTo>
                    <a:pt x="2687091" y="1833418"/>
                  </a:lnTo>
                  <a:lnTo>
                    <a:pt x="2687091" y="2090363"/>
                  </a:lnTo>
                  <a:lnTo>
                    <a:pt x="2687091" y="2468997"/>
                  </a:lnTo>
                  <a:lnTo>
                    <a:pt x="2687091" y="2823758"/>
                  </a:lnTo>
                  <a:lnTo>
                    <a:pt x="186290" y="2823758"/>
                  </a:lnTo>
                  <a:lnTo>
                    <a:pt x="186290" y="2823753"/>
                  </a:lnTo>
                  <a:lnTo>
                    <a:pt x="1" y="2823753"/>
                  </a:lnTo>
                  <a:lnTo>
                    <a:pt x="1" y="706250"/>
                  </a:lnTo>
                  <a:lnTo>
                    <a:pt x="0" y="706248"/>
                  </a:lnTo>
                  <a:lnTo>
                    <a:pt x="1" y="100895"/>
                  </a:lnTo>
                  <a:lnTo>
                    <a:pt x="0" y="100893"/>
                  </a:lnTo>
                  <a:cubicBezTo>
                    <a:pt x="0" y="45171"/>
                    <a:pt x="217713" y="0"/>
                    <a:pt x="48627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US" sz="2353" kern="0">
                <a:latin typeface="Segoe UI"/>
                <a:ea typeface="Segoe UI" pitchFamily="34" charset="0"/>
                <a:cs typeface="Segoe UI" pitchFamily="34" charset="0"/>
              </a:endParaRPr>
            </a:p>
          </p:txBody>
        </p:sp>
        <p:sp>
          <p:nvSpPr>
            <p:cNvPr id="425" name="Freeform 424"/>
            <p:cNvSpPr/>
            <p:nvPr/>
          </p:nvSpPr>
          <p:spPr bwMode="auto">
            <a:xfrm>
              <a:off x="2354114" y="3375242"/>
              <a:ext cx="231574" cy="242335"/>
            </a:xfrm>
            <a:custGeom>
              <a:avLst/>
              <a:gdLst>
                <a:gd name="connsiteX0" fmla="*/ 84139 w 3657601"/>
                <a:gd name="connsiteY0" fmla="*/ 2916238 h 3827556"/>
                <a:gd name="connsiteX1" fmla="*/ 420687 w 3657601"/>
                <a:gd name="connsiteY1" fmla="*/ 2916238 h 3827556"/>
                <a:gd name="connsiteX2" fmla="*/ 504826 w 3657601"/>
                <a:gd name="connsiteY2" fmla="*/ 3000377 h 3827556"/>
                <a:gd name="connsiteX3" fmla="*/ 504826 w 3657601"/>
                <a:gd name="connsiteY3" fmla="*/ 3306764 h 3827556"/>
                <a:gd name="connsiteX4" fmla="*/ 3152775 w 3657601"/>
                <a:gd name="connsiteY4" fmla="*/ 3306764 h 3827556"/>
                <a:gd name="connsiteX5" fmla="*/ 3152775 w 3657601"/>
                <a:gd name="connsiteY5" fmla="*/ 3000377 h 3827556"/>
                <a:gd name="connsiteX6" fmla="*/ 3236914 w 3657601"/>
                <a:gd name="connsiteY6" fmla="*/ 2916238 h 3827556"/>
                <a:gd name="connsiteX7" fmla="*/ 3573462 w 3657601"/>
                <a:gd name="connsiteY7" fmla="*/ 2916238 h 3827556"/>
                <a:gd name="connsiteX8" fmla="*/ 3657601 w 3657601"/>
                <a:gd name="connsiteY8" fmla="*/ 3000377 h 3827556"/>
                <a:gd name="connsiteX9" fmla="*/ 3657601 w 3657601"/>
                <a:gd name="connsiteY9" fmla="*/ 3827556 h 3827556"/>
                <a:gd name="connsiteX10" fmla="*/ 3657600 w 3657601"/>
                <a:gd name="connsiteY10" fmla="*/ 3827556 h 3827556"/>
                <a:gd name="connsiteX11" fmla="*/ 3152775 w 3657601"/>
                <a:gd name="connsiteY11" fmla="*/ 3827556 h 3827556"/>
                <a:gd name="connsiteX12" fmla="*/ 504826 w 3657601"/>
                <a:gd name="connsiteY12" fmla="*/ 3827556 h 3827556"/>
                <a:gd name="connsiteX13" fmla="*/ 0 w 3657601"/>
                <a:gd name="connsiteY13" fmla="*/ 3827556 h 3827556"/>
                <a:gd name="connsiteX14" fmla="*/ 0 w 3657601"/>
                <a:gd name="connsiteY14" fmla="*/ 3306764 h 3827556"/>
                <a:gd name="connsiteX15" fmla="*/ 0 w 3657601"/>
                <a:gd name="connsiteY15" fmla="*/ 3000377 h 3827556"/>
                <a:gd name="connsiteX16" fmla="*/ 84139 w 3657601"/>
                <a:gd name="connsiteY16" fmla="*/ 2916238 h 3827556"/>
                <a:gd name="connsiteX17" fmla="*/ 805598 w 3657601"/>
                <a:gd name="connsiteY17" fmla="*/ 2427382 h 3827556"/>
                <a:gd name="connsiteX18" fmla="*/ 1347052 w 3657601"/>
                <a:gd name="connsiteY18" fmla="*/ 2427382 h 3827556"/>
                <a:gd name="connsiteX19" fmla="*/ 1390650 w 3657601"/>
                <a:gd name="connsiteY19" fmla="*/ 2470980 h 3827556"/>
                <a:gd name="connsiteX20" fmla="*/ 1390650 w 3657601"/>
                <a:gd name="connsiteY20" fmla="*/ 2869558 h 3827556"/>
                <a:gd name="connsiteX21" fmla="*/ 1347052 w 3657601"/>
                <a:gd name="connsiteY21" fmla="*/ 2913156 h 3827556"/>
                <a:gd name="connsiteX22" fmla="*/ 805598 w 3657601"/>
                <a:gd name="connsiteY22" fmla="*/ 2913156 h 3827556"/>
                <a:gd name="connsiteX23" fmla="*/ 762000 w 3657601"/>
                <a:gd name="connsiteY23" fmla="*/ 2869558 h 3827556"/>
                <a:gd name="connsiteX24" fmla="*/ 762000 w 3657601"/>
                <a:gd name="connsiteY24" fmla="*/ 2470980 h 3827556"/>
                <a:gd name="connsiteX25" fmla="*/ 805598 w 3657601"/>
                <a:gd name="connsiteY25" fmla="*/ 2427382 h 3827556"/>
                <a:gd name="connsiteX26" fmla="*/ 1681898 w 3657601"/>
                <a:gd name="connsiteY26" fmla="*/ 2047199 h 3827556"/>
                <a:gd name="connsiteX27" fmla="*/ 2223352 w 3657601"/>
                <a:gd name="connsiteY27" fmla="*/ 2047199 h 3827556"/>
                <a:gd name="connsiteX28" fmla="*/ 2266950 w 3657601"/>
                <a:gd name="connsiteY28" fmla="*/ 2090797 h 3827556"/>
                <a:gd name="connsiteX29" fmla="*/ 2266950 w 3657601"/>
                <a:gd name="connsiteY29" fmla="*/ 2489375 h 3827556"/>
                <a:gd name="connsiteX30" fmla="*/ 2223352 w 3657601"/>
                <a:gd name="connsiteY30" fmla="*/ 2532973 h 3827556"/>
                <a:gd name="connsiteX31" fmla="*/ 1681898 w 3657601"/>
                <a:gd name="connsiteY31" fmla="*/ 2532973 h 3827556"/>
                <a:gd name="connsiteX32" fmla="*/ 1638300 w 3657601"/>
                <a:gd name="connsiteY32" fmla="*/ 2489375 h 3827556"/>
                <a:gd name="connsiteX33" fmla="*/ 1638300 w 3657601"/>
                <a:gd name="connsiteY33" fmla="*/ 2090797 h 3827556"/>
                <a:gd name="connsiteX34" fmla="*/ 1681898 w 3657601"/>
                <a:gd name="connsiteY34" fmla="*/ 2047199 h 3827556"/>
                <a:gd name="connsiteX35" fmla="*/ 805598 w 3657601"/>
                <a:gd name="connsiteY35" fmla="*/ 1669351 h 3827556"/>
                <a:gd name="connsiteX36" fmla="*/ 1347052 w 3657601"/>
                <a:gd name="connsiteY36" fmla="*/ 1669351 h 3827556"/>
                <a:gd name="connsiteX37" fmla="*/ 1390650 w 3657601"/>
                <a:gd name="connsiteY37" fmla="*/ 1712949 h 3827556"/>
                <a:gd name="connsiteX38" fmla="*/ 1390650 w 3657601"/>
                <a:gd name="connsiteY38" fmla="*/ 2111527 h 3827556"/>
                <a:gd name="connsiteX39" fmla="*/ 1347052 w 3657601"/>
                <a:gd name="connsiteY39" fmla="*/ 2155125 h 3827556"/>
                <a:gd name="connsiteX40" fmla="*/ 805598 w 3657601"/>
                <a:gd name="connsiteY40" fmla="*/ 2155125 h 3827556"/>
                <a:gd name="connsiteX41" fmla="*/ 762000 w 3657601"/>
                <a:gd name="connsiteY41" fmla="*/ 2111527 h 3827556"/>
                <a:gd name="connsiteX42" fmla="*/ 762000 w 3657601"/>
                <a:gd name="connsiteY42" fmla="*/ 1712949 h 3827556"/>
                <a:gd name="connsiteX43" fmla="*/ 805598 w 3657601"/>
                <a:gd name="connsiteY43" fmla="*/ 1669351 h 3827556"/>
                <a:gd name="connsiteX44" fmla="*/ 2558198 w 3657601"/>
                <a:gd name="connsiteY44" fmla="*/ 1645318 h 3827556"/>
                <a:gd name="connsiteX45" fmla="*/ 3099652 w 3657601"/>
                <a:gd name="connsiteY45" fmla="*/ 1645318 h 3827556"/>
                <a:gd name="connsiteX46" fmla="*/ 3143250 w 3657601"/>
                <a:gd name="connsiteY46" fmla="*/ 1688916 h 3827556"/>
                <a:gd name="connsiteX47" fmla="*/ 3143250 w 3657601"/>
                <a:gd name="connsiteY47" fmla="*/ 2087494 h 3827556"/>
                <a:gd name="connsiteX48" fmla="*/ 3099652 w 3657601"/>
                <a:gd name="connsiteY48" fmla="*/ 2131092 h 3827556"/>
                <a:gd name="connsiteX49" fmla="*/ 2558198 w 3657601"/>
                <a:gd name="connsiteY49" fmla="*/ 2131092 h 3827556"/>
                <a:gd name="connsiteX50" fmla="*/ 2514600 w 3657601"/>
                <a:gd name="connsiteY50" fmla="*/ 2087494 h 3827556"/>
                <a:gd name="connsiteX51" fmla="*/ 2514600 w 3657601"/>
                <a:gd name="connsiteY51" fmla="*/ 1688916 h 3827556"/>
                <a:gd name="connsiteX52" fmla="*/ 2558198 w 3657601"/>
                <a:gd name="connsiteY52" fmla="*/ 1645318 h 3827556"/>
                <a:gd name="connsiteX53" fmla="*/ 1681898 w 3657601"/>
                <a:gd name="connsiteY53" fmla="*/ 1288793 h 3827556"/>
                <a:gd name="connsiteX54" fmla="*/ 2223352 w 3657601"/>
                <a:gd name="connsiteY54" fmla="*/ 1288793 h 3827556"/>
                <a:gd name="connsiteX55" fmla="*/ 2266950 w 3657601"/>
                <a:gd name="connsiteY55" fmla="*/ 1332391 h 3827556"/>
                <a:gd name="connsiteX56" fmla="*/ 2266950 w 3657601"/>
                <a:gd name="connsiteY56" fmla="*/ 1730969 h 3827556"/>
                <a:gd name="connsiteX57" fmla="*/ 2223352 w 3657601"/>
                <a:gd name="connsiteY57" fmla="*/ 1774567 h 3827556"/>
                <a:gd name="connsiteX58" fmla="*/ 1681898 w 3657601"/>
                <a:gd name="connsiteY58" fmla="*/ 1774567 h 3827556"/>
                <a:gd name="connsiteX59" fmla="*/ 1638300 w 3657601"/>
                <a:gd name="connsiteY59" fmla="*/ 1730969 h 3827556"/>
                <a:gd name="connsiteX60" fmla="*/ 1638300 w 3657601"/>
                <a:gd name="connsiteY60" fmla="*/ 1332391 h 3827556"/>
                <a:gd name="connsiteX61" fmla="*/ 1681898 w 3657601"/>
                <a:gd name="connsiteY61" fmla="*/ 1288793 h 3827556"/>
                <a:gd name="connsiteX62" fmla="*/ 805598 w 3657601"/>
                <a:gd name="connsiteY62" fmla="*/ 911320 h 3827556"/>
                <a:gd name="connsiteX63" fmla="*/ 1347052 w 3657601"/>
                <a:gd name="connsiteY63" fmla="*/ 911320 h 3827556"/>
                <a:gd name="connsiteX64" fmla="*/ 1390650 w 3657601"/>
                <a:gd name="connsiteY64" fmla="*/ 954918 h 3827556"/>
                <a:gd name="connsiteX65" fmla="*/ 1390650 w 3657601"/>
                <a:gd name="connsiteY65" fmla="*/ 1353496 h 3827556"/>
                <a:gd name="connsiteX66" fmla="*/ 1347052 w 3657601"/>
                <a:gd name="connsiteY66" fmla="*/ 1397094 h 3827556"/>
                <a:gd name="connsiteX67" fmla="*/ 805598 w 3657601"/>
                <a:gd name="connsiteY67" fmla="*/ 1397094 h 3827556"/>
                <a:gd name="connsiteX68" fmla="*/ 762000 w 3657601"/>
                <a:gd name="connsiteY68" fmla="*/ 1353496 h 3827556"/>
                <a:gd name="connsiteX69" fmla="*/ 762000 w 3657601"/>
                <a:gd name="connsiteY69" fmla="*/ 954918 h 3827556"/>
                <a:gd name="connsiteX70" fmla="*/ 805598 w 3657601"/>
                <a:gd name="connsiteY70" fmla="*/ 911320 h 3827556"/>
                <a:gd name="connsiteX71" fmla="*/ 0 w 3657601"/>
                <a:gd name="connsiteY71" fmla="*/ 0 h 3827556"/>
                <a:gd name="connsiteX72" fmla="*/ 1 w 3657601"/>
                <a:gd name="connsiteY72" fmla="*/ 0 h 3827556"/>
                <a:gd name="connsiteX73" fmla="*/ 504826 w 3657601"/>
                <a:gd name="connsiteY73" fmla="*/ 0 h 3827556"/>
                <a:gd name="connsiteX74" fmla="*/ 3152775 w 3657601"/>
                <a:gd name="connsiteY74" fmla="*/ 0 h 3827556"/>
                <a:gd name="connsiteX75" fmla="*/ 3657601 w 3657601"/>
                <a:gd name="connsiteY75" fmla="*/ 0 h 3827556"/>
                <a:gd name="connsiteX76" fmla="*/ 3657601 w 3657601"/>
                <a:gd name="connsiteY76" fmla="*/ 520792 h 3827556"/>
                <a:gd name="connsiteX77" fmla="*/ 3657601 w 3657601"/>
                <a:gd name="connsiteY77" fmla="*/ 827179 h 3827556"/>
                <a:gd name="connsiteX78" fmla="*/ 3573462 w 3657601"/>
                <a:gd name="connsiteY78" fmla="*/ 911318 h 3827556"/>
                <a:gd name="connsiteX79" fmla="*/ 3236914 w 3657601"/>
                <a:gd name="connsiteY79" fmla="*/ 911318 h 3827556"/>
                <a:gd name="connsiteX80" fmla="*/ 3152775 w 3657601"/>
                <a:gd name="connsiteY80" fmla="*/ 827179 h 3827556"/>
                <a:gd name="connsiteX81" fmla="*/ 3152775 w 3657601"/>
                <a:gd name="connsiteY81" fmla="*/ 520792 h 3827556"/>
                <a:gd name="connsiteX82" fmla="*/ 504826 w 3657601"/>
                <a:gd name="connsiteY82" fmla="*/ 520792 h 3827556"/>
                <a:gd name="connsiteX83" fmla="*/ 504826 w 3657601"/>
                <a:gd name="connsiteY83" fmla="*/ 827179 h 3827556"/>
                <a:gd name="connsiteX84" fmla="*/ 420687 w 3657601"/>
                <a:gd name="connsiteY84" fmla="*/ 911318 h 3827556"/>
                <a:gd name="connsiteX85" fmla="*/ 84139 w 3657601"/>
                <a:gd name="connsiteY85" fmla="*/ 911318 h 3827556"/>
                <a:gd name="connsiteX86" fmla="*/ 0 w 3657601"/>
                <a:gd name="connsiteY86" fmla="*/ 827179 h 3827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3657601" h="3827556">
                  <a:moveTo>
                    <a:pt x="84139" y="2916238"/>
                  </a:moveTo>
                  <a:lnTo>
                    <a:pt x="420687" y="2916238"/>
                  </a:lnTo>
                  <a:cubicBezTo>
                    <a:pt x="467156" y="2916238"/>
                    <a:pt x="504826" y="2953908"/>
                    <a:pt x="504826" y="3000377"/>
                  </a:cubicBezTo>
                  <a:lnTo>
                    <a:pt x="504826" y="3306764"/>
                  </a:lnTo>
                  <a:lnTo>
                    <a:pt x="3152775" y="3306764"/>
                  </a:lnTo>
                  <a:lnTo>
                    <a:pt x="3152775" y="3000377"/>
                  </a:lnTo>
                  <a:cubicBezTo>
                    <a:pt x="3152775" y="2953908"/>
                    <a:pt x="3190445" y="2916238"/>
                    <a:pt x="3236914" y="2916238"/>
                  </a:cubicBezTo>
                  <a:lnTo>
                    <a:pt x="3573462" y="2916238"/>
                  </a:lnTo>
                  <a:cubicBezTo>
                    <a:pt x="3619931" y="2916238"/>
                    <a:pt x="3657601" y="2953908"/>
                    <a:pt x="3657601" y="3000377"/>
                  </a:cubicBezTo>
                  <a:lnTo>
                    <a:pt x="3657601" y="3827556"/>
                  </a:lnTo>
                  <a:lnTo>
                    <a:pt x="3657600" y="3827556"/>
                  </a:lnTo>
                  <a:lnTo>
                    <a:pt x="3152775" y="3827556"/>
                  </a:lnTo>
                  <a:lnTo>
                    <a:pt x="504826" y="3827556"/>
                  </a:lnTo>
                  <a:lnTo>
                    <a:pt x="0" y="3827556"/>
                  </a:lnTo>
                  <a:lnTo>
                    <a:pt x="0" y="3306764"/>
                  </a:lnTo>
                  <a:lnTo>
                    <a:pt x="0" y="3000377"/>
                  </a:lnTo>
                  <a:cubicBezTo>
                    <a:pt x="0" y="2953908"/>
                    <a:pt x="37670" y="2916238"/>
                    <a:pt x="84139" y="2916238"/>
                  </a:cubicBezTo>
                  <a:close/>
                  <a:moveTo>
                    <a:pt x="805598" y="2427382"/>
                  </a:moveTo>
                  <a:lnTo>
                    <a:pt x="1347052" y="2427382"/>
                  </a:lnTo>
                  <a:cubicBezTo>
                    <a:pt x="1371131" y="2427382"/>
                    <a:pt x="1390650" y="2446901"/>
                    <a:pt x="1390650" y="2470980"/>
                  </a:cubicBezTo>
                  <a:lnTo>
                    <a:pt x="1390650" y="2869558"/>
                  </a:lnTo>
                  <a:cubicBezTo>
                    <a:pt x="1390650" y="2893637"/>
                    <a:pt x="1371131" y="2913156"/>
                    <a:pt x="1347052" y="2913156"/>
                  </a:cubicBezTo>
                  <a:lnTo>
                    <a:pt x="805598" y="2913156"/>
                  </a:lnTo>
                  <a:cubicBezTo>
                    <a:pt x="781519" y="2913156"/>
                    <a:pt x="762000" y="2893637"/>
                    <a:pt x="762000" y="2869558"/>
                  </a:cubicBezTo>
                  <a:lnTo>
                    <a:pt x="762000" y="2470980"/>
                  </a:lnTo>
                  <a:cubicBezTo>
                    <a:pt x="762000" y="2446901"/>
                    <a:pt x="781519" y="2427382"/>
                    <a:pt x="805598" y="2427382"/>
                  </a:cubicBezTo>
                  <a:close/>
                  <a:moveTo>
                    <a:pt x="1681898" y="2047199"/>
                  </a:moveTo>
                  <a:lnTo>
                    <a:pt x="2223352" y="2047199"/>
                  </a:lnTo>
                  <a:cubicBezTo>
                    <a:pt x="2247431" y="2047199"/>
                    <a:pt x="2266950" y="2066718"/>
                    <a:pt x="2266950" y="2090797"/>
                  </a:cubicBezTo>
                  <a:lnTo>
                    <a:pt x="2266950" y="2489375"/>
                  </a:lnTo>
                  <a:cubicBezTo>
                    <a:pt x="2266950" y="2513454"/>
                    <a:pt x="2247431" y="2532973"/>
                    <a:pt x="2223352" y="2532973"/>
                  </a:cubicBezTo>
                  <a:lnTo>
                    <a:pt x="1681898" y="2532973"/>
                  </a:lnTo>
                  <a:cubicBezTo>
                    <a:pt x="1657819" y="2532973"/>
                    <a:pt x="1638300" y="2513454"/>
                    <a:pt x="1638300" y="2489375"/>
                  </a:cubicBezTo>
                  <a:lnTo>
                    <a:pt x="1638300" y="2090797"/>
                  </a:lnTo>
                  <a:cubicBezTo>
                    <a:pt x="1638300" y="2066718"/>
                    <a:pt x="1657819" y="2047199"/>
                    <a:pt x="1681898" y="2047199"/>
                  </a:cubicBezTo>
                  <a:close/>
                  <a:moveTo>
                    <a:pt x="805598" y="1669351"/>
                  </a:moveTo>
                  <a:lnTo>
                    <a:pt x="1347052" y="1669351"/>
                  </a:lnTo>
                  <a:cubicBezTo>
                    <a:pt x="1371131" y="1669351"/>
                    <a:pt x="1390650" y="1688870"/>
                    <a:pt x="1390650" y="1712949"/>
                  </a:cubicBezTo>
                  <a:lnTo>
                    <a:pt x="1390650" y="2111527"/>
                  </a:lnTo>
                  <a:cubicBezTo>
                    <a:pt x="1390650" y="2135606"/>
                    <a:pt x="1371131" y="2155125"/>
                    <a:pt x="1347052" y="2155125"/>
                  </a:cubicBezTo>
                  <a:lnTo>
                    <a:pt x="805598" y="2155125"/>
                  </a:lnTo>
                  <a:cubicBezTo>
                    <a:pt x="781519" y="2155125"/>
                    <a:pt x="762000" y="2135606"/>
                    <a:pt x="762000" y="2111527"/>
                  </a:cubicBezTo>
                  <a:lnTo>
                    <a:pt x="762000" y="1712949"/>
                  </a:lnTo>
                  <a:cubicBezTo>
                    <a:pt x="762000" y="1688870"/>
                    <a:pt x="781519" y="1669351"/>
                    <a:pt x="805598" y="1669351"/>
                  </a:cubicBezTo>
                  <a:close/>
                  <a:moveTo>
                    <a:pt x="2558198" y="1645318"/>
                  </a:moveTo>
                  <a:lnTo>
                    <a:pt x="3099652" y="1645318"/>
                  </a:lnTo>
                  <a:cubicBezTo>
                    <a:pt x="3123731" y="1645318"/>
                    <a:pt x="3143250" y="1664837"/>
                    <a:pt x="3143250" y="1688916"/>
                  </a:cubicBezTo>
                  <a:lnTo>
                    <a:pt x="3143250" y="2087494"/>
                  </a:lnTo>
                  <a:cubicBezTo>
                    <a:pt x="3143250" y="2111573"/>
                    <a:pt x="3123731" y="2131092"/>
                    <a:pt x="3099652" y="2131092"/>
                  </a:cubicBezTo>
                  <a:lnTo>
                    <a:pt x="2558198" y="2131092"/>
                  </a:lnTo>
                  <a:cubicBezTo>
                    <a:pt x="2534119" y="2131092"/>
                    <a:pt x="2514600" y="2111573"/>
                    <a:pt x="2514600" y="2087494"/>
                  </a:cubicBezTo>
                  <a:lnTo>
                    <a:pt x="2514600" y="1688916"/>
                  </a:lnTo>
                  <a:cubicBezTo>
                    <a:pt x="2514600" y="1664837"/>
                    <a:pt x="2534119" y="1645318"/>
                    <a:pt x="2558198" y="1645318"/>
                  </a:cubicBezTo>
                  <a:close/>
                  <a:moveTo>
                    <a:pt x="1681898" y="1288793"/>
                  </a:moveTo>
                  <a:lnTo>
                    <a:pt x="2223352" y="1288793"/>
                  </a:lnTo>
                  <a:cubicBezTo>
                    <a:pt x="2247431" y="1288793"/>
                    <a:pt x="2266950" y="1308312"/>
                    <a:pt x="2266950" y="1332391"/>
                  </a:cubicBezTo>
                  <a:lnTo>
                    <a:pt x="2266950" y="1730969"/>
                  </a:lnTo>
                  <a:cubicBezTo>
                    <a:pt x="2266950" y="1755048"/>
                    <a:pt x="2247431" y="1774567"/>
                    <a:pt x="2223352" y="1774567"/>
                  </a:cubicBezTo>
                  <a:lnTo>
                    <a:pt x="1681898" y="1774567"/>
                  </a:lnTo>
                  <a:cubicBezTo>
                    <a:pt x="1657819" y="1774567"/>
                    <a:pt x="1638300" y="1755048"/>
                    <a:pt x="1638300" y="1730969"/>
                  </a:cubicBezTo>
                  <a:lnTo>
                    <a:pt x="1638300" y="1332391"/>
                  </a:lnTo>
                  <a:cubicBezTo>
                    <a:pt x="1638300" y="1308312"/>
                    <a:pt x="1657819" y="1288793"/>
                    <a:pt x="1681898" y="1288793"/>
                  </a:cubicBezTo>
                  <a:close/>
                  <a:moveTo>
                    <a:pt x="805598" y="911320"/>
                  </a:moveTo>
                  <a:lnTo>
                    <a:pt x="1347052" y="911320"/>
                  </a:lnTo>
                  <a:cubicBezTo>
                    <a:pt x="1371131" y="911320"/>
                    <a:pt x="1390650" y="930839"/>
                    <a:pt x="1390650" y="954918"/>
                  </a:cubicBezTo>
                  <a:lnTo>
                    <a:pt x="1390650" y="1353496"/>
                  </a:lnTo>
                  <a:cubicBezTo>
                    <a:pt x="1390650" y="1377575"/>
                    <a:pt x="1371131" y="1397094"/>
                    <a:pt x="1347052" y="1397094"/>
                  </a:cubicBezTo>
                  <a:lnTo>
                    <a:pt x="805598" y="1397094"/>
                  </a:lnTo>
                  <a:cubicBezTo>
                    <a:pt x="781519" y="1397094"/>
                    <a:pt x="762000" y="1377575"/>
                    <a:pt x="762000" y="1353496"/>
                  </a:cubicBezTo>
                  <a:lnTo>
                    <a:pt x="762000" y="954918"/>
                  </a:lnTo>
                  <a:cubicBezTo>
                    <a:pt x="762000" y="930839"/>
                    <a:pt x="781519" y="911320"/>
                    <a:pt x="805598" y="911320"/>
                  </a:cubicBezTo>
                  <a:close/>
                  <a:moveTo>
                    <a:pt x="0" y="0"/>
                  </a:moveTo>
                  <a:lnTo>
                    <a:pt x="1" y="0"/>
                  </a:lnTo>
                  <a:lnTo>
                    <a:pt x="504826" y="0"/>
                  </a:lnTo>
                  <a:lnTo>
                    <a:pt x="3152775" y="0"/>
                  </a:lnTo>
                  <a:lnTo>
                    <a:pt x="3657601" y="0"/>
                  </a:lnTo>
                  <a:lnTo>
                    <a:pt x="3657601" y="520792"/>
                  </a:lnTo>
                  <a:lnTo>
                    <a:pt x="3657601" y="827179"/>
                  </a:lnTo>
                  <a:cubicBezTo>
                    <a:pt x="3657601" y="873648"/>
                    <a:pt x="3619931" y="911318"/>
                    <a:pt x="3573462" y="911318"/>
                  </a:cubicBezTo>
                  <a:lnTo>
                    <a:pt x="3236914" y="911318"/>
                  </a:lnTo>
                  <a:cubicBezTo>
                    <a:pt x="3190445" y="911318"/>
                    <a:pt x="3152775" y="873648"/>
                    <a:pt x="3152775" y="827179"/>
                  </a:cubicBezTo>
                  <a:lnTo>
                    <a:pt x="3152775" y="520792"/>
                  </a:lnTo>
                  <a:lnTo>
                    <a:pt x="504826" y="520792"/>
                  </a:lnTo>
                  <a:lnTo>
                    <a:pt x="504826" y="827179"/>
                  </a:lnTo>
                  <a:cubicBezTo>
                    <a:pt x="504826" y="873648"/>
                    <a:pt x="467156" y="911318"/>
                    <a:pt x="420687" y="911318"/>
                  </a:cubicBezTo>
                  <a:lnTo>
                    <a:pt x="84139" y="911318"/>
                  </a:lnTo>
                  <a:cubicBezTo>
                    <a:pt x="37670" y="911318"/>
                    <a:pt x="0" y="873648"/>
                    <a:pt x="0" y="827179"/>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US" sz="2353" kern="0">
                <a:latin typeface="Segoe UI"/>
                <a:ea typeface="Segoe UI" pitchFamily="34" charset="0"/>
                <a:cs typeface="Segoe UI" pitchFamily="34" charset="0"/>
              </a:endParaRPr>
            </a:p>
          </p:txBody>
        </p:sp>
        <p:sp>
          <p:nvSpPr>
            <p:cNvPr id="475" name="TextBox 474"/>
            <p:cNvSpPr txBox="1"/>
            <p:nvPr/>
          </p:nvSpPr>
          <p:spPr>
            <a:xfrm>
              <a:off x="1261370" y="1662598"/>
              <a:ext cx="1090059" cy="563250"/>
            </a:xfrm>
            <a:prstGeom prst="rect">
              <a:avLst/>
            </a:prstGeom>
            <a:noFill/>
          </p:spPr>
          <p:txBody>
            <a:bodyPr wrap="square" lIns="0" tIns="143407" rIns="179259" bIns="143407" rtlCol="0">
              <a:noAutofit/>
            </a:bodyPr>
            <a:lstStyle/>
            <a:p>
              <a:pPr defTabSz="914192">
                <a:lnSpc>
                  <a:spcPct val="90000"/>
                </a:lnSpc>
                <a:spcAft>
                  <a:spcPts val="588"/>
                </a:spcAft>
                <a:defRPr/>
              </a:pPr>
              <a:r>
                <a:rPr lang="en-US" sz="1176" spc="-29">
                  <a:latin typeface="Segoe UI Semilight" panose="020B0402040204020203" pitchFamily="34" charset="0"/>
                  <a:cs typeface="Segoe UI Semilight" panose="020B0402040204020203" pitchFamily="34" charset="0"/>
                </a:rPr>
                <a:t>Data </a:t>
              </a:r>
              <a:br>
                <a:rPr lang="en-US" sz="1176" spc="-29">
                  <a:latin typeface="Segoe UI Semilight" panose="020B0402040204020203" pitchFamily="34" charset="0"/>
                  <a:cs typeface="Segoe UI Semilight" panose="020B0402040204020203" pitchFamily="34" charset="0"/>
                </a:rPr>
              </a:br>
              <a:r>
                <a:rPr lang="en-US" sz="1176" spc="-29">
                  <a:latin typeface="Segoe UI Semilight" panose="020B0402040204020203" pitchFamily="34" charset="0"/>
                  <a:cs typeface="Segoe UI Semilight" panose="020B0402040204020203" pitchFamily="34" charset="0"/>
                </a:rPr>
                <a:t>Sources</a:t>
              </a:r>
            </a:p>
          </p:txBody>
        </p:sp>
        <p:sp>
          <p:nvSpPr>
            <p:cNvPr id="476" name="TextBox 475"/>
            <p:cNvSpPr txBox="1"/>
            <p:nvPr/>
          </p:nvSpPr>
          <p:spPr>
            <a:xfrm>
              <a:off x="1214236" y="2930938"/>
              <a:ext cx="1090059" cy="579230"/>
            </a:xfrm>
            <a:prstGeom prst="rect">
              <a:avLst/>
            </a:prstGeom>
            <a:noFill/>
          </p:spPr>
          <p:txBody>
            <a:bodyPr wrap="square" lIns="0" tIns="143407" rIns="179259" bIns="143407" rtlCol="0">
              <a:noAutofit/>
            </a:bodyPr>
            <a:lstStyle/>
            <a:p>
              <a:pPr defTabSz="914192">
                <a:lnSpc>
                  <a:spcPct val="90000"/>
                </a:lnSpc>
                <a:spcBef>
                  <a:spcPct val="0"/>
                </a:spcBef>
                <a:spcAft>
                  <a:spcPts val="588"/>
                </a:spcAft>
                <a:defRPr/>
              </a:pPr>
              <a:r>
                <a:rPr lang="en-US" sz="1176" spc="-29">
                  <a:latin typeface="Segoe UI Semilight" panose="020B0402040204020203" pitchFamily="34" charset="0"/>
                  <a:cs typeface="Segoe UI Semilight" panose="020B0402040204020203" pitchFamily="34" charset="0"/>
                </a:rPr>
                <a:t>Apps</a:t>
              </a:r>
            </a:p>
          </p:txBody>
        </p:sp>
        <p:sp>
          <p:nvSpPr>
            <p:cNvPr id="477" name="TextBox 476"/>
            <p:cNvSpPr txBox="1"/>
            <p:nvPr/>
          </p:nvSpPr>
          <p:spPr>
            <a:xfrm>
              <a:off x="1261370" y="4215259"/>
              <a:ext cx="974964" cy="616531"/>
            </a:xfrm>
            <a:prstGeom prst="rect">
              <a:avLst/>
            </a:prstGeom>
            <a:noFill/>
          </p:spPr>
          <p:txBody>
            <a:bodyPr wrap="square" lIns="0" tIns="143407" rIns="179259" bIns="143407" rtlCol="0">
              <a:noAutofit/>
            </a:bodyPr>
            <a:lstStyle/>
            <a:p>
              <a:pPr defTabSz="914192">
                <a:lnSpc>
                  <a:spcPct val="90000"/>
                </a:lnSpc>
                <a:spcBef>
                  <a:spcPct val="0"/>
                </a:spcBef>
                <a:spcAft>
                  <a:spcPts val="588"/>
                </a:spcAft>
                <a:defRPr/>
              </a:pPr>
              <a:r>
                <a:rPr lang="en-US" sz="1176" spc="-29">
                  <a:latin typeface="Segoe UI Semilight" panose="020B0402040204020203" pitchFamily="34" charset="0"/>
                  <a:cs typeface="Segoe UI Semilight" panose="020B0402040204020203" pitchFamily="34" charset="0"/>
                </a:rPr>
                <a:t>Sensors </a:t>
              </a:r>
              <a:br>
                <a:rPr lang="en-US" sz="1176" spc="-29">
                  <a:latin typeface="Segoe UI Semilight" panose="020B0402040204020203" pitchFamily="34" charset="0"/>
                  <a:cs typeface="Segoe UI Semilight" panose="020B0402040204020203" pitchFamily="34" charset="0"/>
                </a:rPr>
              </a:br>
              <a:r>
                <a:rPr lang="en-US" sz="1176" spc="-29">
                  <a:latin typeface="Segoe UI Semilight" panose="020B0402040204020203" pitchFamily="34" charset="0"/>
                  <a:cs typeface="Segoe UI Semilight" panose="020B0402040204020203" pitchFamily="34" charset="0"/>
                </a:rPr>
                <a:t>and </a:t>
              </a:r>
              <a:br>
                <a:rPr lang="en-US" sz="1176" spc="-29">
                  <a:latin typeface="Segoe UI Semilight" panose="020B0402040204020203" pitchFamily="34" charset="0"/>
                  <a:cs typeface="Segoe UI Semilight" panose="020B0402040204020203" pitchFamily="34" charset="0"/>
                </a:rPr>
              </a:br>
              <a:r>
                <a:rPr lang="en-US" sz="1176" spc="-29">
                  <a:latin typeface="Segoe UI Semilight" panose="020B0402040204020203" pitchFamily="34" charset="0"/>
                  <a:cs typeface="Segoe UI Semilight" panose="020B0402040204020203" pitchFamily="34" charset="0"/>
                </a:rPr>
                <a:t>devices</a:t>
              </a:r>
            </a:p>
          </p:txBody>
        </p:sp>
        <p:sp>
          <p:nvSpPr>
            <p:cNvPr id="478" name="Rectangle 477"/>
            <p:cNvSpPr/>
            <p:nvPr/>
          </p:nvSpPr>
          <p:spPr>
            <a:xfrm>
              <a:off x="813890" y="5578543"/>
              <a:ext cx="933597" cy="321144"/>
            </a:xfrm>
            <a:prstGeom prst="rect">
              <a:avLst/>
            </a:prstGeom>
          </p:spPr>
          <p:txBody>
            <a:bodyPr wrap="none" lIns="0" tIns="0" rIns="0" bIns="0" anchor="ctr">
              <a:noAutofit/>
            </a:bodyPr>
            <a:lstStyle/>
            <a:p>
              <a:pPr defTabSz="896386">
                <a:lnSpc>
                  <a:spcPct val="90000"/>
                </a:lnSpc>
                <a:defRPr/>
              </a:pPr>
              <a:r>
                <a:rPr lang="en-US" sz="2353">
                  <a:latin typeface="Segoe UI Light"/>
                </a:rPr>
                <a:t>Data</a:t>
              </a:r>
            </a:p>
          </p:txBody>
        </p:sp>
        <p:sp>
          <p:nvSpPr>
            <p:cNvPr id="494" name="Freeform 493"/>
            <p:cNvSpPr/>
            <p:nvPr/>
          </p:nvSpPr>
          <p:spPr bwMode="auto">
            <a:xfrm>
              <a:off x="1973634" y="1311873"/>
              <a:ext cx="123857" cy="3957886"/>
            </a:xfrm>
            <a:custGeom>
              <a:avLst/>
              <a:gdLst>
                <a:gd name="connsiteX0" fmla="*/ 247650 w 247650"/>
                <a:gd name="connsiteY0" fmla="*/ 0 h 295275"/>
                <a:gd name="connsiteX1" fmla="*/ 0 w 247650"/>
                <a:gd name="connsiteY1" fmla="*/ 0 h 295275"/>
                <a:gd name="connsiteX2" fmla="*/ 0 w 247650"/>
                <a:gd name="connsiteY2" fmla="*/ 295275 h 295275"/>
                <a:gd name="connsiteX3" fmla="*/ 238125 w 247650"/>
                <a:gd name="connsiteY3" fmla="*/ 295275 h 295275"/>
              </a:gdLst>
              <a:ahLst/>
              <a:cxnLst>
                <a:cxn ang="0">
                  <a:pos x="connsiteX0" y="connsiteY0"/>
                </a:cxn>
                <a:cxn ang="0">
                  <a:pos x="connsiteX1" y="connsiteY1"/>
                </a:cxn>
                <a:cxn ang="0">
                  <a:pos x="connsiteX2" y="connsiteY2"/>
                </a:cxn>
                <a:cxn ang="0">
                  <a:pos x="connsiteX3" y="connsiteY3"/>
                </a:cxn>
              </a:cxnLst>
              <a:rect l="l" t="t" r="r" b="b"/>
              <a:pathLst>
                <a:path w="247650" h="295275">
                  <a:moveTo>
                    <a:pt x="247650" y="0"/>
                  </a:moveTo>
                  <a:lnTo>
                    <a:pt x="0" y="0"/>
                  </a:lnTo>
                  <a:lnTo>
                    <a:pt x="0" y="295275"/>
                  </a:lnTo>
                  <a:lnTo>
                    <a:pt x="238125" y="295275"/>
                  </a:lnTo>
                </a:path>
              </a:pathLst>
            </a:custGeom>
            <a:noFill/>
            <a:ln w="12700" cap="flat" cmpd="sng" algn="ctr">
              <a:solidFill>
                <a:srgbClr val="0078D7"/>
              </a:solidFill>
              <a:prstDash val="solid"/>
              <a:headEnd type="none" w="med" len="med"/>
              <a:tailEnd type="none" w="med" len="med"/>
            </a:ln>
            <a:effectLst/>
          </p:spPr>
          <p:txBody>
            <a:bodyPr rtlCol="0" anchor="ctr"/>
            <a:lstStyle/>
            <a:p>
              <a:pPr algn="ctr" defTabSz="896386">
                <a:defRPr/>
              </a:pPr>
              <a:endParaRPr lang="en-US" sz="1765" kern="0">
                <a:latin typeface="Segoe UI"/>
              </a:endParaRPr>
            </a:p>
          </p:txBody>
        </p:sp>
        <p:cxnSp>
          <p:nvCxnSpPr>
            <p:cNvPr id="495" name="Straight Connector 494"/>
            <p:cNvCxnSpPr/>
            <p:nvPr/>
          </p:nvCxnSpPr>
          <p:spPr>
            <a:xfrm>
              <a:off x="1789019" y="3411457"/>
              <a:ext cx="308472" cy="0"/>
            </a:xfrm>
            <a:prstGeom prst="line">
              <a:avLst/>
            </a:prstGeom>
            <a:noFill/>
            <a:ln w="12700" cap="flat" cmpd="sng" algn="ctr">
              <a:solidFill>
                <a:srgbClr val="0078D7"/>
              </a:solidFill>
              <a:prstDash val="solid"/>
              <a:headEnd type="none"/>
              <a:tailEnd type="none"/>
            </a:ln>
            <a:effectLst/>
          </p:spPr>
        </p:cxnSp>
        <p:pic>
          <p:nvPicPr>
            <p:cNvPr id="496" name="Picture 49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14036" y="2717476"/>
              <a:ext cx="739399" cy="865146"/>
            </a:xfrm>
            <a:prstGeom prst="rect">
              <a:avLst/>
            </a:prstGeom>
          </p:spPr>
        </p:pic>
        <p:pic>
          <p:nvPicPr>
            <p:cNvPr id="497" name="Picture 49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93499" y="4149380"/>
              <a:ext cx="717296" cy="839285"/>
            </a:xfrm>
            <a:prstGeom prst="rect">
              <a:avLst/>
            </a:prstGeom>
          </p:spPr>
        </p:pic>
        <p:pic>
          <p:nvPicPr>
            <p:cNvPr id="498" name="Picture 497"/>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93638" y="1584054"/>
              <a:ext cx="653297" cy="764402"/>
            </a:xfrm>
            <a:prstGeom prst="rect">
              <a:avLst/>
            </a:prstGeom>
          </p:spPr>
        </p:pic>
      </p:grpSp>
    </p:spTree>
    <p:extLst>
      <p:ext uri="{BB962C8B-B14F-4D97-AF65-F5344CB8AC3E}">
        <p14:creationId xmlns:p14="http://schemas.microsoft.com/office/powerpoint/2010/main" val="2793382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2.48404E-6 3.46346E-6 L -0.17182 3.46346E-6 " pathEditMode="fixed" rAng="0" ptsTypes="AA">
                                      <p:cBhvr>
                                        <p:cTn id="6" dur="2000" fill="hold"/>
                                        <p:tgtEl>
                                          <p:spTgt spid="3"/>
                                        </p:tgtEl>
                                        <p:attrNameLst>
                                          <p:attrName>ppt_x</p:attrName>
                                          <p:attrName>ppt_y</p:attrName>
                                        </p:attrNameLst>
                                      </p:cBhvr>
                                      <p:rCtr x="-846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902F6C73-8379-4004-9238-AA89954A9904}"/>
              </a:ext>
            </a:extLst>
          </p:cNvPr>
          <p:cNvSpPr txBox="1">
            <a:spLocks/>
          </p:cNvSpPr>
          <p:nvPr/>
        </p:nvSpPr>
        <p:spPr>
          <a:xfrm>
            <a:off x="1371600" y="533400"/>
            <a:ext cx="8458200" cy="685799"/>
          </a:xfrm>
          <a:prstGeom prst="rect">
            <a:avLst/>
          </a:prstGeom>
        </p:spPr>
        <p:txBody>
          <a:bodyP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dirty="0">
                <a:latin typeface="Sitka Banner" panose="02000505000000020004" pitchFamily="2" charset="0"/>
                <a:ea typeface="+mn-ea"/>
                <a:cs typeface="Calibri" panose="020F0502020204030204" pitchFamily="34" charset="0"/>
              </a:rPr>
              <a:t>INDEXES AND STATISTICS</a:t>
            </a:r>
            <a:endParaRPr lang="en-IN" dirty="0">
              <a:latin typeface="Sitka Banner" panose="02000505000000020004" pitchFamily="2" charset="0"/>
              <a:ea typeface="+mn-ea"/>
              <a:cs typeface="+mn-cs"/>
            </a:endParaRPr>
          </a:p>
        </p:txBody>
      </p:sp>
      <p:sp>
        <p:nvSpPr>
          <p:cNvPr id="4" name="Rectangle 3">
            <a:extLst>
              <a:ext uri="{FF2B5EF4-FFF2-40B4-BE49-F238E27FC236}">
                <a16:creationId xmlns:a16="http://schemas.microsoft.com/office/drawing/2014/main" id="{673CA009-2FB7-46BB-9FD4-868CACD4FC36}"/>
              </a:ext>
            </a:extLst>
          </p:cNvPr>
          <p:cNvSpPr/>
          <p:nvPr/>
        </p:nvSpPr>
        <p:spPr>
          <a:xfrm>
            <a:off x="1371600" y="1676400"/>
            <a:ext cx="8686800" cy="3539430"/>
          </a:xfrm>
          <a:prstGeom prst="rect">
            <a:avLst/>
          </a:prstGeom>
        </p:spPr>
        <p:txBody>
          <a:bodyPr wrap="square">
            <a:spAutoFit/>
          </a:bodyPr>
          <a:lstStyle/>
          <a:p>
            <a:r>
              <a:rPr lang="en-IN" sz="3200" dirty="0"/>
              <a:t>What are Statistics?</a:t>
            </a:r>
          </a:p>
          <a:p>
            <a:r>
              <a:rPr lang="en-IN" sz="2200" dirty="0"/>
              <a:t>Contain statistical information about the distribution of values in a column </a:t>
            </a:r>
          </a:p>
          <a:p>
            <a:r>
              <a:rPr lang="en-IN" dirty="0"/>
              <a:t>             The statistics object includes a histogram to show the distribution of values in the </a:t>
            </a:r>
          </a:p>
          <a:p>
            <a:r>
              <a:rPr lang="en-IN" dirty="0"/>
              <a:t>first column </a:t>
            </a:r>
          </a:p>
          <a:p>
            <a:endParaRPr lang="en-IN" sz="2200" dirty="0"/>
          </a:p>
          <a:p>
            <a:r>
              <a:rPr lang="en-IN" sz="2200" dirty="0"/>
              <a:t>Multi-column statistics can also be generated </a:t>
            </a:r>
          </a:p>
          <a:p>
            <a:r>
              <a:rPr lang="en-IN" dirty="0"/>
              <a:t>             These also hold density information i.e. the correlation of values between columns </a:t>
            </a:r>
          </a:p>
          <a:p>
            <a:endParaRPr lang="en-IN" dirty="0"/>
          </a:p>
          <a:p>
            <a:endParaRPr lang="en-IN" dirty="0"/>
          </a:p>
          <a:p>
            <a:endParaRPr lang="en-IN" dirty="0"/>
          </a:p>
          <a:p>
            <a:endParaRPr lang="en-IN" dirty="0"/>
          </a:p>
        </p:txBody>
      </p:sp>
    </p:spTree>
    <p:extLst>
      <p:ext uri="{BB962C8B-B14F-4D97-AF65-F5344CB8AC3E}">
        <p14:creationId xmlns:p14="http://schemas.microsoft.com/office/powerpoint/2010/main" val="252403566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3F82557-19B8-4EE8-9E4B-96B7011D011A}"/>
              </a:ext>
            </a:extLst>
          </p:cNvPr>
          <p:cNvSpPr/>
          <p:nvPr/>
        </p:nvSpPr>
        <p:spPr>
          <a:xfrm>
            <a:off x="914400" y="762000"/>
            <a:ext cx="8229600" cy="4308872"/>
          </a:xfrm>
          <a:prstGeom prst="rect">
            <a:avLst/>
          </a:prstGeom>
        </p:spPr>
        <p:txBody>
          <a:bodyPr wrap="square">
            <a:spAutoFit/>
          </a:bodyPr>
          <a:lstStyle/>
          <a:p>
            <a:r>
              <a:rPr lang="en-IN" sz="3600" dirty="0"/>
              <a:t>Statistics</a:t>
            </a:r>
            <a:r>
              <a:rPr lang="en-IN" dirty="0"/>
              <a:t> </a:t>
            </a:r>
          </a:p>
          <a:p>
            <a:r>
              <a:rPr lang="en-IN" sz="2800" b="1" dirty="0"/>
              <a:t>Statistics on compute nodes </a:t>
            </a:r>
          </a:p>
          <a:p>
            <a:r>
              <a:rPr lang="en-IN" sz="2200" dirty="0"/>
              <a:t>SQL DW uses automatic statistics settings on compute nodes </a:t>
            </a:r>
          </a:p>
          <a:p>
            <a:r>
              <a:rPr lang="en-IN" sz="2200" dirty="0"/>
              <a:t>Compute node statistics use standard SQL Server sampling </a:t>
            </a:r>
          </a:p>
          <a:p>
            <a:r>
              <a:rPr lang="en-IN" sz="2200" dirty="0"/>
              <a:t>                 Updated after table changes by 20 percent </a:t>
            </a:r>
          </a:p>
          <a:p>
            <a:r>
              <a:rPr lang="en-IN" sz="2200" dirty="0"/>
              <a:t>Can use compound (covering) statistics </a:t>
            </a:r>
          </a:p>
          <a:p>
            <a:endParaRPr lang="en-IN" sz="2800" dirty="0"/>
          </a:p>
          <a:p>
            <a:r>
              <a:rPr lang="en-IN" sz="2800" b="1" dirty="0"/>
              <a:t>Statistics on control node </a:t>
            </a:r>
          </a:p>
          <a:p>
            <a:r>
              <a:rPr lang="en-IN" sz="2200" dirty="0"/>
              <a:t>SQL DW uses statistics on control node to improve performance by using cardinal estimation </a:t>
            </a:r>
          </a:p>
          <a:p>
            <a:r>
              <a:rPr lang="en-IN" sz="2200" dirty="0"/>
              <a:t>Not updated automatically! </a:t>
            </a:r>
          </a:p>
        </p:txBody>
      </p:sp>
    </p:spTree>
    <p:extLst>
      <p:ext uri="{BB962C8B-B14F-4D97-AF65-F5344CB8AC3E}">
        <p14:creationId xmlns:p14="http://schemas.microsoft.com/office/powerpoint/2010/main" val="17920924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D69C4BA-1056-4BF7-A5B0-ABBA7423121A}"/>
              </a:ext>
            </a:extLst>
          </p:cNvPr>
          <p:cNvSpPr/>
          <p:nvPr/>
        </p:nvSpPr>
        <p:spPr>
          <a:xfrm>
            <a:off x="1295400" y="914400"/>
            <a:ext cx="7924800" cy="3816429"/>
          </a:xfrm>
          <a:prstGeom prst="rect">
            <a:avLst/>
          </a:prstGeom>
        </p:spPr>
        <p:txBody>
          <a:bodyPr wrap="square">
            <a:spAutoFit/>
          </a:bodyPr>
          <a:lstStyle/>
          <a:p>
            <a:r>
              <a:rPr lang="en-IN" sz="3600" dirty="0"/>
              <a:t>Best Practices : Statistics </a:t>
            </a:r>
          </a:p>
          <a:p>
            <a:r>
              <a:rPr lang="en-IN" sz="2800" dirty="0">
                <a:solidFill>
                  <a:srgbClr val="C00000"/>
                </a:solidFill>
              </a:rPr>
              <a:t>Background</a:t>
            </a:r>
            <a:r>
              <a:rPr lang="en-IN" dirty="0">
                <a:solidFill>
                  <a:srgbClr val="C00000"/>
                </a:solidFill>
              </a:rPr>
              <a:t> </a:t>
            </a:r>
          </a:p>
          <a:p>
            <a:r>
              <a:rPr lang="en-IN" dirty="0"/>
              <a:t>             </a:t>
            </a:r>
            <a:r>
              <a:rPr lang="en-IN" sz="2400" dirty="0"/>
              <a:t>Two levels of statistics exists in the SQL DW Engine </a:t>
            </a:r>
            <a:endParaRPr lang="en-IN" dirty="0"/>
          </a:p>
          <a:p>
            <a:r>
              <a:rPr lang="en-IN" dirty="0"/>
              <a:t>               </a:t>
            </a:r>
          </a:p>
          <a:p>
            <a:r>
              <a:rPr lang="en-IN" sz="2000" dirty="0"/>
              <a:t>                   SQL level — on Compute Nodes — maintained automatically </a:t>
            </a:r>
          </a:p>
          <a:p>
            <a:r>
              <a:rPr lang="en-IN" sz="2000" dirty="0"/>
              <a:t>                   MPP level — cumulative statistics on Control Node's Shell DB for                             	           cost based optimization </a:t>
            </a:r>
          </a:p>
          <a:p>
            <a:r>
              <a:rPr lang="en-IN" dirty="0"/>
              <a:t>             </a:t>
            </a:r>
            <a:r>
              <a:rPr lang="en-IN" sz="2000" dirty="0"/>
              <a:t>MPP level statistics is not maintained/created automatically </a:t>
            </a:r>
            <a:endParaRPr lang="en-IN" dirty="0"/>
          </a:p>
          <a:p>
            <a:r>
              <a:rPr lang="en-IN" sz="2800" dirty="0"/>
              <a:t> </a:t>
            </a:r>
            <a:r>
              <a:rPr lang="en-IN" sz="2800" dirty="0">
                <a:solidFill>
                  <a:srgbClr val="C00000"/>
                </a:solidFill>
              </a:rPr>
              <a:t>Goal </a:t>
            </a:r>
          </a:p>
          <a:p>
            <a:r>
              <a:rPr lang="en-IN" sz="2800" dirty="0"/>
              <a:t>     </a:t>
            </a:r>
            <a:r>
              <a:rPr lang="en-IN" dirty="0"/>
              <a:t>           </a:t>
            </a:r>
            <a:r>
              <a:rPr lang="en-IN" sz="2000" dirty="0"/>
              <a:t>Updated statistics for best cost based optimization </a:t>
            </a:r>
          </a:p>
        </p:txBody>
      </p:sp>
    </p:spTree>
    <p:extLst>
      <p:ext uri="{BB962C8B-B14F-4D97-AF65-F5344CB8AC3E}">
        <p14:creationId xmlns:p14="http://schemas.microsoft.com/office/powerpoint/2010/main" val="109852512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08CAF8E-39ED-4B34-AF47-BDD3F30F8C76}"/>
              </a:ext>
            </a:extLst>
          </p:cNvPr>
          <p:cNvSpPr/>
          <p:nvPr/>
        </p:nvSpPr>
        <p:spPr>
          <a:xfrm>
            <a:off x="1447800" y="609600"/>
            <a:ext cx="7848600" cy="4555093"/>
          </a:xfrm>
          <a:prstGeom prst="rect">
            <a:avLst/>
          </a:prstGeom>
        </p:spPr>
        <p:txBody>
          <a:bodyPr wrap="square">
            <a:spAutoFit/>
          </a:bodyPr>
          <a:lstStyle/>
          <a:p>
            <a:endParaRPr lang="en-IN" sz="3600" dirty="0"/>
          </a:p>
          <a:p>
            <a:r>
              <a:rPr lang="en-IN" sz="3600" dirty="0"/>
              <a:t>Best Practices : Statistics </a:t>
            </a:r>
          </a:p>
          <a:p>
            <a:r>
              <a:rPr lang="en-IN" sz="2800" dirty="0"/>
              <a:t>Solution - Two options </a:t>
            </a:r>
          </a:p>
          <a:p>
            <a:endParaRPr lang="en-IN" dirty="0"/>
          </a:p>
          <a:p>
            <a:r>
              <a:rPr lang="en-IN" dirty="0"/>
              <a:t>           </a:t>
            </a:r>
            <a:r>
              <a:rPr lang="en-IN" sz="2200" dirty="0"/>
              <a:t>1. Create statistics for all columns used in JOINS, GROUP BY, WHERE </a:t>
            </a:r>
          </a:p>
          <a:p>
            <a:r>
              <a:rPr lang="en-IN" sz="2200" dirty="0"/>
              <a:t>               •  Smart approach, but may not be feasible in all scenarios </a:t>
            </a:r>
          </a:p>
          <a:p>
            <a:r>
              <a:rPr lang="en-IN" sz="2200" dirty="0"/>
              <a:t>        </a:t>
            </a:r>
          </a:p>
          <a:p>
            <a:r>
              <a:rPr lang="en-IN" sz="2200" dirty="0"/>
              <a:t>         2. Create statistics for all columns and all tables</a:t>
            </a:r>
          </a:p>
          <a:p>
            <a:r>
              <a:rPr lang="en-IN" sz="2200" dirty="0"/>
              <a:t>               </a:t>
            </a:r>
          </a:p>
          <a:p>
            <a:r>
              <a:rPr lang="en-IN" sz="2200" dirty="0"/>
              <a:t>                 •  Easy, but implies overhead </a:t>
            </a:r>
          </a:p>
          <a:p>
            <a:pPr marL="285750" indent="-285750">
              <a:buFont typeface="Arial" panose="020B0604020202020204" pitchFamily="34" charset="0"/>
              <a:buChar char="•"/>
            </a:pPr>
            <a:endParaRPr lang="en-IN" dirty="0"/>
          </a:p>
        </p:txBody>
      </p:sp>
    </p:spTree>
    <p:extLst>
      <p:ext uri="{BB962C8B-B14F-4D97-AF65-F5344CB8AC3E}">
        <p14:creationId xmlns:p14="http://schemas.microsoft.com/office/powerpoint/2010/main" val="308044304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D5523D-86BA-494C-A4CF-DFFED9C6A59E}"/>
              </a:ext>
            </a:extLst>
          </p:cNvPr>
          <p:cNvSpPr txBox="1">
            <a:spLocks/>
          </p:cNvSpPr>
          <p:nvPr/>
        </p:nvSpPr>
        <p:spPr>
          <a:xfrm>
            <a:off x="914400" y="2362201"/>
            <a:ext cx="10515600" cy="2408582"/>
          </a:xfrm>
          <a:prstGeom prst="rect">
            <a:avLst/>
          </a:prstGeom>
        </p:spPr>
        <p:txBody>
          <a:bodyPr>
            <a:normAutofit fontScale="2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10000"/>
              </a:lnSpc>
            </a:pPr>
            <a:r>
              <a:rPr lang="en-IN" sz="17600" dirty="0">
                <a:latin typeface="Sitka Text" panose="02000505000000020004" pitchFamily="2" charset="0"/>
              </a:rPr>
              <a:t>BIG DATA INTEGRATION   </a:t>
            </a:r>
          </a:p>
          <a:p>
            <a:pPr algn="ctr">
              <a:lnSpc>
                <a:spcPct val="110000"/>
              </a:lnSpc>
            </a:pPr>
            <a:r>
              <a:rPr lang="en-IN" sz="17600" dirty="0">
                <a:latin typeface="Sitka Text" panose="02000505000000020004" pitchFamily="2" charset="0"/>
              </a:rPr>
              <a:t>AND </a:t>
            </a:r>
          </a:p>
          <a:p>
            <a:pPr algn="ctr">
              <a:lnSpc>
                <a:spcPct val="110000"/>
              </a:lnSpc>
            </a:pPr>
            <a:r>
              <a:rPr lang="en-IN" sz="17600" dirty="0">
                <a:latin typeface="Sitka Text" panose="02000505000000020004" pitchFamily="2" charset="0"/>
              </a:rPr>
              <a:t>SQL DW MANAGEMENT</a:t>
            </a:r>
          </a:p>
          <a:p>
            <a:pPr>
              <a:lnSpc>
                <a:spcPct val="110000"/>
              </a:lnSpc>
            </a:pPr>
            <a:endParaRPr lang="en-IN" sz="6600" dirty="0">
              <a:latin typeface="Sitka Text" panose="02000505000000020004" pitchFamily="2" charset="0"/>
              <a:ea typeface="+mn-ea"/>
              <a:cs typeface="+mn-cs"/>
            </a:endParaRPr>
          </a:p>
          <a:p>
            <a:pPr>
              <a:lnSpc>
                <a:spcPct val="110000"/>
              </a:lnSpc>
            </a:pPr>
            <a:endParaRPr lang="en-IN" sz="6500" dirty="0">
              <a:latin typeface="Sitka Text" panose="02000505000000020004" pitchFamily="2" charset="0"/>
              <a:ea typeface="+mn-ea"/>
              <a:cs typeface="+mn-cs"/>
            </a:endParaRPr>
          </a:p>
          <a:p>
            <a:endParaRPr lang="en-IN" dirty="0"/>
          </a:p>
        </p:txBody>
      </p:sp>
    </p:spTree>
    <p:extLst>
      <p:ext uri="{BB962C8B-B14F-4D97-AF65-F5344CB8AC3E}">
        <p14:creationId xmlns:p14="http://schemas.microsoft.com/office/powerpoint/2010/main" val="115594385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9209388-BE8A-41E7-BA04-DA25450B290D}"/>
              </a:ext>
            </a:extLst>
          </p:cNvPr>
          <p:cNvSpPr/>
          <p:nvPr/>
        </p:nvSpPr>
        <p:spPr>
          <a:xfrm>
            <a:off x="1447800" y="1752600"/>
            <a:ext cx="8839200" cy="3709349"/>
          </a:xfrm>
          <a:prstGeom prst="rect">
            <a:avLst/>
          </a:prstGeom>
        </p:spPr>
        <p:txBody>
          <a:bodyPr wrap="square">
            <a:spAutoFit/>
          </a:bodyPr>
          <a:lstStyle/>
          <a:p>
            <a:pPr marL="342900" indent="-342900">
              <a:lnSpc>
                <a:spcPct val="150000"/>
              </a:lnSpc>
              <a:buFont typeface="Wingdings" panose="05000000000000000000" pitchFamily="2" charset="2"/>
              <a:buChar char="Ø"/>
            </a:pPr>
            <a:r>
              <a:rPr lang="en-IN" sz="3200" dirty="0">
                <a:latin typeface="Calibri" panose="020F0502020204030204" pitchFamily="34" charset="0"/>
                <a:cs typeface="Calibri" panose="020F0502020204030204" pitchFamily="34" charset="0"/>
              </a:rPr>
              <a:t>Integrating SQL DW in a Big Data Solution </a:t>
            </a:r>
          </a:p>
          <a:p>
            <a:pPr marL="342900" indent="-342900">
              <a:lnSpc>
                <a:spcPct val="150000"/>
              </a:lnSpc>
              <a:buFont typeface="Wingdings" panose="05000000000000000000" pitchFamily="2" charset="2"/>
              <a:buChar char="Ø"/>
            </a:pPr>
            <a:r>
              <a:rPr lang="en-IN" sz="3200" dirty="0">
                <a:latin typeface="Calibri" panose="020F0502020204030204" pitchFamily="34" charset="0"/>
                <a:cs typeface="Calibri" panose="020F0502020204030204" pitchFamily="34" charset="0"/>
              </a:rPr>
              <a:t>Importing and Querying with PolyBase </a:t>
            </a:r>
          </a:p>
          <a:p>
            <a:pPr marL="342900" indent="-342900">
              <a:lnSpc>
                <a:spcPct val="150000"/>
              </a:lnSpc>
              <a:buFont typeface="Wingdings" panose="05000000000000000000" pitchFamily="2" charset="2"/>
              <a:buChar char="Ø"/>
            </a:pPr>
            <a:r>
              <a:rPr lang="en-IN" sz="3200" dirty="0">
                <a:latin typeface="Calibri" panose="020F0502020204030204" pitchFamily="34" charset="0"/>
                <a:cs typeface="Calibri" panose="020F0502020204030204" pitchFamily="34" charset="0"/>
              </a:rPr>
              <a:t>Managing and Securing SQL DW </a:t>
            </a:r>
          </a:p>
          <a:p>
            <a:pPr marL="342900" indent="-342900">
              <a:lnSpc>
                <a:spcPct val="150000"/>
              </a:lnSpc>
              <a:buFont typeface="Wingdings" panose="05000000000000000000" pitchFamily="2" charset="2"/>
              <a:buChar char="Ø"/>
            </a:pPr>
            <a:r>
              <a:rPr lang="en-IN" sz="3200" dirty="0">
                <a:latin typeface="Calibri" panose="020F0502020204030204" pitchFamily="34" charset="0"/>
                <a:cs typeface="Calibri" panose="020F0502020204030204" pitchFamily="34" charset="0"/>
              </a:rPr>
              <a:t>Protecting and Recovering Data </a:t>
            </a:r>
          </a:p>
          <a:p>
            <a:pPr marL="342900" indent="-342900">
              <a:lnSpc>
                <a:spcPct val="150000"/>
              </a:lnSpc>
              <a:buFont typeface="Wingdings" panose="05000000000000000000" pitchFamily="2" charset="2"/>
              <a:buChar char="Ø"/>
            </a:pPr>
            <a:r>
              <a:rPr lang="en-IN" sz="3200" dirty="0">
                <a:latin typeface="Calibri" panose="020F0502020204030204" pitchFamily="34" charset="0"/>
                <a:cs typeface="Calibri" panose="020F0502020204030204" pitchFamily="34" charset="0"/>
              </a:rPr>
              <a:t>Demo: Integrating SQL DW in a Big Data Solution </a:t>
            </a:r>
          </a:p>
        </p:txBody>
      </p:sp>
      <p:sp>
        <p:nvSpPr>
          <p:cNvPr id="3" name="Rectangle 2">
            <a:extLst>
              <a:ext uri="{FF2B5EF4-FFF2-40B4-BE49-F238E27FC236}">
                <a16:creationId xmlns:a16="http://schemas.microsoft.com/office/drawing/2014/main" id="{E5EE342C-1089-4B5D-AB4E-E032EA41E397}"/>
              </a:ext>
            </a:extLst>
          </p:cNvPr>
          <p:cNvSpPr txBox="1">
            <a:spLocks noChangeArrowheads="1"/>
          </p:cNvSpPr>
          <p:nvPr/>
        </p:nvSpPr>
        <p:spPr>
          <a:xfrm>
            <a:off x="990600" y="533400"/>
            <a:ext cx="8839200" cy="762000"/>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tx2">
                    <a:lumMod val="75000"/>
                  </a:schemeClr>
                </a:solidFill>
                <a:latin typeface="Sitka Text" panose="02000505000000020004" pitchFamily="2" charset="0"/>
                <a:ea typeface="+mn-ea"/>
                <a:cs typeface="+mn-cs"/>
              </a:rPr>
              <a:t>INTRODUCTION</a:t>
            </a:r>
          </a:p>
        </p:txBody>
      </p:sp>
    </p:spTree>
    <p:extLst>
      <p:ext uri="{BB962C8B-B14F-4D97-AF65-F5344CB8AC3E}">
        <p14:creationId xmlns:p14="http://schemas.microsoft.com/office/powerpoint/2010/main" val="187183461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4D8F76F-CE2C-4912-83A9-39EF5651ECC2}"/>
              </a:ext>
            </a:extLst>
          </p:cNvPr>
          <p:cNvSpPr/>
          <p:nvPr/>
        </p:nvSpPr>
        <p:spPr>
          <a:xfrm>
            <a:off x="1066800" y="609600"/>
            <a:ext cx="3886200" cy="769441"/>
          </a:xfrm>
          <a:prstGeom prst="rect">
            <a:avLst/>
          </a:prstGeom>
        </p:spPr>
        <p:txBody>
          <a:bodyPr wrap="square">
            <a:spAutoFit/>
          </a:bodyPr>
          <a:lstStyle/>
          <a:p>
            <a:r>
              <a:rPr lang="en-IN" sz="4400" dirty="0">
                <a:latin typeface="Sitka Text" panose="02000505000000020004" pitchFamily="2" charset="0"/>
              </a:rPr>
              <a:t>POLYBASE</a:t>
            </a:r>
          </a:p>
        </p:txBody>
      </p:sp>
      <p:pic>
        <p:nvPicPr>
          <p:cNvPr id="3" name="Picture 2">
            <a:extLst>
              <a:ext uri="{FF2B5EF4-FFF2-40B4-BE49-F238E27FC236}">
                <a16:creationId xmlns:a16="http://schemas.microsoft.com/office/drawing/2014/main" id="{E86DA809-34CE-41B9-AD47-B5EDFC56B364}"/>
              </a:ext>
            </a:extLst>
          </p:cNvPr>
          <p:cNvPicPr>
            <a:picLocks noChangeAspect="1"/>
          </p:cNvPicPr>
          <p:nvPr/>
        </p:nvPicPr>
        <p:blipFill>
          <a:blip r:embed="rId2"/>
          <a:stretch>
            <a:fillRect/>
          </a:stretch>
        </p:blipFill>
        <p:spPr>
          <a:xfrm>
            <a:off x="1084385" y="2045677"/>
            <a:ext cx="9267825" cy="2819400"/>
          </a:xfrm>
          <a:prstGeom prst="rect">
            <a:avLst/>
          </a:prstGeom>
        </p:spPr>
      </p:pic>
      <p:sp>
        <p:nvSpPr>
          <p:cNvPr id="4" name="Rectangle 3">
            <a:extLst>
              <a:ext uri="{FF2B5EF4-FFF2-40B4-BE49-F238E27FC236}">
                <a16:creationId xmlns:a16="http://schemas.microsoft.com/office/drawing/2014/main" id="{52C91737-76F2-445D-9384-43DAFACD845B}"/>
              </a:ext>
            </a:extLst>
          </p:cNvPr>
          <p:cNvSpPr/>
          <p:nvPr/>
        </p:nvSpPr>
        <p:spPr>
          <a:xfrm>
            <a:off x="1524000" y="4900246"/>
            <a:ext cx="8828210" cy="830997"/>
          </a:xfrm>
          <a:prstGeom prst="rect">
            <a:avLst/>
          </a:prstGeom>
        </p:spPr>
        <p:txBody>
          <a:bodyPr wrap="square">
            <a:spAutoFit/>
          </a:bodyPr>
          <a:lstStyle/>
          <a:p>
            <a:r>
              <a:rPr lang="en-IN" sz="2400" dirty="0"/>
              <a:t>Provides a scalable, T-SQL compatible query processing </a:t>
            </a:r>
          </a:p>
          <a:p>
            <a:r>
              <a:rPr lang="en-IN" sz="2400" dirty="0"/>
              <a:t>framework for combining data from both universes </a:t>
            </a:r>
          </a:p>
        </p:txBody>
      </p:sp>
      <p:sp>
        <p:nvSpPr>
          <p:cNvPr id="5" name="TextBox 4">
            <a:extLst>
              <a:ext uri="{FF2B5EF4-FFF2-40B4-BE49-F238E27FC236}">
                <a16:creationId xmlns:a16="http://schemas.microsoft.com/office/drawing/2014/main" id="{A8068EAB-0C46-4BEA-9170-C969807BA3FA}"/>
              </a:ext>
            </a:extLst>
          </p:cNvPr>
          <p:cNvSpPr txBox="1"/>
          <p:nvPr/>
        </p:nvSpPr>
        <p:spPr>
          <a:xfrm flipH="1">
            <a:off x="1096108" y="1484348"/>
            <a:ext cx="3307081" cy="584775"/>
          </a:xfrm>
          <a:prstGeom prst="rect">
            <a:avLst/>
          </a:prstGeom>
          <a:noFill/>
        </p:spPr>
        <p:txBody>
          <a:bodyPr wrap="square" rtlCol="0">
            <a:spAutoFit/>
          </a:bodyPr>
          <a:lstStyle/>
          <a:p>
            <a:r>
              <a:rPr lang="en-IN" sz="3200" dirty="0"/>
              <a:t>Big Picture</a:t>
            </a:r>
          </a:p>
        </p:txBody>
      </p:sp>
    </p:spTree>
    <p:extLst>
      <p:ext uri="{BB962C8B-B14F-4D97-AF65-F5344CB8AC3E}">
        <p14:creationId xmlns:p14="http://schemas.microsoft.com/office/powerpoint/2010/main" val="109694149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FA6BE-5133-4765-A719-462D01D272AA}"/>
              </a:ext>
            </a:extLst>
          </p:cNvPr>
          <p:cNvSpPr>
            <a:spLocks noGrp="1"/>
          </p:cNvSpPr>
          <p:nvPr>
            <p:ph type="title"/>
          </p:nvPr>
        </p:nvSpPr>
        <p:spPr/>
        <p:txBody>
          <a:bodyPr/>
          <a:lstStyle/>
          <a:p>
            <a:r>
              <a:rPr lang="en-US" dirty="0"/>
              <a:t>Why use </a:t>
            </a:r>
            <a:r>
              <a:rPr lang="en-US" dirty="0" err="1"/>
              <a:t>PolyBase</a:t>
            </a:r>
            <a:r>
              <a:rPr lang="en-US" dirty="0"/>
              <a:t>?</a:t>
            </a:r>
          </a:p>
        </p:txBody>
      </p:sp>
      <p:sp>
        <p:nvSpPr>
          <p:cNvPr id="3" name="Content Placeholder 2">
            <a:extLst>
              <a:ext uri="{FF2B5EF4-FFF2-40B4-BE49-F238E27FC236}">
                <a16:creationId xmlns:a16="http://schemas.microsoft.com/office/drawing/2014/main" id="{26FB0ABB-A2D7-4ACD-90B3-DA7EA9FC43D5}"/>
              </a:ext>
            </a:extLst>
          </p:cNvPr>
          <p:cNvSpPr>
            <a:spLocks noGrp="1"/>
          </p:cNvSpPr>
          <p:nvPr>
            <p:ph idx="1"/>
          </p:nvPr>
        </p:nvSpPr>
        <p:spPr/>
        <p:txBody>
          <a:bodyPr>
            <a:normAutofit/>
          </a:bodyPr>
          <a:lstStyle/>
          <a:p>
            <a:pPr>
              <a:lnSpc>
                <a:spcPct val="150000"/>
              </a:lnSpc>
            </a:pPr>
            <a:r>
              <a:rPr lang="en-US" dirty="0"/>
              <a:t>Query data stored in Hadoop from SQL Server or ADW.</a:t>
            </a:r>
          </a:p>
          <a:p>
            <a:pPr>
              <a:lnSpc>
                <a:spcPct val="150000"/>
              </a:lnSpc>
            </a:pPr>
            <a:r>
              <a:rPr lang="en-US" dirty="0"/>
              <a:t>Query data stored in Azure Blob Storage</a:t>
            </a:r>
          </a:p>
          <a:p>
            <a:pPr>
              <a:lnSpc>
                <a:spcPct val="110000"/>
              </a:lnSpc>
            </a:pPr>
            <a:r>
              <a:rPr lang="en-US" dirty="0"/>
              <a:t>Import data from Hadoop, Azure Blob Storage, or Azure Data Lake Store</a:t>
            </a:r>
          </a:p>
          <a:p>
            <a:pPr>
              <a:lnSpc>
                <a:spcPct val="150000"/>
              </a:lnSpc>
            </a:pPr>
            <a:r>
              <a:rPr lang="en-US" dirty="0"/>
              <a:t>Export data to Hadoop, Azure Blob Storage, or Azure Data Lake Store.</a:t>
            </a:r>
          </a:p>
          <a:p>
            <a:pPr>
              <a:lnSpc>
                <a:spcPct val="150000"/>
              </a:lnSpc>
            </a:pPr>
            <a:r>
              <a:rPr lang="en-US" dirty="0"/>
              <a:t>Push computation to Hadoop</a:t>
            </a:r>
          </a:p>
        </p:txBody>
      </p:sp>
    </p:spTree>
    <p:extLst>
      <p:ext uri="{BB962C8B-B14F-4D97-AF65-F5344CB8AC3E}">
        <p14:creationId xmlns:p14="http://schemas.microsoft.com/office/powerpoint/2010/main" val="400203622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BC8E2FE-BB37-4FE4-812B-692FE457CFA6}"/>
              </a:ext>
            </a:extLst>
          </p:cNvPr>
          <p:cNvSpPr/>
          <p:nvPr/>
        </p:nvSpPr>
        <p:spPr>
          <a:xfrm>
            <a:off x="990600" y="914400"/>
            <a:ext cx="3934475" cy="646331"/>
          </a:xfrm>
          <a:prstGeom prst="rect">
            <a:avLst/>
          </a:prstGeom>
        </p:spPr>
        <p:txBody>
          <a:bodyPr wrap="none">
            <a:spAutoFit/>
          </a:bodyPr>
          <a:lstStyle/>
          <a:p>
            <a:r>
              <a:rPr lang="en-IN" sz="3600" dirty="0"/>
              <a:t>Poly Base Use Cases</a:t>
            </a:r>
          </a:p>
        </p:txBody>
      </p:sp>
      <p:sp>
        <p:nvSpPr>
          <p:cNvPr id="4" name="TextBox 3">
            <a:extLst>
              <a:ext uri="{FF2B5EF4-FFF2-40B4-BE49-F238E27FC236}">
                <a16:creationId xmlns:a16="http://schemas.microsoft.com/office/drawing/2014/main" id="{3D265D75-425A-414C-9487-AAFF64011507}"/>
              </a:ext>
            </a:extLst>
          </p:cNvPr>
          <p:cNvSpPr txBox="1"/>
          <p:nvPr/>
        </p:nvSpPr>
        <p:spPr>
          <a:xfrm>
            <a:off x="1059660" y="2286000"/>
            <a:ext cx="2064540" cy="2369880"/>
          </a:xfrm>
          <a:prstGeom prst="rect">
            <a:avLst/>
          </a:prstGeom>
          <a:solidFill>
            <a:schemeClr val="accent4">
              <a:lumMod val="20000"/>
              <a:lumOff val="80000"/>
            </a:schemeClr>
          </a:solidFill>
        </p:spPr>
        <p:txBody>
          <a:bodyPr wrap="none" rtlCol="0">
            <a:spAutoFit/>
          </a:bodyPr>
          <a:lstStyle/>
          <a:p>
            <a:r>
              <a:rPr lang="en-IN" sz="2200" i="1" dirty="0"/>
              <a:t>Load Data </a:t>
            </a:r>
          </a:p>
          <a:p>
            <a:endParaRPr lang="en-IN" dirty="0"/>
          </a:p>
          <a:p>
            <a:endParaRPr lang="en-IN" dirty="0"/>
          </a:p>
          <a:p>
            <a:r>
              <a:rPr lang="en-IN" dirty="0"/>
              <a:t>Use Hadoop as an </a:t>
            </a:r>
          </a:p>
          <a:p>
            <a:r>
              <a:rPr lang="en-IN" dirty="0"/>
              <a:t>ETL tool to cleanse </a:t>
            </a:r>
          </a:p>
          <a:p>
            <a:r>
              <a:rPr lang="en-IN" dirty="0"/>
              <a:t>data before loading </a:t>
            </a:r>
          </a:p>
          <a:p>
            <a:r>
              <a:rPr lang="en-IN" dirty="0"/>
              <a:t>to data warehouse </a:t>
            </a:r>
          </a:p>
          <a:p>
            <a:r>
              <a:rPr lang="en-IN" dirty="0"/>
              <a:t>with PolyBase </a:t>
            </a:r>
          </a:p>
        </p:txBody>
      </p:sp>
      <p:sp>
        <p:nvSpPr>
          <p:cNvPr id="5" name="TextBox 4">
            <a:extLst>
              <a:ext uri="{FF2B5EF4-FFF2-40B4-BE49-F238E27FC236}">
                <a16:creationId xmlns:a16="http://schemas.microsoft.com/office/drawing/2014/main" id="{0AA6A374-E585-487D-9D42-A000B9B6305F}"/>
              </a:ext>
            </a:extLst>
          </p:cNvPr>
          <p:cNvSpPr txBox="1"/>
          <p:nvPr/>
        </p:nvSpPr>
        <p:spPr>
          <a:xfrm>
            <a:off x="3810000" y="2286000"/>
            <a:ext cx="2362200" cy="2369880"/>
          </a:xfrm>
          <a:prstGeom prst="rect">
            <a:avLst/>
          </a:prstGeom>
          <a:solidFill>
            <a:schemeClr val="accent3">
              <a:lumMod val="60000"/>
              <a:lumOff val="40000"/>
            </a:schemeClr>
          </a:solidFill>
        </p:spPr>
        <p:txBody>
          <a:bodyPr wrap="square" rtlCol="0">
            <a:spAutoFit/>
          </a:bodyPr>
          <a:lstStyle/>
          <a:p>
            <a:r>
              <a:rPr lang="en-IN" sz="2200" i="1" dirty="0"/>
              <a:t>Interactively Query </a:t>
            </a:r>
          </a:p>
          <a:p>
            <a:endParaRPr lang="en-IN" dirty="0"/>
          </a:p>
          <a:p>
            <a:endParaRPr lang="en-IN" dirty="0"/>
          </a:p>
          <a:p>
            <a:r>
              <a:rPr lang="en-IN" dirty="0"/>
              <a:t>Analyse relational </a:t>
            </a:r>
          </a:p>
          <a:p>
            <a:r>
              <a:rPr lang="en-IN" dirty="0"/>
              <a:t>data with semi- </a:t>
            </a:r>
          </a:p>
          <a:p>
            <a:r>
              <a:rPr lang="en-IN" dirty="0"/>
              <a:t>structured data using </a:t>
            </a:r>
          </a:p>
          <a:p>
            <a:r>
              <a:rPr lang="en-IN" dirty="0"/>
              <a:t>split-based query </a:t>
            </a:r>
          </a:p>
          <a:p>
            <a:r>
              <a:rPr lang="en-IN" dirty="0"/>
              <a:t>processing </a:t>
            </a:r>
          </a:p>
        </p:txBody>
      </p:sp>
      <p:sp>
        <p:nvSpPr>
          <p:cNvPr id="6" name="TextBox 5">
            <a:extLst>
              <a:ext uri="{FF2B5EF4-FFF2-40B4-BE49-F238E27FC236}">
                <a16:creationId xmlns:a16="http://schemas.microsoft.com/office/drawing/2014/main" id="{33165168-BB79-4FCA-BEEE-1E191FE9FB0F}"/>
              </a:ext>
            </a:extLst>
          </p:cNvPr>
          <p:cNvSpPr txBox="1"/>
          <p:nvPr/>
        </p:nvSpPr>
        <p:spPr>
          <a:xfrm>
            <a:off x="6805246" y="2286000"/>
            <a:ext cx="2174826" cy="2369880"/>
          </a:xfrm>
          <a:prstGeom prst="rect">
            <a:avLst/>
          </a:prstGeom>
          <a:solidFill>
            <a:schemeClr val="accent1">
              <a:lumMod val="40000"/>
              <a:lumOff val="60000"/>
            </a:schemeClr>
          </a:solidFill>
        </p:spPr>
        <p:txBody>
          <a:bodyPr wrap="none" rtlCol="0">
            <a:spAutoFit/>
          </a:bodyPr>
          <a:lstStyle/>
          <a:p>
            <a:r>
              <a:rPr lang="en-IN" sz="2200" i="1" dirty="0"/>
              <a:t>Age-out Data</a:t>
            </a:r>
          </a:p>
          <a:p>
            <a:endParaRPr lang="en-IN" dirty="0"/>
          </a:p>
          <a:p>
            <a:r>
              <a:rPr lang="en-IN" dirty="0"/>
              <a:t> </a:t>
            </a:r>
          </a:p>
          <a:p>
            <a:r>
              <a:rPr lang="en-IN" dirty="0"/>
              <a:t>Age-out data to </a:t>
            </a:r>
          </a:p>
          <a:p>
            <a:r>
              <a:rPr lang="en-IN" dirty="0"/>
              <a:t>HDFS and use it as </a:t>
            </a:r>
          </a:p>
          <a:p>
            <a:r>
              <a:rPr lang="en-IN" dirty="0"/>
              <a:t>'cold' but query-able </a:t>
            </a:r>
          </a:p>
          <a:p>
            <a:r>
              <a:rPr lang="en-IN" dirty="0"/>
              <a:t>storage</a:t>
            </a:r>
          </a:p>
          <a:p>
            <a:endParaRPr lang="en-IN" dirty="0"/>
          </a:p>
        </p:txBody>
      </p:sp>
    </p:spTree>
    <p:extLst>
      <p:ext uri="{BB962C8B-B14F-4D97-AF65-F5344CB8AC3E}">
        <p14:creationId xmlns:p14="http://schemas.microsoft.com/office/powerpoint/2010/main" val="41363842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CF38A29-189D-41AB-924D-03FD94B5E6A8}"/>
              </a:ext>
            </a:extLst>
          </p:cNvPr>
          <p:cNvSpPr txBox="1"/>
          <p:nvPr/>
        </p:nvSpPr>
        <p:spPr>
          <a:xfrm>
            <a:off x="5991172" y="2135145"/>
            <a:ext cx="1676400" cy="1200329"/>
          </a:xfrm>
          <a:prstGeom prst="rect">
            <a:avLst/>
          </a:prstGeom>
          <a:solidFill>
            <a:schemeClr val="accent2"/>
          </a:solidFill>
        </p:spPr>
        <p:txBody>
          <a:bodyPr wrap="square" rtlCol="0">
            <a:spAutoFit/>
          </a:bodyPr>
          <a:lstStyle/>
          <a:p>
            <a:endParaRPr lang="en-IN" dirty="0"/>
          </a:p>
          <a:p>
            <a:pPr algn="ctr"/>
            <a:r>
              <a:rPr lang="en-IN" dirty="0">
                <a:solidFill>
                  <a:schemeClr val="bg1"/>
                </a:solidFill>
              </a:rPr>
              <a:t>SQL DW </a:t>
            </a:r>
          </a:p>
          <a:p>
            <a:pPr algn="ctr"/>
            <a:r>
              <a:rPr lang="en-IN" dirty="0">
                <a:solidFill>
                  <a:schemeClr val="bg1"/>
                </a:solidFill>
              </a:rPr>
              <a:t>W/ PolyBase</a:t>
            </a:r>
          </a:p>
          <a:p>
            <a:endParaRPr lang="en-IN" dirty="0"/>
          </a:p>
        </p:txBody>
      </p:sp>
      <p:sp>
        <p:nvSpPr>
          <p:cNvPr id="3" name="TextBox 2">
            <a:extLst>
              <a:ext uri="{FF2B5EF4-FFF2-40B4-BE49-F238E27FC236}">
                <a16:creationId xmlns:a16="http://schemas.microsoft.com/office/drawing/2014/main" id="{ACE732E8-C8B1-4274-87E0-C5834C622187}"/>
              </a:ext>
            </a:extLst>
          </p:cNvPr>
          <p:cNvSpPr txBox="1"/>
          <p:nvPr/>
        </p:nvSpPr>
        <p:spPr>
          <a:xfrm>
            <a:off x="4314772" y="4040144"/>
            <a:ext cx="1676400" cy="1200329"/>
          </a:xfrm>
          <a:prstGeom prst="rect">
            <a:avLst/>
          </a:prstGeom>
          <a:solidFill>
            <a:srgbClr val="7030A0"/>
          </a:solidFill>
        </p:spPr>
        <p:txBody>
          <a:bodyPr wrap="square" rtlCol="0">
            <a:spAutoFit/>
          </a:bodyPr>
          <a:lstStyle/>
          <a:p>
            <a:pPr algn="ctr"/>
            <a:endParaRPr lang="en-IN" dirty="0">
              <a:solidFill>
                <a:schemeClr val="bg1"/>
              </a:solidFill>
            </a:endParaRPr>
          </a:p>
          <a:p>
            <a:pPr algn="ctr"/>
            <a:r>
              <a:rPr lang="en-IN" b="1" dirty="0">
                <a:solidFill>
                  <a:schemeClr val="bg1"/>
                </a:solidFill>
              </a:rPr>
              <a:t>Hadoop</a:t>
            </a:r>
          </a:p>
          <a:p>
            <a:pPr algn="ctr"/>
            <a:endParaRPr lang="en-IN" dirty="0">
              <a:solidFill>
                <a:schemeClr val="bg1"/>
              </a:solidFill>
            </a:endParaRPr>
          </a:p>
          <a:p>
            <a:pPr algn="ctr"/>
            <a:endParaRPr lang="en-IN" dirty="0">
              <a:solidFill>
                <a:schemeClr val="bg1"/>
              </a:solidFill>
            </a:endParaRPr>
          </a:p>
        </p:txBody>
      </p:sp>
      <p:sp>
        <p:nvSpPr>
          <p:cNvPr id="4" name="TextBox 3">
            <a:extLst>
              <a:ext uri="{FF2B5EF4-FFF2-40B4-BE49-F238E27FC236}">
                <a16:creationId xmlns:a16="http://schemas.microsoft.com/office/drawing/2014/main" id="{9BC655B6-4ECC-4237-B9A8-C5B4A9CA27F7}"/>
              </a:ext>
            </a:extLst>
          </p:cNvPr>
          <p:cNvSpPr txBox="1"/>
          <p:nvPr/>
        </p:nvSpPr>
        <p:spPr>
          <a:xfrm>
            <a:off x="7896172" y="4040144"/>
            <a:ext cx="1676400" cy="1200329"/>
          </a:xfrm>
          <a:prstGeom prst="rect">
            <a:avLst/>
          </a:prstGeom>
          <a:solidFill>
            <a:schemeClr val="accent1">
              <a:lumMod val="50000"/>
            </a:schemeClr>
          </a:solidFill>
        </p:spPr>
        <p:txBody>
          <a:bodyPr wrap="square" rtlCol="0">
            <a:spAutoFit/>
          </a:bodyPr>
          <a:lstStyle/>
          <a:p>
            <a:endParaRPr lang="en-IN" dirty="0"/>
          </a:p>
          <a:p>
            <a:pPr algn="ctr"/>
            <a:r>
              <a:rPr lang="en-IN" b="1" dirty="0">
                <a:solidFill>
                  <a:schemeClr val="bg1"/>
                </a:solidFill>
              </a:rPr>
              <a:t>Azure Blob </a:t>
            </a:r>
          </a:p>
          <a:p>
            <a:pPr algn="ctr"/>
            <a:r>
              <a:rPr lang="en-IN" b="1" dirty="0">
                <a:solidFill>
                  <a:schemeClr val="bg1"/>
                </a:solidFill>
              </a:rPr>
              <a:t>Storage </a:t>
            </a:r>
          </a:p>
          <a:p>
            <a:pPr algn="ctr"/>
            <a:endParaRPr lang="en-IN" dirty="0"/>
          </a:p>
        </p:txBody>
      </p:sp>
      <p:cxnSp>
        <p:nvCxnSpPr>
          <p:cNvPr id="6" name="Straight Arrow Connector 5">
            <a:extLst>
              <a:ext uri="{FF2B5EF4-FFF2-40B4-BE49-F238E27FC236}">
                <a16:creationId xmlns:a16="http://schemas.microsoft.com/office/drawing/2014/main" id="{ED3ED5ED-B48F-4E46-A057-6A9B89BDBE24}"/>
              </a:ext>
            </a:extLst>
          </p:cNvPr>
          <p:cNvCxnSpPr/>
          <p:nvPr/>
        </p:nvCxnSpPr>
        <p:spPr>
          <a:xfrm flipH="1">
            <a:off x="5381572" y="3335474"/>
            <a:ext cx="457200" cy="62847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37AD0148-ACBA-44A0-8339-5E96EB06F7A6}"/>
              </a:ext>
            </a:extLst>
          </p:cNvPr>
          <p:cNvCxnSpPr/>
          <p:nvPr/>
        </p:nvCxnSpPr>
        <p:spPr>
          <a:xfrm flipV="1">
            <a:off x="5457772" y="3335474"/>
            <a:ext cx="457200" cy="62847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29F80F26-4055-4C6A-B736-C4CF6EE0A7F6}"/>
              </a:ext>
            </a:extLst>
          </p:cNvPr>
          <p:cNvCxnSpPr>
            <a:cxnSpLocks/>
          </p:cNvCxnSpPr>
          <p:nvPr/>
        </p:nvCxnSpPr>
        <p:spPr>
          <a:xfrm>
            <a:off x="6753172" y="1430474"/>
            <a:ext cx="0" cy="70467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051DDF07-B521-4239-8506-6A822390CA94}"/>
              </a:ext>
            </a:extLst>
          </p:cNvPr>
          <p:cNvCxnSpPr>
            <a:cxnSpLocks/>
            <a:stCxn id="2" idx="0"/>
          </p:cNvCxnSpPr>
          <p:nvPr/>
        </p:nvCxnSpPr>
        <p:spPr>
          <a:xfrm flipV="1">
            <a:off x="6829372" y="1430475"/>
            <a:ext cx="0" cy="70467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2A59F93F-6D19-4E51-859C-09BA3931306F}"/>
              </a:ext>
            </a:extLst>
          </p:cNvPr>
          <p:cNvCxnSpPr/>
          <p:nvPr/>
        </p:nvCxnSpPr>
        <p:spPr>
          <a:xfrm>
            <a:off x="7667572" y="3373574"/>
            <a:ext cx="457200" cy="62847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7CA3F1DB-E662-45DA-9286-005441CB3B14}"/>
              </a:ext>
            </a:extLst>
          </p:cNvPr>
          <p:cNvCxnSpPr>
            <a:cxnSpLocks/>
          </p:cNvCxnSpPr>
          <p:nvPr/>
        </p:nvCxnSpPr>
        <p:spPr>
          <a:xfrm flipH="1" flipV="1">
            <a:off x="7691019" y="3296731"/>
            <a:ext cx="509953" cy="66721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7" name="Picture 26">
            <a:extLst>
              <a:ext uri="{FF2B5EF4-FFF2-40B4-BE49-F238E27FC236}">
                <a16:creationId xmlns:a16="http://schemas.microsoft.com/office/drawing/2014/main" id="{CE251D90-83DF-47FF-9F23-DD1411AD663A}"/>
              </a:ext>
            </a:extLst>
          </p:cNvPr>
          <p:cNvPicPr>
            <a:picLocks noChangeAspect="1"/>
          </p:cNvPicPr>
          <p:nvPr/>
        </p:nvPicPr>
        <p:blipFill>
          <a:blip r:embed="rId2"/>
          <a:stretch>
            <a:fillRect/>
          </a:stretch>
        </p:blipFill>
        <p:spPr>
          <a:xfrm>
            <a:off x="6324600" y="762000"/>
            <a:ext cx="857143" cy="619048"/>
          </a:xfrm>
          <a:prstGeom prst="rect">
            <a:avLst/>
          </a:prstGeom>
        </p:spPr>
      </p:pic>
      <p:sp>
        <p:nvSpPr>
          <p:cNvPr id="28" name="TextBox 27">
            <a:extLst>
              <a:ext uri="{FF2B5EF4-FFF2-40B4-BE49-F238E27FC236}">
                <a16:creationId xmlns:a16="http://schemas.microsoft.com/office/drawing/2014/main" id="{1946A6CA-0F14-4CE7-ABA1-572DB09C36E0}"/>
              </a:ext>
            </a:extLst>
          </p:cNvPr>
          <p:cNvSpPr txBox="1"/>
          <p:nvPr/>
        </p:nvSpPr>
        <p:spPr>
          <a:xfrm>
            <a:off x="5029200" y="1600200"/>
            <a:ext cx="1295400" cy="430887"/>
          </a:xfrm>
          <a:prstGeom prst="rect">
            <a:avLst/>
          </a:prstGeom>
          <a:noFill/>
          <a:ln>
            <a:solidFill>
              <a:schemeClr val="tx1"/>
            </a:solidFill>
          </a:ln>
        </p:spPr>
        <p:txBody>
          <a:bodyPr wrap="square" rtlCol="0">
            <a:spAutoFit/>
          </a:bodyPr>
          <a:lstStyle/>
          <a:p>
            <a:r>
              <a:rPr lang="en-IN" sz="2200" dirty="0"/>
              <a:t>  Query</a:t>
            </a:r>
          </a:p>
        </p:txBody>
      </p:sp>
      <p:sp>
        <p:nvSpPr>
          <p:cNvPr id="29" name="TextBox 28">
            <a:extLst>
              <a:ext uri="{FF2B5EF4-FFF2-40B4-BE49-F238E27FC236}">
                <a16:creationId xmlns:a16="http://schemas.microsoft.com/office/drawing/2014/main" id="{37D2605B-BEE2-492D-99DB-1E4A04857499}"/>
              </a:ext>
            </a:extLst>
          </p:cNvPr>
          <p:cNvSpPr txBox="1"/>
          <p:nvPr/>
        </p:nvSpPr>
        <p:spPr>
          <a:xfrm>
            <a:off x="7553272" y="1606062"/>
            <a:ext cx="1295400" cy="430887"/>
          </a:xfrm>
          <a:prstGeom prst="rect">
            <a:avLst/>
          </a:prstGeom>
          <a:noFill/>
          <a:ln>
            <a:solidFill>
              <a:schemeClr val="tx1"/>
            </a:solidFill>
          </a:ln>
        </p:spPr>
        <p:txBody>
          <a:bodyPr wrap="square" rtlCol="0">
            <a:spAutoFit/>
          </a:bodyPr>
          <a:lstStyle/>
          <a:p>
            <a:r>
              <a:rPr lang="en-IN" sz="2200" dirty="0"/>
              <a:t>  Results</a:t>
            </a:r>
          </a:p>
        </p:txBody>
      </p:sp>
      <p:sp>
        <p:nvSpPr>
          <p:cNvPr id="30" name="TextBox 29">
            <a:extLst>
              <a:ext uri="{FF2B5EF4-FFF2-40B4-BE49-F238E27FC236}">
                <a16:creationId xmlns:a16="http://schemas.microsoft.com/office/drawing/2014/main" id="{28D6B8D5-6F56-4DF6-B4C4-451E0633A0FA}"/>
              </a:ext>
            </a:extLst>
          </p:cNvPr>
          <p:cNvSpPr txBox="1"/>
          <p:nvPr/>
        </p:nvSpPr>
        <p:spPr>
          <a:xfrm>
            <a:off x="1600200" y="2135145"/>
            <a:ext cx="2590800" cy="1969770"/>
          </a:xfrm>
          <a:prstGeom prst="rect">
            <a:avLst/>
          </a:prstGeom>
          <a:solidFill>
            <a:schemeClr val="accent1"/>
          </a:solidFill>
          <a:ln>
            <a:solidFill>
              <a:schemeClr val="tx1"/>
            </a:solidFill>
          </a:ln>
        </p:spPr>
        <p:txBody>
          <a:bodyPr wrap="square" rtlCol="0">
            <a:spAutoFit/>
          </a:bodyPr>
          <a:lstStyle/>
          <a:p>
            <a:r>
              <a:rPr lang="en-IN" sz="2200" dirty="0"/>
              <a:t>  </a:t>
            </a:r>
            <a:r>
              <a:rPr lang="en-IN" sz="2000" dirty="0">
                <a:solidFill>
                  <a:schemeClr val="bg1"/>
                </a:solidFill>
              </a:rPr>
              <a:t>SELECT TOP 10 *</a:t>
            </a:r>
          </a:p>
          <a:p>
            <a:r>
              <a:rPr lang="en-IN" sz="2000" dirty="0">
                <a:solidFill>
                  <a:schemeClr val="bg1"/>
                </a:solidFill>
              </a:rPr>
              <a:t> FROM SQL SERVER  S </a:t>
            </a:r>
          </a:p>
          <a:p>
            <a:r>
              <a:rPr lang="en-IN" sz="2000" dirty="0">
                <a:solidFill>
                  <a:schemeClr val="bg1"/>
                </a:solidFill>
              </a:rPr>
              <a:t>   JOIN Hadoop H</a:t>
            </a:r>
          </a:p>
          <a:p>
            <a:r>
              <a:rPr lang="en-IN" sz="2000" dirty="0">
                <a:solidFill>
                  <a:schemeClr val="bg1"/>
                </a:solidFill>
              </a:rPr>
              <a:t>   </a:t>
            </a:r>
            <a:r>
              <a:rPr lang="en-IN" sz="2000" dirty="0" err="1">
                <a:solidFill>
                  <a:schemeClr val="bg1"/>
                </a:solidFill>
              </a:rPr>
              <a:t>S.Key</a:t>
            </a:r>
            <a:r>
              <a:rPr lang="en-IN" sz="2000" dirty="0">
                <a:solidFill>
                  <a:schemeClr val="bg1"/>
                </a:solidFill>
              </a:rPr>
              <a:t>  = </a:t>
            </a:r>
            <a:r>
              <a:rPr lang="en-IN" sz="2000" dirty="0" err="1">
                <a:solidFill>
                  <a:schemeClr val="bg1"/>
                </a:solidFill>
              </a:rPr>
              <a:t>H.Key</a:t>
            </a:r>
            <a:endParaRPr lang="en-IN" sz="2000" dirty="0">
              <a:solidFill>
                <a:schemeClr val="bg1"/>
              </a:solidFill>
            </a:endParaRPr>
          </a:p>
          <a:p>
            <a:r>
              <a:rPr lang="en-IN" sz="2000" dirty="0">
                <a:solidFill>
                  <a:schemeClr val="bg1"/>
                </a:solidFill>
              </a:rPr>
              <a:t>  JOIN Blob B</a:t>
            </a:r>
          </a:p>
          <a:p>
            <a:r>
              <a:rPr lang="en-IN" sz="2000" dirty="0">
                <a:solidFill>
                  <a:schemeClr val="bg1"/>
                </a:solidFill>
              </a:rPr>
              <a:t>  and </a:t>
            </a:r>
            <a:r>
              <a:rPr lang="en-IN" sz="2000" dirty="0" err="1">
                <a:solidFill>
                  <a:schemeClr val="bg1"/>
                </a:solidFill>
              </a:rPr>
              <a:t>S.Key</a:t>
            </a:r>
            <a:r>
              <a:rPr lang="en-IN" sz="2000" dirty="0">
                <a:solidFill>
                  <a:schemeClr val="bg1"/>
                </a:solidFill>
              </a:rPr>
              <a:t>  = </a:t>
            </a:r>
            <a:r>
              <a:rPr lang="en-IN" sz="2000" dirty="0" err="1">
                <a:solidFill>
                  <a:schemeClr val="bg1"/>
                </a:solidFill>
              </a:rPr>
              <a:t>B.Key</a:t>
            </a:r>
            <a:endParaRPr lang="en-IN" sz="2000" dirty="0">
              <a:solidFill>
                <a:schemeClr val="bg1"/>
              </a:solidFill>
            </a:endParaRPr>
          </a:p>
        </p:txBody>
      </p:sp>
    </p:spTree>
    <p:extLst>
      <p:ext uri="{BB962C8B-B14F-4D97-AF65-F5344CB8AC3E}">
        <p14:creationId xmlns:p14="http://schemas.microsoft.com/office/powerpoint/2010/main" val="21010280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26"/>
          <p:cNvSpPr>
            <a:spLocks noGrp="1"/>
          </p:cNvSpPr>
          <p:nvPr>
            <p:ph type="title" idx="4294967295"/>
          </p:nvPr>
        </p:nvSpPr>
        <p:spPr>
          <a:xfrm>
            <a:off x="0" y="98425"/>
            <a:ext cx="10515600" cy="863600"/>
          </a:xfrm>
        </p:spPr>
        <p:txBody>
          <a:bodyPr/>
          <a:lstStyle/>
          <a:p>
            <a:r>
              <a:rPr lang="en-US" dirty="0"/>
              <a:t>Big Data Stores</a:t>
            </a:r>
          </a:p>
        </p:txBody>
      </p:sp>
      <p:grpSp>
        <p:nvGrpSpPr>
          <p:cNvPr id="4" name="Group 3"/>
          <p:cNvGrpSpPr/>
          <p:nvPr/>
        </p:nvGrpSpPr>
        <p:grpSpPr>
          <a:xfrm>
            <a:off x="405898" y="1283177"/>
            <a:ext cx="5331537" cy="4501021"/>
            <a:chOff x="414036" y="1308411"/>
            <a:chExt cx="5438445" cy="4591276"/>
          </a:xfrm>
        </p:grpSpPr>
        <p:grpSp>
          <p:nvGrpSpPr>
            <p:cNvPr id="3" name="Group 2"/>
            <p:cNvGrpSpPr/>
            <p:nvPr/>
          </p:nvGrpSpPr>
          <p:grpSpPr>
            <a:xfrm>
              <a:off x="414036" y="1308411"/>
              <a:ext cx="5438445" cy="4591276"/>
              <a:chOff x="414036" y="1308411"/>
              <a:chExt cx="5438445" cy="4591276"/>
            </a:xfrm>
          </p:grpSpPr>
          <p:sp>
            <p:nvSpPr>
              <p:cNvPr id="149" name="Rectangle 148"/>
              <p:cNvSpPr/>
              <p:nvPr/>
            </p:nvSpPr>
            <p:spPr bwMode="auto">
              <a:xfrm>
                <a:off x="2135867" y="1308411"/>
                <a:ext cx="1737360" cy="3967032"/>
              </a:xfrm>
              <a:prstGeom prst="rect">
                <a:avLst/>
              </a:prstGeom>
              <a:solidFill>
                <a:srgbClr val="0078D7"/>
              </a:solidFill>
              <a:ln w="3175">
                <a:noFill/>
              </a:ln>
              <a:effectLst/>
            </p:spPr>
            <p:txBody>
              <a:bodyPr spcFirstLastPara="0" vert="horz" wrap="square" lIns="17922" tIns="89642" rIns="17922" bIns="89604" numCol="1" spcCol="1270" anchor="t" anchorCtr="0">
                <a:noAutofit/>
              </a:bodyPr>
              <a:lstStyle/>
              <a:p>
                <a:pPr algn="ctr" defTabSz="710729">
                  <a:spcBef>
                    <a:spcPct val="0"/>
                  </a:spcBef>
                  <a:spcAft>
                    <a:spcPct val="35000"/>
                  </a:spcAft>
                  <a:defRPr/>
                </a:pPr>
                <a:r>
                  <a:rPr lang="en-US" sz="1372" kern="0">
                    <a:latin typeface="Segoe UI Semibold" panose="020B0702040204020203" pitchFamily="34" charset="0"/>
                    <a:cs typeface="Segoe UI Semibold" panose="020B0702040204020203" pitchFamily="34" charset="0"/>
                  </a:rPr>
                  <a:t>Information Management</a:t>
                </a:r>
              </a:p>
            </p:txBody>
          </p:sp>
          <p:sp>
            <p:nvSpPr>
              <p:cNvPr id="418" name="Rectangle 417"/>
              <p:cNvSpPr/>
              <p:nvPr/>
            </p:nvSpPr>
            <p:spPr>
              <a:xfrm>
                <a:off x="2652706" y="3370317"/>
                <a:ext cx="1271016" cy="261610"/>
              </a:xfrm>
              <a:prstGeom prst="rect">
                <a:avLst/>
              </a:prstGeom>
            </p:spPr>
            <p:txBody>
              <a:bodyPr wrap="square">
                <a:spAutoFit/>
              </a:bodyPr>
              <a:lstStyle/>
              <a:p>
                <a:pPr defTabSz="896386">
                  <a:defRPr/>
                </a:pPr>
                <a:r>
                  <a:rPr lang="en-US" sz="1078" kern="0">
                    <a:latin typeface="Segoe UI"/>
                    <a:cs typeface="Segoe UI Semilight" panose="020B0402040204020203" pitchFamily="34" charset="0"/>
                  </a:rPr>
                  <a:t>Event Hubs</a:t>
                </a:r>
                <a:endParaRPr lang="en-US" sz="1078" kern="0">
                  <a:latin typeface="Segoe UI"/>
                </a:endParaRPr>
              </a:p>
            </p:txBody>
          </p:sp>
          <p:sp>
            <p:nvSpPr>
              <p:cNvPr id="421" name="Rectangle 420"/>
              <p:cNvSpPr/>
              <p:nvPr/>
            </p:nvSpPr>
            <p:spPr>
              <a:xfrm>
                <a:off x="2652706" y="2807478"/>
                <a:ext cx="1271016" cy="261610"/>
              </a:xfrm>
              <a:prstGeom prst="rect">
                <a:avLst/>
              </a:prstGeom>
            </p:spPr>
            <p:txBody>
              <a:bodyPr wrap="square">
                <a:spAutoFit/>
              </a:bodyPr>
              <a:lstStyle/>
              <a:p>
                <a:pPr defTabSz="896386">
                  <a:defRPr/>
                </a:pPr>
                <a:r>
                  <a:rPr lang="en-US" sz="1078">
                    <a:latin typeface="Segoe UI"/>
                    <a:cs typeface="Segoe UI Semilight" panose="020B0402040204020203" pitchFamily="34" charset="0"/>
                  </a:rPr>
                  <a:t>Data Catalog</a:t>
                </a:r>
              </a:p>
            </p:txBody>
          </p:sp>
          <p:grpSp>
            <p:nvGrpSpPr>
              <p:cNvPr id="2" name="Group 1"/>
              <p:cNvGrpSpPr/>
              <p:nvPr/>
            </p:nvGrpSpPr>
            <p:grpSpPr>
              <a:xfrm>
                <a:off x="2337798" y="2765033"/>
                <a:ext cx="274997" cy="292527"/>
                <a:chOff x="2337798" y="2765033"/>
                <a:chExt cx="274997" cy="292527"/>
              </a:xfrm>
            </p:grpSpPr>
            <p:sp>
              <p:nvSpPr>
                <p:cNvPr id="426" name="Freeform 10"/>
                <p:cNvSpPr>
                  <a:spLocks/>
                </p:cNvSpPr>
                <p:nvPr/>
              </p:nvSpPr>
              <p:spPr bwMode="auto">
                <a:xfrm>
                  <a:off x="2337798" y="2765033"/>
                  <a:ext cx="215699" cy="229570"/>
                </a:xfrm>
                <a:custGeom>
                  <a:avLst/>
                  <a:gdLst>
                    <a:gd name="T0" fmla="*/ 490 w 2830"/>
                    <a:gd name="T1" fmla="*/ 280 h 3012"/>
                    <a:gd name="T2" fmla="*/ 458 w 2830"/>
                    <a:gd name="T3" fmla="*/ 274 h 3012"/>
                    <a:gd name="T4" fmla="*/ 422 w 2830"/>
                    <a:gd name="T5" fmla="*/ 246 h 3012"/>
                    <a:gd name="T6" fmla="*/ 410 w 2830"/>
                    <a:gd name="T7" fmla="*/ 200 h 3012"/>
                    <a:gd name="T8" fmla="*/ 416 w 2830"/>
                    <a:gd name="T9" fmla="*/ 170 h 3012"/>
                    <a:gd name="T10" fmla="*/ 444 w 2830"/>
                    <a:gd name="T11" fmla="*/ 134 h 3012"/>
                    <a:gd name="T12" fmla="*/ 490 w 2830"/>
                    <a:gd name="T13" fmla="*/ 120 h 3012"/>
                    <a:gd name="T14" fmla="*/ 2724 w 2830"/>
                    <a:gd name="T15" fmla="*/ 1362 h 3012"/>
                    <a:gd name="T16" fmla="*/ 2830 w 2830"/>
                    <a:gd name="T17" fmla="*/ 0 h 3012"/>
                    <a:gd name="T18" fmla="*/ 382 w 2830"/>
                    <a:gd name="T19" fmla="*/ 16 h 3012"/>
                    <a:gd name="T20" fmla="*/ 314 w 2830"/>
                    <a:gd name="T21" fmla="*/ 74 h 3012"/>
                    <a:gd name="T22" fmla="*/ 266 w 2830"/>
                    <a:gd name="T23" fmla="*/ 130 h 3012"/>
                    <a:gd name="T24" fmla="*/ 222 w 2830"/>
                    <a:gd name="T25" fmla="*/ 206 h 3012"/>
                    <a:gd name="T26" fmla="*/ 214 w 2830"/>
                    <a:gd name="T27" fmla="*/ 736 h 3012"/>
                    <a:gd name="T28" fmla="*/ 62 w 2830"/>
                    <a:gd name="T29" fmla="*/ 738 h 3012"/>
                    <a:gd name="T30" fmla="*/ 22 w 2830"/>
                    <a:gd name="T31" fmla="*/ 760 h 3012"/>
                    <a:gd name="T32" fmla="*/ 0 w 2830"/>
                    <a:gd name="T33" fmla="*/ 800 h 3012"/>
                    <a:gd name="T34" fmla="*/ 0 w 2830"/>
                    <a:gd name="T35" fmla="*/ 832 h 3012"/>
                    <a:gd name="T36" fmla="*/ 22 w 2830"/>
                    <a:gd name="T37" fmla="*/ 872 h 3012"/>
                    <a:gd name="T38" fmla="*/ 62 w 2830"/>
                    <a:gd name="T39" fmla="*/ 894 h 3012"/>
                    <a:gd name="T40" fmla="*/ 214 w 2830"/>
                    <a:gd name="T41" fmla="*/ 896 h 3012"/>
                    <a:gd name="T42" fmla="*/ 80 w 2830"/>
                    <a:gd name="T43" fmla="*/ 1556 h 3012"/>
                    <a:gd name="T44" fmla="*/ 34 w 2830"/>
                    <a:gd name="T45" fmla="*/ 1570 h 3012"/>
                    <a:gd name="T46" fmla="*/ 6 w 2830"/>
                    <a:gd name="T47" fmla="*/ 1606 h 3012"/>
                    <a:gd name="T48" fmla="*/ 0 w 2830"/>
                    <a:gd name="T49" fmla="*/ 1636 h 3012"/>
                    <a:gd name="T50" fmla="*/ 12 w 2830"/>
                    <a:gd name="T51" fmla="*/ 1682 h 3012"/>
                    <a:gd name="T52" fmla="*/ 48 w 2830"/>
                    <a:gd name="T53" fmla="*/ 1710 h 3012"/>
                    <a:gd name="T54" fmla="*/ 214 w 2830"/>
                    <a:gd name="T55" fmla="*/ 1716 h 3012"/>
                    <a:gd name="T56" fmla="*/ 80 w 2830"/>
                    <a:gd name="T57" fmla="*/ 2314 h 3012"/>
                    <a:gd name="T58" fmla="*/ 48 w 2830"/>
                    <a:gd name="T59" fmla="*/ 2320 h 3012"/>
                    <a:gd name="T60" fmla="*/ 12 w 2830"/>
                    <a:gd name="T61" fmla="*/ 2348 h 3012"/>
                    <a:gd name="T62" fmla="*/ 0 w 2830"/>
                    <a:gd name="T63" fmla="*/ 2394 h 3012"/>
                    <a:gd name="T64" fmla="*/ 6 w 2830"/>
                    <a:gd name="T65" fmla="*/ 2424 h 3012"/>
                    <a:gd name="T66" fmla="*/ 34 w 2830"/>
                    <a:gd name="T67" fmla="*/ 2460 h 3012"/>
                    <a:gd name="T68" fmla="*/ 80 w 2830"/>
                    <a:gd name="T69" fmla="*/ 2474 h 3012"/>
                    <a:gd name="T70" fmla="*/ 214 w 2830"/>
                    <a:gd name="T71" fmla="*/ 2854 h 3012"/>
                    <a:gd name="T72" fmla="*/ 220 w 2830"/>
                    <a:gd name="T73" fmla="*/ 2910 h 3012"/>
                    <a:gd name="T74" fmla="*/ 250 w 2830"/>
                    <a:gd name="T75" fmla="*/ 2966 h 3012"/>
                    <a:gd name="T76" fmla="*/ 292 w 2830"/>
                    <a:gd name="T77" fmla="*/ 2998 h 3012"/>
                    <a:gd name="T78" fmla="*/ 346 w 2830"/>
                    <a:gd name="T79" fmla="*/ 3010 h 3012"/>
                    <a:gd name="T80" fmla="*/ 1744 w 2830"/>
                    <a:gd name="T81" fmla="*/ 3012 h 3012"/>
                    <a:gd name="T82" fmla="*/ 1746 w 2830"/>
                    <a:gd name="T83" fmla="*/ 1702 h 3012"/>
                    <a:gd name="T84" fmla="*/ 1786 w 2830"/>
                    <a:gd name="T85" fmla="*/ 1632 h 3012"/>
                    <a:gd name="T86" fmla="*/ 1840 w 2830"/>
                    <a:gd name="T87" fmla="*/ 1572 h 3012"/>
                    <a:gd name="T88" fmla="*/ 1900 w 2830"/>
                    <a:gd name="T89" fmla="*/ 1530 h 3012"/>
                    <a:gd name="T90" fmla="*/ 1952 w 2830"/>
                    <a:gd name="T91" fmla="*/ 1502 h 3012"/>
                    <a:gd name="T92" fmla="*/ 2048 w 2830"/>
                    <a:gd name="T93" fmla="*/ 1458 h 3012"/>
                    <a:gd name="T94" fmla="*/ 2162 w 2830"/>
                    <a:gd name="T95" fmla="*/ 1424 h 3012"/>
                    <a:gd name="T96" fmla="*/ 2376 w 2830"/>
                    <a:gd name="T97" fmla="*/ 1382 h 3012"/>
                    <a:gd name="T98" fmla="*/ 2564 w 2830"/>
                    <a:gd name="T99" fmla="*/ 1366 h 30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30" h="3012">
                      <a:moveTo>
                        <a:pt x="2564" y="1366"/>
                      </a:moveTo>
                      <a:lnTo>
                        <a:pt x="2564" y="280"/>
                      </a:lnTo>
                      <a:lnTo>
                        <a:pt x="490" y="280"/>
                      </a:lnTo>
                      <a:lnTo>
                        <a:pt x="490" y="280"/>
                      </a:lnTo>
                      <a:lnTo>
                        <a:pt x="472" y="280"/>
                      </a:lnTo>
                      <a:lnTo>
                        <a:pt x="458" y="274"/>
                      </a:lnTo>
                      <a:lnTo>
                        <a:pt x="444" y="268"/>
                      </a:lnTo>
                      <a:lnTo>
                        <a:pt x="432" y="258"/>
                      </a:lnTo>
                      <a:lnTo>
                        <a:pt x="422" y="246"/>
                      </a:lnTo>
                      <a:lnTo>
                        <a:pt x="416" y="232"/>
                      </a:lnTo>
                      <a:lnTo>
                        <a:pt x="410" y="216"/>
                      </a:lnTo>
                      <a:lnTo>
                        <a:pt x="410" y="200"/>
                      </a:lnTo>
                      <a:lnTo>
                        <a:pt x="410" y="200"/>
                      </a:lnTo>
                      <a:lnTo>
                        <a:pt x="410" y="184"/>
                      </a:lnTo>
                      <a:lnTo>
                        <a:pt x="416" y="170"/>
                      </a:lnTo>
                      <a:lnTo>
                        <a:pt x="422" y="156"/>
                      </a:lnTo>
                      <a:lnTo>
                        <a:pt x="432" y="144"/>
                      </a:lnTo>
                      <a:lnTo>
                        <a:pt x="444" y="134"/>
                      </a:lnTo>
                      <a:lnTo>
                        <a:pt x="458" y="126"/>
                      </a:lnTo>
                      <a:lnTo>
                        <a:pt x="472" y="122"/>
                      </a:lnTo>
                      <a:lnTo>
                        <a:pt x="490" y="120"/>
                      </a:lnTo>
                      <a:lnTo>
                        <a:pt x="2724" y="120"/>
                      </a:lnTo>
                      <a:lnTo>
                        <a:pt x="2724" y="1362"/>
                      </a:lnTo>
                      <a:lnTo>
                        <a:pt x="2724" y="1362"/>
                      </a:lnTo>
                      <a:lnTo>
                        <a:pt x="2776" y="1364"/>
                      </a:lnTo>
                      <a:lnTo>
                        <a:pt x="2830" y="1366"/>
                      </a:lnTo>
                      <a:lnTo>
                        <a:pt x="2830" y="0"/>
                      </a:lnTo>
                      <a:lnTo>
                        <a:pt x="410" y="0"/>
                      </a:lnTo>
                      <a:lnTo>
                        <a:pt x="410" y="0"/>
                      </a:lnTo>
                      <a:lnTo>
                        <a:pt x="382" y="16"/>
                      </a:lnTo>
                      <a:lnTo>
                        <a:pt x="356" y="36"/>
                      </a:lnTo>
                      <a:lnTo>
                        <a:pt x="334" y="54"/>
                      </a:lnTo>
                      <a:lnTo>
                        <a:pt x="314" y="74"/>
                      </a:lnTo>
                      <a:lnTo>
                        <a:pt x="296" y="92"/>
                      </a:lnTo>
                      <a:lnTo>
                        <a:pt x="280" y="112"/>
                      </a:lnTo>
                      <a:lnTo>
                        <a:pt x="266" y="130"/>
                      </a:lnTo>
                      <a:lnTo>
                        <a:pt x="254" y="148"/>
                      </a:lnTo>
                      <a:lnTo>
                        <a:pt x="234" y="180"/>
                      </a:lnTo>
                      <a:lnTo>
                        <a:pt x="222" y="206"/>
                      </a:lnTo>
                      <a:lnTo>
                        <a:pt x="214" y="230"/>
                      </a:lnTo>
                      <a:lnTo>
                        <a:pt x="214" y="230"/>
                      </a:lnTo>
                      <a:lnTo>
                        <a:pt x="214" y="736"/>
                      </a:lnTo>
                      <a:lnTo>
                        <a:pt x="80" y="736"/>
                      </a:lnTo>
                      <a:lnTo>
                        <a:pt x="80" y="736"/>
                      </a:lnTo>
                      <a:lnTo>
                        <a:pt x="62" y="738"/>
                      </a:lnTo>
                      <a:lnTo>
                        <a:pt x="48" y="742"/>
                      </a:lnTo>
                      <a:lnTo>
                        <a:pt x="34" y="750"/>
                      </a:lnTo>
                      <a:lnTo>
                        <a:pt x="22" y="760"/>
                      </a:lnTo>
                      <a:lnTo>
                        <a:pt x="12" y="772"/>
                      </a:lnTo>
                      <a:lnTo>
                        <a:pt x="6" y="784"/>
                      </a:lnTo>
                      <a:lnTo>
                        <a:pt x="0" y="800"/>
                      </a:lnTo>
                      <a:lnTo>
                        <a:pt x="0" y="816"/>
                      </a:lnTo>
                      <a:lnTo>
                        <a:pt x="0" y="816"/>
                      </a:lnTo>
                      <a:lnTo>
                        <a:pt x="0" y="832"/>
                      </a:lnTo>
                      <a:lnTo>
                        <a:pt x="6" y="846"/>
                      </a:lnTo>
                      <a:lnTo>
                        <a:pt x="12" y="860"/>
                      </a:lnTo>
                      <a:lnTo>
                        <a:pt x="22" y="872"/>
                      </a:lnTo>
                      <a:lnTo>
                        <a:pt x="34" y="882"/>
                      </a:lnTo>
                      <a:lnTo>
                        <a:pt x="48" y="890"/>
                      </a:lnTo>
                      <a:lnTo>
                        <a:pt x="62" y="894"/>
                      </a:lnTo>
                      <a:lnTo>
                        <a:pt x="80" y="896"/>
                      </a:lnTo>
                      <a:lnTo>
                        <a:pt x="214" y="896"/>
                      </a:lnTo>
                      <a:lnTo>
                        <a:pt x="214" y="896"/>
                      </a:lnTo>
                      <a:lnTo>
                        <a:pt x="214" y="1556"/>
                      </a:lnTo>
                      <a:lnTo>
                        <a:pt x="80" y="1556"/>
                      </a:lnTo>
                      <a:lnTo>
                        <a:pt x="80" y="1556"/>
                      </a:lnTo>
                      <a:lnTo>
                        <a:pt x="62" y="1558"/>
                      </a:lnTo>
                      <a:lnTo>
                        <a:pt x="48" y="1562"/>
                      </a:lnTo>
                      <a:lnTo>
                        <a:pt x="34" y="1570"/>
                      </a:lnTo>
                      <a:lnTo>
                        <a:pt x="22" y="1580"/>
                      </a:lnTo>
                      <a:lnTo>
                        <a:pt x="12" y="1592"/>
                      </a:lnTo>
                      <a:lnTo>
                        <a:pt x="6" y="1606"/>
                      </a:lnTo>
                      <a:lnTo>
                        <a:pt x="0" y="1620"/>
                      </a:lnTo>
                      <a:lnTo>
                        <a:pt x="0" y="1636"/>
                      </a:lnTo>
                      <a:lnTo>
                        <a:pt x="0" y="1636"/>
                      </a:lnTo>
                      <a:lnTo>
                        <a:pt x="0" y="1652"/>
                      </a:lnTo>
                      <a:lnTo>
                        <a:pt x="6" y="1668"/>
                      </a:lnTo>
                      <a:lnTo>
                        <a:pt x="12" y="1682"/>
                      </a:lnTo>
                      <a:lnTo>
                        <a:pt x="22" y="1694"/>
                      </a:lnTo>
                      <a:lnTo>
                        <a:pt x="34" y="1702"/>
                      </a:lnTo>
                      <a:lnTo>
                        <a:pt x="48" y="1710"/>
                      </a:lnTo>
                      <a:lnTo>
                        <a:pt x="62" y="1716"/>
                      </a:lnTo>
                      <a:lnTo>
                        <a:pt x="80" y="1716"/>
                      </a:lnTo>
                      <a:lnTo>
                        <a:pt x="214" y="1716"/>
                      </a:lnTo>
                      <a:lnTo>
                        <a:pt x="214" y="1716"/>
                      </a:lnTo>
                      <a:lnTo>
                        <a:pt x="214" y="2314"/>
                      </a:lnTo>
                      <a:lnTo>
                        <a:pt x="80" y="2314"/>
                      </a:lnTo>
                      <a:lnTo>
                        <a:pt x="80" y="2314"/>
                      </a:lnTo>
                      <a:lnTo>
                        <a:pt x="62" y="2316"/>
                      </a:lnTo>
                      <a:lnTo>
                        <a:pt x="48" y="2320"/>
                      </a:lnTo>
                      <a:lnTo>
                        <a:pt x="34" y="2328"/>
                      </a:lnTo>
                      <a:lnTo>
                        <a:pt x="22" y="2338"/>
                      </a:lnTo>
                      <a:lnTo>
                        <a:pt x="12" y="2348"/>
                      </a:lnTo>
                      <a:lnTo>
                        <a:pt x="6" y="2362"/>
                      </a:lnTo>
                      <a:lnTo>
                        <a:pt x="0" y="2378"/>
                      </a:lnTo>
                      <a:lnTo>
                        <a:pt x="0" y="2394"/>
                      </a:lnTo>
                      <a:lnTo>
                        <a:pt x="0" y="2394"/>
                      </a:lnTo>
                      <a:lnTo>
                        <a:pt x="0" y="2410"/>
                      </a:lnTo>
                      <a:lnTo>
                        <a:pt x="6" y="2424"/>
                      </a:lnTo>
                      <a:lnTo>
                        <a:pt x="12" y="2438"/>
                      </a:lnTo>
                      <a:lnTo>
                        <a:pt x="22" y="2450"/>
                      </a:lnTo>
                      <a:lnTo>
                        <a:pt x="34" y="2460"/>
                      </a:lnTo>
                      <a:lnTo>
                        <a:pt x="48" y="2468"/>
                      </a:lnTo>
                      <a:lnTo>
                        <a:pt x="62" y="2472"/>
                      </a:lnTo>
                      <a:lnTo>
                        <a:pt x="80" y="2474"/>
                      </a:lnTo>
                      <a:lnTo>
                        <a:pt x="214" y="2474"/>
                      </a:lnTo>
                      <a:lnTo>
                        <a:pt x="214" y="2474"/>
                      </a:lnTo>
                      <a:lnTo>
                        <a:pt x="214" y="2854"/>
                      </a:lnTo>
                      <a:lnTo>
                        <a:pt x="214" y="2854"/>
                      </a:lnTo>
                      <a:lnTo>
                        <a:pt x="216" y="2884"/>
                      </a:lnTo>
                      <a:lnTo>
                        <a:pt x="220" y="2910"/>
                      </a:lnTo>
                      <a:lnTo>
                        <a:pt x="228" y="2932"/>
                      </a:lnTo>
                      <a:lnTo>
                        <a:pt x="238" y="2952"/>
                      </a:lnTo>
                      <a:lnTo>
                        <a:pt x="250" y="2966"/>
                      </a:lnTo>
                      <a:lnTo>
                        <a:pt x="262" y="2980"/>
                      </a:lnTo>
                      <a:lnTo>
                        <a:pt x="276" y="2990"/>
                      </a:lnTo>
                      <a:lnTo>
                        <a:pt x="292" y="2998"/>
                      </a:lnTo>
                      <a:lnTo>
                        <a:pt x="306" y="3002"/>
                      </a:lnTo>
                      <a:lnTo>
                        <a:pt x="320" y="3006"/>
                      </a:lnTo>
                      <a:lnTo>
                        <a:pt x="346" y="3010"/>
                      </a:lnTo>
                      <a:lnTo>
                        <a:pt x="364" y="3012"/>
                      </a:lnTo>
                      <a:lnTo>
                        <a:pt x="370" y="3012"/>
                      </a:lnTo>
                      <a:lnTo>
                        <a:pt x="1744" y="3012"/>
                      </a:lnTo>
                      <a:lnTo>
                        <a:pt x="1744" y="1710"/>
                      </a:lnTo>
                      <a:lnTo>
                        <a:pt x="1746" y="1702"/>
                      </a:lnTo>
                      <a:lnTo>
                        <a:pt x="1746" y="1702"/>
                      </a:lnTo>
                      <a:lnTo>
                        <a:pt x="1756" y="1680"/>
                      </a:lnTo>
                      <a:lnTo>
                        <a:pt x="1768" y="1658"/>
                      </a:lnTo>
                      <a:lnTo>
                        <a:pt x="1786" y="1632"/>
                      </a:lnTo>
                      <a:lnTo>
                        <a:pt x="1810" y="1602"/>
                      </a:lnTo>
                      <a:lnTo>
                        <a:pt x="1824" y="1588"/>
                      </a:lnTo>
                      <a:lnTo>
                        <a:pt x="1840" y="1572"/>
                      </a:lnTo>
                      <a:lnTo>
                        <a:pt x="1858" y="1558"/>
                      </a:lnTo>
                      <a:lnTo>
                        <a:pt x="1878" y="1544"/>
                      </a:lnTo>
                      <a:lnTo>
                        <a:pt x="1900" y="1530"/>
                      </a:lnTo>
                      <a:lnTo>
                        <a:pt x="1924" y="1518"/>
                      </a:lnTo>
                      <a:lnTo>
                        <a:pt x="1924" y="1518"/>
                      </a:lnTo>
                      <a:lnTo>
                        <a:pt x="1952" y="1502"/>
                      </a:lnTo>
                      <a:lnTo>
                        <a:pt x="1982" y="1486"/>
                      </a:lnTo>
                      <a:lnTo>
                        <a:pt x="2014" y="1472"/>
                      </a:lnTo>
                      <a:lnTo>
                        <a:pt x="2048" y="1458"/>
                      </a:lnTo>
                      <a:lnTo>
                        <a:pt x="2086" y="1446"/>
                      </a:lnTo>
                      <a:lnTo>
                        <a:pt x="2122" y="1434"/>
                      </a:lnTo>
                      <a:lnTo>
                        <a:pt x="2162" y="1424"/>
                      </a:lnTo>
                      <a:lnTo>
                        <a:pt x="2202" y="1414"/>
                      </a:lnTo>
                      <a:lnTo>
                        <a:pt x="2288" y="1396"/>
                      </a:lnTo>
                      <a:lnTo>
                        <a:pt x="2376" y="1382"/>
                      </a:lnTo>
                      <a:lnTo>
                        <a:pt x="2470" y="1372"/>
                      </a:lnTo>
                      <a:lnTo>
                        <a:pt x="2564" y="1366"/>
                      </a:lnTo>
                      <a:lnTo>
                        <a:pt x="2564" y="136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latin typeface="Segoe UI"/>
                  </a:endParaRPr>
                </a:p>
              </p:txBody>
            </p:sp>
            <p:sp>
              <p:nvSpPr>
                <p:cNvPr id="427" name="Freeform 11"/>
                <p:cNvSpPr>
                  <a:spLocks/>
                </p:cNvSpPr>
                <p:nvPr/>
              </p:nvSpPr>
              <p:spPr bwMode="auto">
                <a:xfrm>
                  <a:off x="2477126" y="2895824"/>
                  <a:ext cx="135669" cy="161736"/>
                </a:xfrm>
                <a:custGeom>
                  <a:avLst/>
                  <a:gdLst>
                    <a:gd name="T0" fmla="*/ 866 w 1780"/>
                    <a:gd name="T1" fmla="*/ 356 h 2122"/>
                    <a:gd name="T2" fmla="*/ 730 w 1780"/>
                    <a:gd name="T3" fmla="*/ 352 h 2122"/>
                    <a:gd name="T4" fmla="*/ 594 w 1780"/>
                    <a:gd name="T5" fmla="*/ 340 h 2122"/>
                    <a:gd name="T6" fmla="*/ 464 w 1780"/>
                    <a:gd name="T7" fmla="*/ 322 h 2122"/>
                    <a:gd name="T8" fmla="*/ 342 w 1780"/>
                    <a:gd name="T9" fmla="*/ 296 h 2122"/>
                    <a:gd name="T10" fmla="*/ 232 w 1780"/>
                    <a:gd name="T11" fmla="*/ 262 h 2122"/>
                    <a:gd name="T12" fmla="*/ 136 w 1780"/>
                    <a:gd name="T13" fmla="*/ 222 h 2122"/>
                    <a:gd name="T14" fmla="*/ 58 w 1780"/>
                    <a:gd name="T15" fmla="*/ 174 h 2122"/>
                    <a:gd name="T16" fmla="*/ 12 w 1780"/>
                    <a:gd name="T17" fmla="*/ 134 h 2122"/>
                    <a:gd name="T18" fmla="*/ 0 w 1780"/>
                    <a:gd name="T19" fmla="*/ 1940 h 2122"/>
                    <a:gd name="T20" fmla="*/ 26 w 1780"/>
                    <a:gd name="T21" fmla="*/ 1960 h 2122"/>
                    <a:gd name="T22" fmla="*/ 90 w 1780"/>
                    <a:gd name="T23" fmla="*/ 1996 h 2122"/>
                    <a:gd name="T24" fmla="*/ 174 w 1780"/>
                    <a:gd name="T25" fmla="*/ 2030 h 2122"/>
                    <a:gd name="T26" fmla="*/ 272 w 1780"/>
                    <a:gd name="T27" fmla="*/ 2058 h 2122"/>
                    <a:gd name="T28" fmla="*/ 386 w 1780"/>
                    <a:gd name="T29" fmla="*/ 2082 h 2122"/>
                    <a:gd name="T30" fmla="*/ 512 w 1780"/>
                    <a:gd name="T31" fmla="*/ 2102 h 2122"/>
                    <a:gd name="T32" fmla="*/ 646 w 1780"/>
                    <a:gd name="T33" fmla="*/ 2114 h 2122"/>
                    <a:gd name="T34" fmla="*/ 790 w 1780"/>
                    <a:gd name="T35" fmla="*/ 2122 h 2122"/>
                    <a:gd name="T36" fmla="*/ 866 w 1780"/>
                    <a:gd name="T37" fmla="*/ 2122 h 2122"/>
                    <a:gd name="T38" fmla="*/ 1050 w 1780"/>
                    <a:gd name="T39" fmla="*/ 2118 h 2122"/>
                    <a:gd name="T40" fmla="*/ 1222 w 1780"/>
                    <a:gd name="T41" fmla="*/ 2102 h 2122"/>
                    <a:gd name="T42" fmla="*/ 1376 w 1780"/>
                    <a:gd name="T43" fmla="*/ 2076 h 2122"/>
                    <a:gd name="T44" fmla="*/ 1512 w 1780"/>
                    <a:gd name="T45" fmla="*/ 2044 h 2122"/>
                    <a:gd name="T46" fmla="*/ 1624 w 1780"/>
                    <a:gd name="T47" fmla="*/ 2004 h 2122"/>
                    <a:gd name="T48" fmla="*/ 1690 w 1780"/>
                    <a:gd name="T49" fmla="*/ 1970 h 2122"/>
                    <a:gd name="T50" fmla="*/ 1724 w 1780"/>
                    <a:gd name="T51" fmla="*/ 1946 h 2122"/>
                    <a:gd name="T52" fmla="*/ 1750 w 1780"/>
                    <a:gd name="T53" fmla="*/ 1922 h 2122"/>
                    <a:gd name="T54" fmla="*/ 1770 w 1780"/>
                    <a:gd name="T55" fmla="*/ 1894 h 2122"/>
                    <a:gd name="T56" fmla="*/ 1778 w 1780"/>
                    <a:gd name="T57" fmla="*/ 1868 h 2122"/>
                    <a:gd name="T58" fmla="*/ 1780 w 1780"/>
                    <a:gd name="T59" fmla="*/ 0 h 2122"/>
                    <a:gd name="T60" fmla="*/ 1778 w 1780"/>
                    <a:gd name="T61" fmla="*/ 22 h 2122"/>
                    <a:gd name="T62" fmla="*/ 1768 w 1780"/>
                    <a:gd name="T63" fmla="*/ 64 h 2122"/>
                    <a:gd name="T64" fmla="*/ 1748 w 1780"/>
                    <a:gd name="T65" fmla="*/ 102 h 2122"/>
                    <a:gd name="T66" fmla="*/ 1718 w 1780"/>
                    <a:gd name="T67" fmla="*/ 138 h 2122"/>
                    <a:gd name="T68" fmla="*/ 1682 w 1780"/>
                    <a:gd name="T69" fmla="*/ 170 h 2122"/>
                    <a:gd name="T70" fmla="*/ 1636 w 1780"/>
                    <a:gd name="T71" fmla="*/ 202 h 2122"/>
                    <a:gd name="T72" fmla="*/ 1584 w 1780"/>
                    <a:gd name="T73" fmla="*/ 228 h 2122"/>
                    <a:gd name="T74" fmla="*/ 1494 w 1780"/>
                    <a:gd name="T75" fmla="*/ 266 h 2122"/>
                    <a:gd name="T76" fmla="*/ 1356 w 1780"/>
                    <a:gd name="T77" fmla="*/ 304 h 2122"/>
                    <a:gd name="T78" fmla="*/ 1200 w 1780"/>
                    <a:gd name="T79" fmla="*/ 332 h 2122"/>
                    <a:gd name="T80" fmla="*/ 1036 w 1780"/>
                    <a:gd name="T81" fmla="*/ 350 h 2122"/>
                    <a:gd name="T82" fmla="*/ 866 w 1780"/>
                    <a:gd name="T83" fmla="*/ 356 h 2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80" h="2122">
                      <a:moveTo>
                        <a:pt x="866" y="356"/>
                      </a:moveTo>
                      <a:lnTo>
                        <a:pt x="866" y="356"/>
                      </a:lnTo>
                      <a:lnTo>
                        <a:pt x="798" y="354"/>
                      </a:lnTo>
                      <a:lnTo>
                        <a:pt x="730" y="352"/>
                      </a:lnTo>
                      <a:lnTo>
                        <a:pt x="660" y="348"/>
                      </a:lnTo>
                      <a:lnTo>
                        <a:pt x="594" y="340"/>
                      </a:lnTo>
                      <a:lnTo>
                        <a:pt x="528" y="332"/>
                      </a:lnTo>
                      <a:lnTo>
                        <a:pt x="464" y="322"/>
                      </a:lnTo>
                      <a:lnTo>
                        <a:pt x="402" y="310"/>
                      </a:lnTo>
                      <a:lnTo>
                        <a:pt x="342" y="296"/>
                      </a:lnTo>
                      <a:lnTo>
                        <a:pt x="286" y="280"/>
                      </a:lnTo>
                      <a:lnTo>
                        <a:pt x="232" y="262"/>
                      </a:lnTo>
                      <a:lnTo>
                        <a:pt x="182" y="244"/>
                      </a:lnTo>
                      <a:lnTo>
                        <a:pt x="136" y="222"/>
                      </a:lnTo>
                      <a:lnTo>
                        <a:pt x="96" y="200"/>
                      </a:lnTo>
                      <a:lnTo>
                        <a:pt x="58" y="174"/>
                      </a:lnTo>
                      <a:lnTo>
                        <a:pt x="26" y="148"/>
                      </a:lnTo>
                      <a:lnTo>
                        <a:pt x="12" y="134"/>
                      </a:lnTo>
                      <a:lnTo>
                        <a:pt x="0" y="120"/>
                      </a:lnTo>
                      <a:lnTo>
                        <a:pt x="0" y="1940"/>
                      </a:lnTo>
                      <a:lnTo>
                        <a:pt x="0" y="1940"/>
                      </a:lnTo>
                      <a:lnTo>
                        <a:pt x="26" y="1960"/>
                      </a:lnTo>
                      <a:lnTo>
                        <a:pt x="56" y="1978"/>
                      </a:lnTo>
                      <a:lnTo>
                        <a:pt x="90" y="1996"/>
                      </a:lnTo>
                      <a:lnTo>
                        <a:pt x="130" y="2014"/>
                      </a:lnTo>
                      <a:lnTo>
                        <a:pt x="174" y="2030"/>
                      </a:lnTo>
                      <a:lnTo>
                        <a:pt x="222" y="2044"/>
                      </a:lnTo>
                      <a:lnTo>
                        <a:pt x="272" y="2058"/>
                      </a:lnTo>
                      <a:lnTo>
                        <a:pt x="328" y="2072"/>
                      </a:lnTo>
                      <a:lnTo>
                        <a:pt x="386" y="2082"/>
                      </a:lnTo>
                      <a:lnTo>
                        <a:pt x="448" y="2092"/>
                      </a:lnTo>
                      <a:lnTo>
                        <a:pt x="512" y="2102"/>
                      </a:lnTo>
                      <a:lnTo>
                        <a:pt x="578" y="2108"/>
                      </a:lnTo>
                      <a:lnTo>
                        <a:pt x="646" y="2114"/>
                      </a:lnTo>
                      <a:lnTo>
                        <a:pt x="718" y="2118"/>
                      </a:lnTo>
                      <a:lnTo>
                        <a:pt x="790" y="2122"/>
                      </a:lnTo>
                      <a:lnTo>
                        <a:pt x="866" y="2122"/>
                      </a:lnTo>
                      <a:lnTo>
                        <a:pt x="866" y="2122"/>
                      </a:lnTo>
                      <a:lnTo>
                        <a:pt x="958" y="2122"/>
                      </a:lnTo>
                      <a:lnTo>
                        <a:pt x="1050" y="2118"/>
                      </a:lnTo>
                      <a:lnTo>
                        <a:pt x="1138" y="2110"/>
                      </a:lnTo>
                      <a:lnTo>
                        <a:pt x="1222" y="2102"/>
                      </a:lnTo>
                      <a:lnTo>
                        <a:pt x="1302" y="2090"/>
                      </a:lnTo>
                      <a:lnTo>
                        <a:pt x="1376" y="2076"/>
                      </a:lnTo>
                      <a:lnTo>
                        <a:pt x="1446" y="2062"/>
                      </a:lnTo>
                      <a:lnTo>
                        <a:pt x="1512" y="2044"/>
                      </a:lnTo>
                      <a:lnTo>
                        <a:pt x="1570" y="2024"/>
                      </a:lnTo>
                      <a:lnTo>
                        <a:pt x="1624" y="2004"/>
                      </a:lnTo>
                      <a:lnTo>
                        <a:pt x="1670" y="1982"/>
                      </a:lnTo>
                      <a:lnTo>
                        <a:pt x="1690" y="1970"/>
                      </a:lnTo>
                      <a:lnTo>
                        <a:pt x="1708" y="1958"/>
                      </a:lnTo>
                      <a:lnTo>
                        <a:pt x="1724" y="1946"/>
                      </a:lnTo>
                      <a:lnTo>
                        <a:pt x="1738" y="1934"/>
                      </a:lnTo>
                      <a:lnTo>
                        <a:pt x="1750" y="1922"/>
                      </a:lnTo>
                      <a:lnTo>
                        <a:pt x="1762" y="1908"/>
                      </a:lnTo>
                      <a:lnTo>
                        <a:pt x="1770" y="1894"/>
                      </a:lnTo>
                      <a:lnTo>
                        <a:pt x="1774" y="1882"/>
                      </a:lnTo>
                      <a:lnTo>
                        <a:pt x="1778" y="1868"/>
                      </a:lnTo>
                      <a:lnTo>
                        <a:pt x="1780" y="1854"/>
                      </a:lnTo>
                      <a:lnTo>
                        <a:pt x="1780" y="0"/>
                      </a:lnTo>
                      <a:lnTo>
                        <a:pt x="1780" y="0"/>
                      </a:lnTo>
                      <a:lnTo>
                        <a:pt x="1778" y="22"/>
                      </a:lnTo>
                      <a:lnTo>
                        <a:pt x="1774" y="44"/>
                      </a:lnTo>
                      <a:lnTo>
                        <a:pt x="1768" y="64"/>
                      </a:lnTo>
                      <a:lnTo>
                        <a:pt x="1760" y="82"/>
                      </a:lnTo>
                      <a:lnTo>
                        <a:pt x="1748" y="102"/>
                      </a:lnTo>
                      <a:lnTo>
                        <a:pt x="1734" y="120"/>
                      </a:lnTo>
                      <a:lnTo>
                        <a:pt x="1718" y="138"/>
                      </a:lnTo>
                      <a:lnTo>
                        <a:pt x="1700" y="154"/>
                      </a:lnTo>
                      <a:lnTo>
                        <a:pt x="1682" y="170"/>
                      </a:lnTo>
                      <a:lnTo>
                        <a:pt x="1660" y="186"/>
                      </a:lnTo>
                      <a:lnTo>
                        <a:pt x="1636" y="202"/>
                      </a:lnTo>
                      <a:lnTo>
                        <a:pt x="1610" y="216"/>
                      </a:lnTo>
                      <a:lnTo>
                        <a:pt x="1584" y="228"/>
                      </a:lnTo>
                      <a:lnTo>
                        <a:pt x="1554" y="242"/>
                      </a:lnTo>
                      <a:lnTo>
                        <a:pt x="1494" y="266"/>
                      </a:lnTo>
                      <a:lnTo>
                        <a:pt x="1426" y="286"/>
                      </a:lnTo>
                      <a:lnTo>
                        <a:pt x="1356" y="304"/>
                      </a:lnTo>
                      <a:lnTo>
                        <a:pt x="1280" y="320"/>
                      </a:lnTo>
                      <a:lnTo>
                        <a:pt x="1200" y="332"/>
                      </a:lnTo>
                      <a:lnTo>
                        <a:pt x="1120" y="342"/>
                      </a:lnTo>
                      <a:lnTo>
                        <a:pt x="1036" y="350"/>
                      </a:lnTo>
                      <a:lnTo>
                        <a:pt x="952" y="354"/>
                      </a:lnTo>
                      <a:lnTo>
                        <a:pt x="866" y="356"/>
                      </a:lnTo>
                      <a:lnTo>
                        <a:pt x="866" y="3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latin typeface="Segoe UI"/>
                  </a:endParaRPr>
                </a:p>
              </p:txBody>
            </p:sp>
            <p:sp>
              <p:nvSpPr>
                <p:cNvPr id="428" name="Freeform 12"/>
                <p:cNvSpPr>
                  <a:spLocks/>
                </p:cNvSpPr>
                <p:nvPr/>
              </p:nvSpPr>
              <p:spPr bwMode="auto">
                <a:xfrm>
                  <a:off x="2485052" y="2880123"/>
                  <a:ext cx="116310" cy="31402"/>
                </a:xfrm>
                <a:custGeom>
                  <a:avLst/>
                  <a:gdLst>
                    <a:gd name="T0" fmla="*/ 0 w 1526"/>
                    <a:gd name="T1" fmla="*/ 206 h 412"/>
                    <a:gd name="T2" fmla="*/ 2 w 1526"/>
                    <a:gd name="T3" fmla="*/ 220 h 412"/>
                    <a:gd name="T4" fmla="*/ 12 w 1526"/>
                    <a:gd name="T5" fmla="*/ 236 h 412"/>
                    <a:gd name="T6" fmla="*/ 52 w 1526"/>
                    <a:gd name="T7" fmla="*/ 270 h 412"/>
                    <a:gd name="T8" fmla="*/ 116 w 1526"/>
                    <a:gd name="T9" fmla="*/ 304 h 412"/>
                    <a:gd name="T10" fmla="*/ 204 w 1526"/>
                    <a:gd name="T11" fmla="*/ 336 h 412"/>
                    <a:gd name="T12" fmla="*/ 312 w 1526"/>
                    <a:gd name="T13" fmla="*/ 366 h 412"/>
                    <a:gd name="T14" fmla="*/ 444 w 1526"/>
                    <a:gd name="T15" fmla="*/ 390 h 412"/>
                    <a:gd name="T16" fmla="*/ 594 w 1526"/>
                    <a:gd name="T17" fmla="*/ 406 h 412"/>
                    <a:gd name="T18" fmla="*/ 762 w 1526"/>
                    <a:gd name="T19" fmla="*/ 412 h 412"/>
                    <a:gd name="T20" fmla="*/ 850 w 1526"/>
                    <a:gd name="T21" fmla="*/ 412 h 412"/>
                    <a:gd name="T22" fmla="*/ 1010 w 1526"/>
                    <a:gd name="T23" fmla="*/ 400 h 412"/>
                    <a:gd name="T24" fmla="*/ 1150 w 1526"/>
                    <a:gd name="T25" fmla="*/ 380 h 412"/>
                    <a:gd name="T26" fmla="*/ 1270 w 1526"/>
                    <a:gd name="T27" fmla="*/ 352 h 412"/>
                    <a:gd name="T28" fmla="*/ 1370 w 1526"/>
                    <a:gd name="T29" fmla="*/ 320 h 412"/>
                    <a:gd name="T30" fmla="*/ 1446 w 1526"/>
                    <a:gd name="T31" fmla="*/ 286 h 412"/>
                    <a:gd name="T32" fmla="*/ 1496 w 1526"/>
                    <a:gd name="T33" fmla="*/ 252 h 412"/>
                    <a:gd name="T34" fmla="*/ 1520 w 1526"/>
                    <a:gd name="T35" fmla="*/ 228 h 412"/>
                    <a:gd name="T36" fmla="*/ 1526 w 1526"/>
                    <a:gd name="T37" fmla="*/ 214 h 412"/>
                    <a:gd name="T38" fmla="*/ 1526 w 1526"/>
                    <a:gd name="T39" fmla="*/ 206 h 412"/>
                    <a:gd name="T40" fmla="*/ 1524 w 1526"/>
                    <a:gd name="T41" fmla="*/ 192 h 412"/>
                    <a:gd name="T42" fmla="*/ 1514 w 1526"/>
                    <a:gd name="T43" fmla="*/ 176 h 412"/>
                    <a:gd name="T44" fmla="*/ 1474 w 1526"/>
                    <a:gd name="T45" fmla="*/ 144 h 412"/>
                    <a:gd name="T46" fmla="*/ 1410 w 1526"/>
                    <a:gd name="T47" fmla="*/ 110 h 412"/>
                    <a:gd name="T48" fmla="*/ 1322 w 1526"/>
                    <a:gd name="T49" fmla="*/ 76 h 412"/>
                    <a:gd name="T50" fmla="*/ 1212 w 1526"/>
                    <a:gd name="T51" fmla="*/ 46 h 412"/>
                    <a:gd name="T52" fmla="*/ 1082 w 1526"/>
                    <a:gd name="T53" fmla="*/ 22 h 412"/>
                    <a:gd name="T54" fmla="*/ 932 w 1526"/>
                    <a:gd name="T55" fmla="*/ 6 h 412"/>
                    <a:gd name="T56" fmla="*/ 762 w 1526"/>
                    <a:gd name="T57" fmla="*/ 0 h 412"/>
                    <a:gd name="T58" fmla="*/ 676 w 1526"/>
                    <a:gd name="T59" fmla="*/ 2 h 412"/>
                    <a:gd name="T60" fmla="*/ 516 w 1526"/>
                    <a:gd name="T61" fmla="*/ 14 h 412"/>
                    <a:gd name="T62" fmla="*/ 376 w 1526"/>
                    <a:gd name="T63" fmla="*/ 34 h 412"/>
                    <a:gd name="T64" fmla="*/ 256 w 1526"/>
                    <a:gd name="T65" fmla="*/ 60 h 412"/>
                    <a:gd name="T66" fmla="*/ 156 w 1526"/>
                    <a:gd name="T67" fmla="*/ 92 h 412"/>
                    <a:gd name="T68" fmla="*/ 80 w 1526"/>
                    <a:gd name="T69" fmla="*/ 126 h 412"/>
                    <a:gd name="T70" fmla="*/ 28 w 1526"/>
                    <a:gd name="T71" fmla="*/ 160 h 412"/>
                    <a:gd name="T72" fmla="*/ 6 w 1526"/>
                    <a:gd name="T73" fmla="*/ 184 h 412"/>
                    <a:gd name="T74" fmla="*/ 0 w 1526"/>
                    <a:gd name="T75" fmla="*/ 200 h 412"/>
                    <a:gd name="T76" fmla="*/ 0 w 1526"/>
                    <a:gd name="T77" fmla="*/ 206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526" h="412">
                      <a:moveTo>
                        <a:pt x="0" y="206"/>
                      </a:moveTo>
                      <a:lnTo>
                        <a:pt x="0" y="206"/>
                      </a:lnTo>
                      <a:lnTo>
                        <a:pt x="0" y="214"/>
                      </a:lnTo>
                      <a:lnTo>
                        <a:pt x="2" y="220"/>
                      </a:lnTo>
                      <a:lnTo>
                        <a:pt x="6" y="228"/>
                      </a:lnTo>
                      <a:lnTo>
                        <a:pt x="12" y="236"/>
                      </a:lnTo>
                      <a:lnTo>
                        <a:pt x="28" y="252"/>
                      </a:lnTo>
                      <a:lnTo>
                        <a:pt x="52" y="270"/>
                      </a:lnTo>
                      <a:lnTo>
                        <a:pt x="80" y="286"/>
                      </a:lnTo>
                      <a:lnTo>
                        <a:pt x="116" y="304"/>
                      </a:lnTo>
                      <a:lnTo>
                        <a:pt x="156" y="320"/>
                      </a:lnTo>
                      <a:lnTo>
                        <a:pt x="204" y="336"/>
                      </a:lnTo>
                      <a:lnTo>
                        <a:pt x="256" y="352"/>
                      </a:lnTo>
                      <a:lnTo>
                        <a:pt x="312" y="366"/>
                      </a:lnTo>
                      <a:lnTo>
                        <a:pt x="376" y="380"/>
                      </a:lnTo>
                      <a:lnTo>
                        <a:pt x="444" y="390"/>
                      </a:lnTo>
                      <a:lnTo>
                        <a:pt x="516" y="400"/>
                      </a:lnTo>
                      <a:lnTo>
                        <a:pt x="594" y="406"/>
                      </a:lnTo>
                      <a:lnTo>
                        <a:pt x="676" y="412"/>
                      </a:lnTo>
                      <a:lnTo>
                        <a:pt x="762" y="412"/>
                      </a:lnTo>
                      <a:lnTo>
                        <a:pt x="762" y="412"/>
                      </a:lnTo>
                      <a:lnTo>
                        <a:pt x="850" y="412"/>
                      </a:lnTo>
                      <a:lnTo>
                        <a:pt x="932" y="406"/>
                      </a:lnTo>
                      <a:lnTo>
                        <a:pt x="1010" y="400"/>
                      </a:lnTo>
                      <a:lnTo>
                        <a:pt x="1082" y="390"/>
                      </a:lnTo>
                      <a:lnTo>
                        <a:pt x="1150" y="380"/>
                      </a:lnTo>
                      <a:lnTo>
                        <a:pt x="1212" y="366"/>
                      </a:lnTo>
                      <a:lnTo>
                        <a:pt x="1270" y="352"/>
                      </a:lnTo>
                      <a:lnTo>
                        <a:pt x="1322" y="336"/>
                      </a:lnTo>
                      <a:lnTo>
                        <a:pt x="1370" y="320"/>
                      </a:lnTo>
                      <a:lnTo>
                        <a:pt x="1410" y="304"/>
                      </a:lnTo>
                      <a:lnTo>
                        <a:pt x="1446" y="286"/>
                      </a:lnTo>
                      <a:lnTo>
                        <a:pt x="1474" y="270"/>
                      </a:lnTo>
                      <a:lnTo>
                        <a:pt x="1496" y="252"/>
                      </a:lnTo>
                      <a:lnTo>
                        <a:pt x="1514" y="236"/>
                      </a:lnTo>
                      <a:lnTo>
                        <a:pt x="1520" y="228"/>
                      </a:lnTo>
                      <a:lnTo>
                        <a:pt x="1524" y="220"/>
                      </a:lnTo>
                      <a:lnTo>
                        <a:pt x="1526" y="214"/>
                      </a:lnTo>
                      <a:lnTo>
                        <a:pt x="1526" y="206"/>
                      </a:lnTo>
                      <a:lnTo>
                        <a:pt x="1526" y="206"/>
                      </a:lnTo>
                      <a:lnTo>
                        <a:pt x="1526" y="200"/>
                      </a:lnTo>
                      <a:lnTo>
                        <a:pt x="1524" y="192"/>
                      </a:lnTo>
                      <a:lnTo>
                        <a:pt x="1520" y="184"/>
                      </a:lnTo>
                      <a:lnTo>
                        <a:pt x="1514" y="176"/>
                      </a:lnTo>
                      <a:lnTo>
                        <a:pt x="1496" y="160"/>
                      </a:lnTo>
                      <a:lnTo>
                        <a:pt x="1474" y="144"/>
                      </a:lnTo>
                      <a:lnTo>
                        <a:pt x="1446" y="126"/>
                      </a:lnTo>
                      <a:lnTo>
                        <a:pt x="1410" y="110"/>
                      </a:lnTo>
                      <a:lnTo>
                        <a:pt x="1370" y="92"/>
                      </a:lnTo>
                      <a:lnTo>
                        <a:pt x="1322" y="76"/>
                      </a:lnTo>
                      <a:lnTo>
                        <a:pt x="1270" y="60"/>
                      </a:lnTo>
                      <a:lnTo>
                        <a:pt x="1212" y="46"/>
                      </a:lnTo>
                      <a:lnTo>
                        <a:pt x="1150" y="34"/>
                      </a:lnTo>
                      <a:lnTo>
                        <a:pt x="1082" y="22"/>
                      </a:lnTo>
                      <a:lnTo>
                        <a:pt x="1010" y="14"/>
                      </a:lnTo>
                      <a:lnTo>
                        <a:pt x="932" y="6"/>
                      </a:lnTo>
                      <a:lnTo>
                        <a:pt x="850" y="2"/>
                      </a:lnTo>
                      <a:lnTo>
                        <a:pt x="762" y="0"/>
                      </a:lnTo>
                      <a:lnTo>
                        <a:pt x="762" y="0"/>
                      </a:lnTo>
                      <a:lnTo>
                        <a:pt x="676" y="2"/>
                      </a:lnTo>
                      <a:lnTo>
                        <a:pt x="594" y="6"/>
                      </a:lnTo>
                      <a:lnTo>
                        <a:pt x="516" y="14"/>
                      </a:lnTo>
                      <a:lnTo>
                        <a:pt x="444" y="22"/>
                      </a:lnTo>
                      <a:lnTo>
                        <a:pt x="376" y="34"/>
                      </a:lnTo>
                      <a:lnTo>
                        <a:pt x="312" y="46"/>
                      </a:lnTo>
                      <a:lnTo>
                        <a:pt x="256" y="60"/>
                      </a:lnTo>
                      <a:lnTo>
                        <a:pt x="204" y="76"/>
                      </a:lnTo>
                      <a:lnTo>
                        <a:pt x="156" y="92"/>
                      </a:lnTo>
                      <a:lnTo>
                        <a:pt x="116" y="110"/>
                      </a:lnTo>
                      <a:lnTo>
                        <a:pt x="80" y="126"/>
                      </a:lnTo>
                      <a:lnTo>
                        <a:pt x="52" y="144"/>
                      </a:lnTo>
                      <a:lnTo>
                        <a:pt x="28" y="160"/>
                      </a:lnTo>
                      <a:lnTo>
                        <a:pt x="12" y="176"/>
                      </a:lnTo>
                      <a:lnTo>
                        <a:pt x="6" y="184"/>
                      </a:lnTo>
                      <a:lnTo>
                        <a:pt x="2" y="192"/>
                      </a:lnTo>
                      <a:lnTo>
                        <a:pt x="0" y="200"/>
                      </a:lnTo>
                      <a:lnTo>
                        <a:pt x="0" y="206"/>
                      </a:lnTo>
                      <a:lnTo>
                        <a:pt x="0" y="20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latin typeface="Segoe UI"/>
                  </a:endParaRPr>
                </a:p>
              </p:txBody>
            </p:sp>
          </p:grpSp>
          <p:sp>
            <p:nvSpPr>
              <p:cNvPr id="423" name="Rectangle 422"/>
              <p:cNvSpPr/>
              <p:nvPr/>
            </p:nvSpPr>
            <p:spPr>
              <a:xfrm>
                <a:off x="2652706" y="2173905"/>
                <a:ext cx="1271016" cy="261610"/>
              </a:xfrm>
              <a:prstGeom prst="rect">
                <a:avLst/>
              </a:prstGeom>
            </p:spPr>
            <p:txBody>
              <a:bodyPr wrap="square">
                <a:spAutoFit/>
              </a:bodyPr>
              <a:lstStyle/>
              <a:p>
                <a:pPr defTabSz="896386">
                  <a:defRPr/>
                </a:pPr>
                <a:r>
                  <a:rPr lang="en-US" sz="1078" kern="0">
                    <a:latin typeface="Segoe UI"/>
                    <a:cs typeface="Segoe UI Semilight" panose="020B0402040204020203" pitchFamily="34" charset="0"/>
                  </a:rPr>
                  <a:t>Data Factory </a:t>
                </a:r>
                <a:endParaRPr lang="en-US" sz="1078" kern="0">
                  <a:latin typeface="Segoe UI"/>
                </a:endParaRPr>
              </a:p>
            </p:txBody>
          </p:sp>
          <p:sp>
            <p:nvSpPr>
              <p:cNvPr id="424" name="Freeform 423"/>
              <p:cNvSpPr/>
              <p:nvPr/>
            </p:nvSpPr>
            <p:spPr bwMode="auto">
              <a:xfrm>
                <a:off x="2333792" y="2112641"/>
                <a:ext cx="286460" cy="301030"/>
              </a:xfrm>
              <a:custGeom>
                <a:avLst/>
                <a:gdLst>
                  <a:gd name="connsiteX0" fmla="*/ 1931382 w 2687091"/>
                  <a:gd name="connsiteY0" fmla="*/ 1799512 h 2823758"/>
                  <a:gd name="connsiteX1" fmla="*/ 1931382 w 2687091"/>
                  <a:gd name="connsiteY1" fmla="*/ 2128383 h 2823758"/>
                  <a:gd name="connsiteX2" fmla="*/ 2260253 w 2687091"/>
                  <a:gd name="connsiteY2" fmla="*/ 2128383 h 2823758"/>
                  <a:gd name="connsiteX3" fmla="*/ 2260253 w 2687091"/>
                  <a:gd name="connsiteY3" fmla="*/ 1799512 h 2823758"/>
                  <a:gd name="connsiteX4" fmla="*/ 1372033 w 2687091"/>
                  <a:gd name="connsiteY4" fmla="*/ 1799512 h 2823758"/>
                  <a:gd name="connsiteX5" fmla="*/ 1372033 w 2687091"/>
                  <a:gd name="connsiteY5" fmla="*/ 2128383 h 2823758"/>
                  <a:gd name="connsiteX6" fmla="*/ 1700904 w 2687091"/>
                  <a:gd name="connsiteY6" fmla="*/ 2128383 h 2823758"/>
                  <a:gd name="connsiteX7" fmla="*/ 1700904 w 2687091"/>
                  <a:gd name="connsiteY7" fmla="*/ 1799512 h 2823758"/>
                  <a:gd name="connsiteX8" fmla="*/ 812685 w 2687091"/>
                  <a:gd name="connsiteY8" fmla="*/ 1799512 h 2823758"/>
                  <a:gd name="connsiteX9" fmla="*/ 812685 w 2687091"/>
                  <a:gd name="connsiteY9" fmla="*/ 2128383 h 2823758"/>
                  <a:gd name="connsiteX10" fmla="*/ 1141555 w 2687091"/>
                  <a:gd name="connsiteY10" fmla="*/ 2128383 h 2823758"/>
                  <a:gd name="connsiteX11" fmla="*/ 1141555 w 2687091"/>
                  <a:gd name="connsiteY11" fmla="*/ 1799512 h 2823758"/>
                  <a:gd name="connsiteX12" fmla="*/ 486277 w 2687091"/>
                  <a:gd name="connsiteY12" fmla="*/ 93827 h 2823758"/>
                  <a:gd name="connsiteX13" fmla="*/ 103872 w 2687091"/>
                  <a:gd name="connsiteY13" fmla="*/ 162103 h 2823758"/>
                  <a:gd name="connsiteX14" fmla="*/ 486277 w 2687091"/>
                  <a:gd name="connsiteY14" fmla="*/ 230379 h 2823758"/>
                  <a:gd name="connsiteX15" fmla="*/ 868682 w 2687091"/>
                  <a:gd name="connsiteY15" fmla="*/ 162103 h 2823758"/>
                  <a:gd name="connsiteX16" fmla="*/ 486277 w 2687091"/>
                  <a:gd name="connsiteY16" fmla="*/ 93827 h 2823758"/>
                  <a:gd name="connsiteX17" fmla="*/ 486276 w 2687091"/>
                  <a:gd name="connsiteY17" fmla="*/ 0 h 2823758"/>
                  <a:gd name="connsiteX18" fmla="*/ 486277 w 2687091"/>
                  <a:gd name="connsiteY18" fmla="*/ 0 h 2823758"/>
                  <a:gd name="connsiteX19" fmla="*/ 972553 w 2687091"/>
                  <a:gd name="connsiteY19" fmla="*/ 100893 h 2823758"/>
                  <a:gd name="connsiteX20" fmla="*/ 972552 w 2687091"/>
                  <a:gd name="connsiteY20" fmla="*/ 706248 h 2823758"/>
                  <a:gd name="connsiteX21" fmla="*/ 972552 w 2687091"/>
                  <a:gd name="connsiteY21" fmla="*/ 1342945 h 2823758"/>
                  <a:gd name="connsiteX22" fmla="*/ 1792243 w 2687091"/>
                  <a:gd name="connsiteY22" fmla="*/ 722637 h 2823758"/>
                  <a:gd name="connsiteX23" fmla="*/ 1792243 w 2687091"/>
                  <a:gd name="connsiteY23" fmla="*/ 1365018 h 2823758"/>
                  <a:gd name="connsiteX24" fmla="*/ 2687091 w 2687091"/>
                  <a:gd name="connsiteY24" fmla="*/ 723934 h 2823758"/>
                  <a:gd name="connsiteX25" fmla="*/ 2687091 w 2687091"/>
                  <a:gd name="connsiteY25" fmla="*/ 1573518 h 2823758"/>
                  <a:gd name="connsiteX26" fmla="*/ 2687091 w 2687091"/>
                  <a:gd name="connsiteY26" fmla="*/ 1833418 h 2823758"/>
                  <a:gd name="connsiteX27" fmla="*/ 2687091 w 2687091"/>
                  <a:gd name="connsiteY27" fmla="*/ 2090363 h 2823758"/>
                  <a:gd name="connsiteX28" fmla="*/ 2687091 w 2687091"/>
                  <a:gd name="connsiteY28" fmla="*/ 2468997 h 2823758"/>
                  <a:gd name="connsiteX29" fmla="*/ 2687091 w 2687091"/>
                  <a:gd name="connsiteY29" fmla="*/ 2823758 h 2823758"/>
                  <a:gd name="connsiteX30" fmla="*/ 186290 w 2687091"/>
                  <a:gd name="connsiteY30" fmla="*/ 2823758 h 2823758"/>
                  <a:gd name="connsiteX31" fmla="*/ 186290 w 2687091"/>
                  <a:gd name="connsiteY31" fmla="*/ 2823753 h 2823758"/>
                  <a:gd name="connsiteX32" fmla="*/ 1 w 2687091"/>
                  <a:gd name="connsiteY32" fmla="*/ 2823753 h 2823758"/>
                  <a:gd name="connsiteX33" fmla="*/ 1 w 2687091"/>
                  <a:gd name="connsiteY33" fmla="*/ 706250 h 2823758"/>
                  <a:gd name="connsiteX34" fmla="*/ 0 w 2687091"/>
                  <a:gd name="connsiteY34" fmla="*/ 706248 h 2823758"/>
                  <a:gd name="connsiteX35" fmla="*/ 1 w 2687091"/>
                  <a:gd name="connsiteY35" fmla="*/ 100895 h 2823758"/>
                  <a:gd name="connsiteX36" fmla="*/ 0 w 2687091"/>
                  <a:gd name="connsiteY36" fmla="*/ 100893 h 2823758"/>
                  <a:gd name="connsiteX37" fmla="*/ 486276 w 2687091"/>
                  <a:gd name="connsiteY37" fmla="*/ 0 h 282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687091" h="2823758">
                    <a:moveTo>
                      <a:pt x="1931382" y="1799512"/>
                    </a:moveTo>
                    <a:lnTo>
                      <a:pt x="1931382" y="2128383"/>
                    </a:lnTo>
                    <a:lnTo>
                      <a:pt x="2260253" y="2128383"/>
                    </a:lnTo>
                    <a:lnTo>
                      <a:pt x="2260253" y="1799512"/>
                    </a:lnTo>
                    <a:close/>
                    <a:moveTo>
                      <a:pt x="1372033" y="1799512"/>
                    </a:moveTo>
                    <a:lnTo>
                      <a:pt x="1372033" y="2128383"/>
                    </a:lnTo>
                    <a:lnTo>
                      <a:pt x="1700904" y="2128383"/>
                    </a:lnTo>
                    <a:lnTo>
                      <a:pt x="1700904" y="1799512"/>
                    </a:lnTo>
                    <a:close/>
                    <a:moveTo>
                      <a:pt x="812685" y="1799512"/>
                    </a:moveTo>
                    <a:lnTo>
                      <a:pt x="812685" y="2128383"/>
                    </a:lnTo>
                    <a:lnTo>
                      <a:pt x="1141555" y="2128383"/>
                    </a:lnTo>
                    <a:lnTo>
                      <a:pt x="1141555" y="1799512"/>
                    </a:lnTo>
                    <a:close/>
                    <a:moveTo>
                      <a:pt x="486277" y="93827"/>
                    </a:moveTo>
                    <a:cubicBezTo>
                      <a:pt x="275081" y="93827"/>
                      <a:pt x="103872" y="124395"/>
                      <a:pt x="103872" y="162103"/>
                    </a:cubicBezTo>
                    <a:cubicBezTo>
                      <a:pt x="103872" y="199811"/>
                      <a:pt x="275081" y="230379"/>
                      <a:pt x="486277" y="230379"/>
                    </a:cubicBezTo>
                    <a:cubicBezTo>
                      <a:pt x="697473" y="230379"/>
                      <a:pt x="868682" y="199811"/>
                      <a:pt x="868682" y="162103"/>
                    </a:cubicBezTo>
                    <a:cubicBezTo>
                      <a:pt x="868682" y="124395"/>
                      <a:pt x="697473" y="93827"/>
                      <a:pt x="486277" y="93827"/>
                    </a:cubicBezTo>
                    <a:close/>
                    <a:moveTo>
                      <a:pt x="486276" y="0"/>
                    </a:moveTo>
                    <a:lnTo>
                      <a:pt x="486277" y="0"/>
                    </a:lnTo>
                    <a:cubicBezTo>
                      <a:pt x="754840" y="0"/>
                      <a:pt x="972553" y="45171"/>
                      <a:pt x="972553" y="100893"/>
                    </a:cubicBezTo>
                    <a:cubicBezTo>
                      <a:pt x="972553" y="302678"/>
                      <a:pt x="972552" y="504463"/>
                      <a:pt x="972552" y="706248"/>
                    </a:cubicBezTo>
                    <a:lnTo>
                      <a:pt x="972552" y="1342945"/>
                    </a:lnTo>
                    <a:lnTo>
                      <a:pt x="1792243" y="722637"/>
                    </a:lnTo>
                    <a:lnTo>
                      <a:pt x="1792243" y="1365018"/>
                    </a:lnTo>
                    <a:lnTo>
                      <a:pt x="2687091" y="723934"/>
                    </a:lnTo>
                    <a:lnTo>
                      <a:pt x="2687091" y="1573518"/>
                    </a:lnTo>
                    <a:lnTo>
                      <a:pt x="2687091" y="1833418"/>
                    </a:lnTo>
                    <a:lnTo>
                      <a:pt x="2687091" y="2090363"/>
                    </a:lnTo>
                    <a:lnTo>
                      <a:pt x="2687091" y="2468997"/>
                    </a:lnTo>
                    <a:lnTo>
                      <a:pt x="2687091" y="2823758"/>
                    </a:lnTo>
                    <a:lnTo>
                      <a:pt x="186290" y="2823758"/>
                    </a:lnTo>
                    <a:lnTo>
                      <a:pt x="186290" y="2823753"/>
                    </a:lnTo>
                    <a:lnTo>
                      <a:pt x="1" y="2823753"/>
                    </a:lnTo>
                    <a:lnTo>
                      <a:pt x="1" y="706250"/>
                    </a:lnTo>
                    <a:lnTo>
                      <a:pt x="0" y="706248"/>
                    </a:lnTo>
                    <a:lnTo>
                      <a:pt x="1" y="100895"/>
                    </a:lnTo>
                    <a:lnTo>
                      <a:pt x="0" y="100893"/>
                    </a:lnTo>
                    <a:cubicBezTo>
                      <a:pt x="0" y="45171"/>
                      <a:pt x="217713" y="0"/>
                      <a:pt x="48627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US" sz="2353" kern="0">
                  <a:latin typeface="Segoe UI"/>
                  <a:ea typeface="Segoe UI" pitchFamily="34" charset="0"/>
                  <a:cs typeface="Segoe UI" pitchFamily="34" charset="0"/>
                </a:endParaRPr>
              </a:p>
            </p:txBody>
          </p:sp>
          <p:sp>
            <p:nvSpPr>
              <p:cNvPr id="425" name="Freeform 424"/>
              <p:cNvSpPr/>
              <p:nvPr/>
            </p:nvSpPr>
            <p:spPr bwMode="auto">
              <a:xfrm>
                <a:off x="2354114" y="3375242"/>
                <a:ext cx="231574" cy="242335"/>
              </a:xfrm>
              <a:custGeom>
                <a:avLst/>
                <a:gdLst>
                  <a:gd name="connsiteX0" fmla="*/ 84139 w 3657601"/>
                  <a:gd name="connsiteY0" fmla="*/ 2916238 h 3827556"/>
                  <a:gd name="connsiteX1" fmla="*/ 420687 w 3657601"/>
                  <a:gd name="connsiteY1" fmla="*/ 2916238 h 3827556"/>
                  <a:gd name="connsiteX2" fmla="*/ 504826 w 3657601"/>
                  <a:gd name="connsiteY2" fmla="*/ 3000377 h 3827556"/>
                  <a:gd name="connsiteX3" fmla="*/ 504826 w 3657601"/>
                  <a:gd name="connsiteY3" fmla="*/ 3306764 h 3827556"/>
                  <a:gd name="connsiteX4" fmla="*/ 3152775 w 3657601"/>
                  <a:gd name="connsiteY4" fmla="*/ 3306764 h 3827556"/>
                  <a:gd name="connsiteX5" fmla="*/ 3152775 w 3657601"/>
                  <a:gd name="connsiteY5" fmla="*/ 3000377 h 3827556"/>
                  <a:gd name="connsiteX6" fmla="*/ 3236914 w 3657601"/>
                  <a:gd name="connsiteY6" fmla="*/ 2916238 h 3827556"/>
                  <a:gd name="connsiteX7" fmla="*/ 3573462 w 3657601"/>
                  <a:gd name="connsiteY7" fmla="*/ 2916238 h 3827556"/>
                  <a:gd name="connsiteX8" fmla="*/ 3657601 w 3657601"/>
                  <a:gd name="connsiteY8" fmla="*/ 3000377 h 3827556"/>
                  <a:gd name="connsiteX9" fmla="*/ 3657601 w 3657601"/>
                  <a:gd name="connsiteY9" fmla="*/ 3827556 h 3827556"/>
                  <a:gd name="connsiteX10" fmla="*/ 3657600 w 3657601"/>
                  <a:gd name="connsiteY10" fmla="*/ 3827556 h 3827556"/>
                  <a:gd name="connsiteX11" fmla="*/ 3152775 w 3657601"/>
                  <a:gd name="connsiteY11" fmla="*/ 3827556 h 3827556"/>
                  <a:gd name="connsiteX12" fmla="*/ 504826 w 3657601"/>
                  <a:gd name="connsiteY12" fmla="*/ 3827556 h 3827556"/>
                  <a:gd name="connsiteX13" fmla="*/ 0 w 3657601"/>
                  <a:gd name="connsiteY13" fmla="*/ 3827556 h 3827556"/>
                  <a:gd name="connsiteX14" fmla="*/ 0 w 3657601"/>
                  <a:gd name="connsiteY14" fmla="*/ 3306764 h 3827556"/>
                  <a:gd name="connsiteX15" fmla="*/ 0 w 3657601"/>
                  <a:gd name="connsiteY15" fmla="*/ 3000377 h 3827556"/>
                  <a:gd name="connsiteX16" fmla="*/ 84139 w 3657601"/>
                  <a:gd name="connsiteY16" fmla="*/ 2916238 h 3827556"/>
                  <a:gd name="connsiteX17" fmla="*/ 805598 w 3657601"/>
                  <a:gd name="connsiteY17" fmla="*/ 2427382 h 3827556"/>
                  <a:gd name="connsiteX18" fmla="*/ 1347052 w 3657601"/>
                  <a:gd name="connsiteY18" fmla="*/ 2427382 h 3827556"/>
                  <a:gd name="connsiteX19" fmla="*/ 1390650 w 3657601"/>
                  <a:gd name="connsiteY19" fmla="*/ 2470980 h 3827556"/>
                  <a:gd name="connsiteX20" fmla="*/ 1390650 w 3657601"/>
                  <a:gd name="connsiteY20" fmla="*/ 2869558 h 3827556"/>
                  <a:gd name="connsiteX21" fmla="*/ 1347052 w 3657601"/>
                  <a:gd name="connsiteY21" fmla="*/ 2913156 h 3827556"/>
                  <a:gd name="connsiteX22" fmla="*/ 805598 w 3657601"/>
                  <a:gd name="connsiteY22" fmla="*/ 2913156 h 3827556"/>
                  <a:gd name="connsiteX23" fmla="*/ 762000 w 3657601"/>
                  <a:gd name="connsiteY23" fmla="*/ 2869558 h 3827556"/>
                  <a:gd name="connsiteX24" fmla="*/ 762000 w 3657601"/>
                  <a:gd name="connsiteY24" fmla="*/ 2470980 h 3827556"/>
                  <a:gd name="connsiteX25" fmla="*/ 805598 w 3657601"/>
                  <a:gd name="connsiteY25" fmla="*/ 2427382 h 3827556"/>
                  <a:gd name="connsiteX26" fmla="*/ 1681898 w 3657601"/>
                  <a:gd name="connsiteY26" fmla="*/ 2047199 h 3827556"/>
                  <a:gd name="connsiteX27" fmla="*/ 2223352 w 3657601"/>
                  <a:gd name="connsiteY27" fmla="*/ 2047199 h 3827556"/>
                  <a:gd name="connsiteX28" fmla="*/ 2266950 w 3657601"/>
                  <a:gd name="connsiteY28" fmla="*/ 2090797 h 3827556"/>
                  <a:gd name="connsiteX29" fmla="*/ 2266950 w 3657601"/>
                  <a:gd name="connsiteY29" fmla="*/ 2489375 h 3827556"/>
                  <a:gd name="connsiteX30" fmla="*/ 2223352 w 3657601"/>
                  <a:gd name="connsiteY30" fmla="*/ 2532973 h 3827556"/>
                  <a:gd name="connsiteX31" fmla="*/ 1681898 w 3657601"/>
                  <a:gd name="connsiteY31" fmla="*/ 2532973 h 3827556"/>
                  <a:gd name="connsiteX32" fmla="*/ 1638300 w 3657601"/>
                  <a:gd name="connsiteY32" fmla="*/ 2489375 h 3827556"/>
                  <a:gd name="connsiteX33" fmla="*/ 1638300 w 3657601"/>
                  <a:gd name="connsiteY33" fmla="*/ 2090797 h 3827556"/>
                  <a:gd name="connsiteX34" fmla="*/ 1681898 w 3657601"/>
                  <a:gd name="connsiteY34" fmla="*/ 2047199 h 3827556"/>
                  <a:gd name="connsiteX35" fmla="*/ 805598 w 3657601"/>
                  <a:gd name="connsiteY35" fmla="*/ 1669351 h 3827556"/>
                  <a:gd name="connsiteX36" fmla="*/ 1347052 w 3657601"/>
                  <a:gd name="connsiteY36" fmla="*/ 1669351 h 3827556"/>
                  <a:gd name="connsiteX37" fmla="*/ 1390650 w 3657601"/>
                  <a:gd name="connsiteY37" fmla="*/ 1712949 h 3827556"/>
                  <a:gd name="connsiteX38" fmla="*/ 1390650 w 3657601"/>
                  <a:gd name="connsiteY38" fmla="*/ 2111527 h 3827556"/>
                  <a:gd name="connsiteX39" fmla="*/ 1347052 w 3657601"/>
                  <a:gd name="connsiteY39" fmla="*/ 2155125 h 3827556"/>
                  <a:gd name="connsiteX40" fmla="*/ 805598 w 3657601"/>
                  <a:gd name="connsiteY40" fmla="*/ 2155125 h 3827556"/>
                  <a:gd name="connsiteX41" fmla="*/ 762000 w 3657601"/>
                  <a:gd name="connsiteY41" fmla="*/ 2111527 h 3827556"/>
                  <a:gd name="connsiteX42" fmla="*/ 762000 w 3657601"/>
                  <a:gd name="connsiteY42" fmla="*/ 1712949 h 3827556"/>
                  <a:gd name="connsiteX43" fmla="*/ 805598 w 3657601"/>
                  <a:gd name="connsiteY43" fmla="*/ 1669351 h 3827556"/>
                  <a:gd name="connsiteX44" fmla="*/ 2558198 w 3657601"/>
                  <a:gd name="connsiteY44" fmla="*/ 1645318 h 3827556"/>
                  <a:gd name="connsiteX45" fmla="*/ 3099652 w 3657601"/>
                  <a:gd name="connsiteY45" fmla="*/ 1645318 h 3827556"/>
                  <a:gd name="connsiteX46" fmla="*/ 3143250 w 3657601"/>
                  <a:gd name="connsiteY46" fmla="*/ 1688916 h 3827556"/>
                  <a:gd name="connsiteX47" fmla="*/ 3143250 w 3657601"/>
                  <a:gd name="connsiteY47" fmla="*/ 2087494 h 3827556"/>
                  <a:gd name="connsiteX48" fmla="*/ 3099652 w 3657601"/>
                  <a:gd name="connsiteY48" fmla="*/ 2131092 h 3827556"/>
                  <a:gd name="connsiteX49" fmla="*/ 2558198 w 3657601"/>
                  <a:gd name="connsiteY49" fmla="*/ 2131092 h 3827556"/>
                  <a:gd name="connsiteX50" fmla="*/ 2514600 w 3657601"/>
                  <a:gd name="connsiteY50" fmla="*/ 2087494 h 3827556"/>
                  <a:gd name="connsiteX51" fmla="*/ 2514600 w 3657601"/>
                  <a:gd name="connsiteY51" fmla="*/ 1688916 h 3827556"/>
                  <a:gd name="connsiteX52" fmla="*/ 2558198 w 3657601"/>
                  <a:gd name="connsiteY52" fmla="*/ 1645318 h 3827556"/>
                  <a:gd name="connsiteX53" fmla="*/ 1681898 w 3657601"/>
                  <a:gd name="connsiteY53" fmla="*/ 1288793 h 3827556"/>
                  <a:gd name="connsiteX54" fmla="*/ 2223352 w 3657601"/>
                  <a:gd name="connsiteY54" fmla="*/ 1288793 h 3827556"/>
                  <a:gd name="connsiteX55" fmla="*/ 2266950 w 3657601"/>
                  <a:gd name="connsiteY55" fmla="*/ 1332391 h 3827556"/>
                  <a:gd name="connsiteX56" fmla="*/ 2266950 w 3657601"/>
                  <a:gd name="connsiteY56" fmla="*/ 1730969 h 3827556"/>
                  <a:gd name="connsiteX57" fmla="*/ 2223352 w 3657601"/>
                  <a:gd name="connsiteY57" fmla="*/ 1774567 h 3827556"/>
                  <a:gd name="connsiteX58" fmla="*/ 1681898 w 3657601"/>
                  <a:gd name="connsiteY58" fmla="*/ 1774567 h 3827556"/>
                  <a:gd name="connsiteX59" fmla="*/ 1638300 w 3657601"/>
                  <a:gd name="connsiteY59" fmla="*/ 1730969 h 3827556"/>
                  <a:gd name="connsiteX60" fmla="*/ 1638300 w 3657601"/>
                  <a:gd name="connsiteY60" fmla="*/ 1332391 h 3827556"/>
                  <a:gd name="connsiteX61" fmla="*/ 1681898 w 3657601"/>
                  <a:gd name="connsiteY61" fmla="*/ 1288793 h 3827556"/>
                  <a:gd name="connsiteX62" fmla="*/ 805598 w 3657601"/>
                  <a:gd name="connsiteY62" fmla="*/ 911320 h 3827556"/>
                  <a:gd name="connsiteX63" fmla="*/ 1347052 w 3657601"/>
                  <a:gd name="connsiteY63" fmla="*/ 911320 h 3827556"/>
                  <a:gd name="connsiteX64" fmla="*/ 1390650 w 3657601"/>
                  <a:gd name="connsiteY64" fmla="*/ 954918 h 3827556"/>
                  <a:gd name="connsiteX65" fmla="*/ 1390650 w 3657601"/>
                  <a:gd name="connsiteY65" fmla="*/ 1353496 h 3827556"/>
                  <a:gd name="connsiteX66" fmla="*/ 1347052 w 3657601"/>
                  <a:gd name="connsiteY66" fmla="*/ 1397094 h 3827556"/>
                  <a:gd name="connsiteX67" fmla="*/ 805598 w 3657601"/>
                  <a:gd name="connsiteY67" fmla="*/ 1397094 h 3827556"/>
                  <a:gd name="connsiteX68" fmla="*/ 762000 w 3657601"/>
                  <a:gd name="connsiteY68" fmla="*/ 1353496 h 3827556"/>
                  <a:gd name="connsiteX69" fmla="*/ 762000 w 3657601"/>
                  <a:gd name="connsiteY69" fmla="*/ 954918 h 3827556"/>
                  <a:gd name="connsiteX70" fmla="*/ 805598 w 3657601"/>
                  <a:gd name="connsiteY70" fmla="*/ 911320 h 3827556"/>
                  <a:gd name="connsiteX71" fmla="*/ 0 w 3657601"/>
                  <a:gd name="connsiteY71" fmla="*/ 0 h 3827556"/>
                  <a:gd name="connsiteX72" fmla="*/ 1 w 3657601"/>
                  <a:gd name="connsiteY72" fmla="*/ 0 h 3827556"/>
                  <a:gd name="connsiteX73" fmla="*/ 504826 w 3657601"/>
                  <a:gd name="connsiteY73" fmla="*/ 0 h 3827556"/>
                  <a:gd name="connsiteX74" fmla="*/ 3152775 w 3657601"/>
                  <a:gd name="connsiteY74" fmla="*/ 0 h 3827556"/>
                  <a:gd name="connsiteX75" fmla="*/ 3657601 w 3657601"/>
                  <a:gd name="connsiteY75" fmla="*/ 0 h 3827556"/>
                  <a:gd name="connsiteX76" fmla="*/ 3657601 w 3657601"/>
                  <a:gd name="connsiteY76" fmla="*/ 520792 h 3827556"/>
                  <a:gd name="connsiteX77" fmla="*/ 3657601 w 3657601"/>
                  <a:gd name="connsiteY77" fmla="*/ 827179 h 3827556"/>
                  <a:gd name="connsiteX78" fmla="*/ 3573462 w 3657601"/>
                  <a:gd name="connsiteY78" fmla="*/ 911318 h 3827556"/>
                  <a:gd name="connsiteX79" fmla="*/ 3236914 w 3657601"/>
                  <a:gd name="connsiteY79" fmla="*/ 911318 h 3827556"/>
                  <a:gd name="connsiteX80" fmla="*/ 3152775 w 3657601"/>
                  <a:gd name="connsiteY80" fmla="*/ 827179 h 3827556"/>
                  <a:gd name="connsiteX81" fmla="*/ 3152775 w 3657601"/>
                  <a:gd name="connsiteY81" fmla="*/ 520792 h 3827556"/>
                  <a:gd name="connsiteX82" fmla="*/ 504826 w 3657601"/>
                  <a:gd name="connsiteY82" fmla="*/ 520792 h 3827556"/>
                  <a:gd name="connsiteX83" fmla="*/ 504826 w 3657601"/>
                  <a:gd name="connsiteY83" fmla="*/ 827179 h 3827556"/>
                  <a:gd name="connsiteX84" fmla="*/ 420687 w 3657601"/>
                  <a:gd name="connsiteY84" fmla="*/ 911318 h 3827556"/>
                  <a:gd name="connsiteX85" fmla="*/ 84139 w 3657601"/>
                  <a:gd name="connsiteY85" fmla="*/ 911318 h 3827556"/>
                  <a:gd name="connsiteX86" fmla="*/ 0 w 3657601"/>
                  <a:gd name="connsiteY86" fmla="*/ 827179 h 3827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3657601" h="3827556">
                    <a:moveTo>
                      <a:pt x="84139" y="2916238"/>
                    </a:moveTo>
                    <a:lnTo>
                      <a:pt x="420687" y="2916238"/>
                    </a:lnTo>
                    <a:cubicBezTo>
                      <a:pt x="467156" y="2916238"/>
                      <a:pt x="504826" y="2953908"/>
                      <a:pt x="504826" y="3000377"/>
                    </a:cubicBezTo>
                    <a:lnTo>
                      <a:pt x="504826" y="3306764"/>
                    </a:lnTo>
                    <a:lnTo>
                      <a:pt x="3152775" y="3306764"/>
                    </a:lnTo>
                    <a:lnTo>
                      <a:pt x="3152775" y="3000377"/>
                    </a:lnTo>
                    <a:cubicBezTo>
                      <a:pt x="3152775" y="2953908"/>
                      <a:pt x="3190445" y="2916238"/>
                      <a:pt x="3236914" y="2916238"/>
                    </a:cubicBezTo>
                    <a:lnTo>
                      <a:pt x="3573462" y="2916238"/>
                    </a:lnTo>
                    <a:cubicBezTo>
                      <a:pt x="3619931" y="2916238"/>
                      <a:pt x="3657601" y="2953908"/>
                      <a:pt x="3657601" y="3000377"/>
                    </a:cubicBezTo>
                    <a:lnTo>
                      <a:pt x="3657601" y="3827556"/>
                    </a:lnTo>
                    <a:lnTo>
                      <a:pt x="3657600" y="3827556"/>
                    </a:lnTo>
                    <a:lnTo>
                      <a:pt x="3152775" y="3827556"/>
                    </a:lnTo>
                    <a:lnTo>
                      <a:pt x="504826" y="3827556"/>
                    </a:lnTo>
                    <a:lnTo>
                      <a:pt x="0" y="3827556"/>
                    </a:lnTo>
                    <a:lnTo>
                      <a:pt x="0" y="3306764"/>
                    </a:lnTo>
                    <a:lnTo>
                      <a:pt x="0" y="3000377"/>
                    </a:lnTo>
                    <a:cubicBezTo>
                      <a:pt x="0" y="2953908"/>
                      <a:pt x="37670" y="2916238"/>
                      <a:pt x="84139" y="2916238"/>
                    </a:cubicBezTo>
                    <a:close/>
                    <a:moveTo>
                      <a:pt x="805598" y="2427382"/>
                    </a:moveTo>
                    <a:lnTo>
                      <a:pt x="1347052" y="2427382"/>
                    </a:lnTo>
                    <a:cubicBezTo>
                      <a:pt x="1371131" y="2427382"/>
                      <a:pt x="1390650" y="2446901"/>
                      <a:pt x="1390650" y="2470980"/>
                    </a:cubicBezTo>
                    <a:lnTo>
                      <a:pt x="1390650" y="2869558"/>
                    </a:lnTo>
                    <a:cubicBezTo>
                      <a:pt x="1390650" y="2893637"/>
                      <a:pt x="1371131" y="2913156"/>
                      <a:pt x="1347052" y="2913156"/>
                    </a:cubicBezTo>
                    <a:lnTo>
                      <a:pt x="805598" y="2913156"/>
                    </a:lnTo>
                    <a:cubicBezTo>
                      <a:pt x="781519" y="2913156"/>
                      <a:pt x="762000" y="2893637"/>
                      <a:pt x="762000" y="2869558"/>
                    </a:cubicBezTo>
                    <a:lnTo>
                      <a:pt x="762000" y="2470980"/>
                    </a:lnTo>
                    <a:cubicBezTo>
                      <a:pt x="762000" y="2446901"/>
                      <a:pt x="781519" y="2427382"/>
                      <a:pt x="805598" y="2427382"/>
                    </a:cubicBezTo>
                    <a:close/>
                    <a:moveTo>
                      <a:pt x="1681898" y="2047199"/>
                    </a:moveTo>
                    <a:lnTo>
                      <a:pt x="2223352" y="2047199"/>
                    </a:lnTo>
                    <a:cubicBezTo>
                      <a:pt x="2247431" y="2047199"/>
                      <a:pt x="2266950" y="2066718"/>
                      <a:pt x="2266950" y="2090797"/>
                    </a:cubicBezTo>
                    <a:lnTo>
                      <a:pt x="2266950" y="2489375"/>
                    </a:lnTo>
                    <a:cubicBezTo>
                      <a:pt x="2266950" y="2513454"/>
                      <a:pt x="2247431" y="2532973"/>
                      <a:pt x="2223352" y="2532973"/>
                    </a:cubicBezTo>
                    <a:lnTo>
                      <a:pt x="1681898" y="2532973"/>
                    </a:lnTo>
                    <a:cubicBezTo>
                      <a:pt x="1657819" y="2532973"/>
                      <a:pt x="1638300" y="2513454"/>
                      <a:pt x="1638300" y="2489375"/>
                    </a:cubicBezTo>
                    <a:lnTo>
                      <a:pt x="1638300" y="2090797"/>
                    </a:lnTo>
                    <a:cubicBezTo>
                      <a:pt x="1638300" y="2066718"/>
                      <a:pt x="1657819" y="2047199"/>
                      <a:pt x="1681898" y="2047199"/>
                    </a:cubicBezTo>
                    <a:close/>
                    <a:moveTo>
                      <a:pt x="805598" y="1669351"/>
                    </a:moveTo>
                    <a:lnTo>
                      <a:pt x="1347052" y="1669351"/>
                    </a:lnTo>
                    <a:cubicBezTo>
                      <a:pt x="1371131" y="1669351"/>
                      <a:pt x="1390650" y="1688870"/>
                      <a:pt x="1390650" y="1712949"/>
                    </a:cubicBezTo>
                    <a:lnTo>
                      <a:pt x="1390650" y="2111527"/>
                    </a:lnTo>
                    <a:cubicBezTo>
                      <a:pt x="1390650" y="2135606"/>
                      <a:pt x="1371131" y="2155125"/>
                      <a:pt x="1347052" y="2155125"/>
                    </a:cubicBezTo>
                    <a:lnTo>
                      <a:pt x="805598" y="2155125"/>
                    </a:lnTo>
                    <a:cubicBezTo>
                      <a:pt x="781519" y="2155125"/>
                      <a:pt x="762000" y="2135606"/>
                      <a:pt x="762000" y="2111527"/>
                    </a:cubicBezTo>
                    <a:lnTo>
                      <a:pt x="762000" y="1712949"/>
                    </a:lnTo>
                    <a:cubicBezTo>
                      <a:pt x="762000" y="1688870"/>
                      <a:pt x="781519" y="1669351"/>
                      <a:pt x="805598" y="1669351"/>
                    </a:cubicBezTo>
                    <a:close/>
                    <a:moveTo>
                      <a:pt x="2558198" y="1645318"/>
                    </a:moveTo>
                    <a:lnTo>
                      <a:pt x="3099652" y="1645318"/>
                    </a:lnTo>
                    <a:cubicBezTo>
                      <a:pt x="3123731" y="1645318"/>
                      <a:pt x="3143250" y="1664837"/>
                      <a:pt x="3143250" y="1688916"/>
                    </a:cubicBezTo>
                    <a:lnTo>
                      <a:pt x="3143250" y="2087494"/>
                    </a:lnTo>
                    <a:cubicBezTo>
                      <a:pt x="3143250" y="2111573"/>
                      <a:pt x="3123731" y="2131092"/>
                      <a:pt x="3099652" y="2131092"/>
                    </a:cubicBezTo>
                    <a:lnTo>
                      <a:pt x="2558198" y="2131092"/>
                    </a:lnTo>
                    <a:cubicBezTo>
                      <a:pt x="2534119" y="2131092"/>
                      <a:pt x="2514600" y="2111573"/>
                      <a:pt x="2514600" y="2087494"/>
                    </a:cubicBezTo>
                    <a:lnTo>
                      <a:pt x="2514600" y="1688916"/>
                    </a:lnTo>
                    <a:cubicBezTo>
                      <a:pt x="2514600" y="1664837"/>
                      <a:pt x="2534119" y="1645318"/>
                      <a:pt x="2558198" y="1645318"/>
                    </a:cubicBezTo>
                    <a:close/>
                    <a:moveTo>
                      <a:pt x="1681898" y="1288793"/>
                    </a:moveTo>
                    <a:lnTo>
                      <a:pt x="2223352" y="1288793"/>
                    </a:lnTo>
                    <a:cubicBezTo>
                      <a:pt x="2247431" y="1288793"/>
                      <a:pt x="2266950" y="1308312"/>
                      <a:pt x="2266950" y="1332391"/>
                    </a:cubicBezTo>
                    <a:lnTo>
                      <a:pt x="2266950" y="1730969"/>
                    </a:lnTo>
                    <a:cubicBezTo>
                      <a:pt x="2266950" y="1755048"/>
                      <a:pt x="2247431" y="1774567"/>
                      <a:pt x="2223352" y="1774567"/>
                    </a:cubicBezTo>
                    <a:lnTo>
                      <a:pt x="1681898" y="1774567"/>
                    </a:lnTo>
                    <a:cubicBezTo>
                      <a:pt x="1657819" y="1774567"/>
                      <a:pt x="1638300" y="1755048"/>
                      <a:pt x="1638300" y="1730969"/>
                    </a:cubicBezTo>
                    <a:lnTo>
                      <a:pt x="1638300" y="1332391"/>
                    </a:lnTo>
                    <a:cubicBezTo>
                      <a:pt x="1638300" y="1308312"/>
                      <a:pt x="1657819" y="1288793"/>
                      <a:pt x="1681898" y="1288793"/>
                    </a:cubicBezTo>
                    <a:close/>
                    <a:moveTo>
                      <a:pt x="805598" y="911320"/>
                    </a:moveTo>
                    <a:lnTo>
                      <a:pt x="1347052" y="911320"/>
                    </a:lnTo>
                    <a:cubicBezTo>
                      <a:pt x="1371131" y="911320"/>
                      <a:pt x="1390650" y="930839"/>
                      <a:pt x="1390650" y="954918"/>
                    </a:cubicBezTo>
                    <a:lnTo>
                      <a:pt x="1390650" y="1353496"/>
                    </a:lnTo>
                    <a:cubicBezTo>
                      <a:pt x="1390650" y="1377575"/>
                      <a:pt x="1371131" y="1397094"/>
                      <a:pt x="1347052" y="1397094"/>
                    </a:cubicBezTo>
                    <a:lnTo>
                      <a:pt x="805598" y="1397094"/>
                    </a:lnTo>
                    <a:cubicBezTo>
                      <a:pt x="781519" y="1397094"/>
                      <a:pt x="762000" y="1377575"/>
                      <a:pt x="762000" y="1353496"/>
                    </a:cubicBezTo>
                    <a:lnTo>
                      <a:pt x="762000" y="954918"/>
                    </a:lnTo>
                    <a:cubicBezTo>
                      <a:pt x="762000" y="930839"/>
                      <a:pt x="781519" y="911320"/>
                      <a:pt x="805598" y="911320"/>
                    </a:cubicBezTo>
                    <a:close/>
                    <a:moveTo>
                      <a:pt x="0" y="0"/>
                    </a:moveTo>
                    <a:lnTo>
                      <a:pt x="1" y="0"/>
                    </a:lnTo>
                    <a:lnTo>
                      <a:pt x="504826" y="0"/>
                    </a:lnTo>
                    <a:lnTo>
                      <a:pt x="3152775" y="0"/>
                    </a:lnTo>
                    <a:lnTo>
                      <a:pt x="3657601" y="0"/>
                    </a:lnTo>
                    <a:lnTo>
                      <a:pt x="3657601" y="520792"/>
                    </a:lnTo>
                    <a:lnTo>
                      <a:pt x="3657601" y="827179"/>
                    </a:lnTo>
                    <a:cubicBezTo>
                      <a:pt x="3657601" y="873648"/>
                      <a:pt x="3619931" y="911318"/>
                      <a:pt x="3573462" y="911318"/>
                    </a:cubicBezTo>
                    <a:lnTo>
                      <a:pt x="3236914" y="911318"/>
                    </a:lnTo>
                    <a:cubicBezTo>
                      <a:pt x="3190445" y="911318"/>
                      <a:pt x="3152775" y="873648"/>
                      <a:pt x="3152775" y="827179"/>
                    </a:cubicBezTo>
                    <a:lnTo>
                      <a:pt x="3152775" y="520792"/>
                    </a:lnTo>
                    <a:lnTo>
                      <a:pt x="504826" y="520792"/>
                    </a:lnTo>
                    <a:lnTo>
                      <a:pt x="504826" y="827179"/>
                    </a:lnTo>
                    <a:cubicBezTo>
                      <a:pt x="504826" y="873648"/>
                      <a:pt x="467156" y="911318"/>
                      <a:pt x="420687" y="911318"/>
                    </a:cubicBezTo>
                    <a:lnTo>
                      <a:pt x="84139" y="911318"/>
                    </a:lnTo>
                    <a:cubicBezTo>
                      <a:pt x="37670" y="911318"/>
                      <a:pt x="0" y="873648"/>
                      <a:pt x="0" y="827179"/>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US" sz="2353" kern="0">
                  <a:latin typeface="Segoe UI"/>
                  <a:ea typeface="Segoe UI" pitchFamily="34" charset="0"/>
                  <a:cs typeface="Segoe UI" pitchFamily="34" charset="0"/>
                </a:endParaRPr>
              </a:p>
            </p:txBody>
          </p:sp>
          <p:sp>
            <p:nvSpPr>
              <p:cNvPr id="450" name="Rectangle 449"/>
              <p:cNvSpPr/>
              <p:nvPr/>
            </p:nvSpPr>
            <p:spPr bwMode="auto">
              <a:xfrm>
                <a:off x="4010350" y="1308413"/>
                <a:ext cx="1737360" cy="3967030"/>
              </a:xfrm>
              <a:prstGeom prst="rect">
                <a:avLst/>
              </a:prstGeom>
              <a:solidFill>
                <a:srgbClr val="0078D7"/>
              </a:solidFill>
              <a:ln w="3175">
                <a:noFill/>
              </a:ln>
              <a:effectLst/>
            </p:spPr>
            <p:txBody>
              <a:bodyPr spcFirstLastPara="0" vert="horz" wrap="square" lIns="17922" tIns="89642" rIns="17922" bIns="89604" numCol="1" spcCol="1270" anchor="t" anchorCtr="0">
                <a:noAutofit/>
              </a:bodyPr>
              <a:lstStyle/>
              <a:p>
                <a:pPr algn="ctr" defTabSz="710729">
                  <a:spcBef>
                    <a:spcPct val="0"/>
                  </a:spcBef>
                  <a:spcAft>
                    <a:spcPct val="35000"/>
                  </a:spcAft>
                  <a:defRPr/>
                </a:pPr>
                <a:r>
                  <a:rPr lang="en-US" sz="1372" kern="0">
                    <a:latin typeface="Segoe UI Semibold" panose="020B0702040204020203" pitchFamily="34" charset="0"/>
                    <a:cs typeface="Segoe UI Semibold" panose="020B0702040204020203" pitchFamily="34" charset="0"/>
                  </a:rPr>
                  <a:t>Big Data Stores</a:t>
                </a:r>
              </a:p>
            </p:txBody>
          </p:sp>
          <p:sp>
            <p:nvSpPr>
              <p:cNvPr id="451" name="Rectangle 450"/>
              <p:cNvSpPr/>
              <p:nvPr/>
            </p:nvSpPr>
            <p:spPr>
              <a:xfrm>
                <a:off x="4556162" y="2701617"/>
                <a:ext cx="1271016" cy="430887"/>
              </a:xfrm>
              <a:prstGeom prst="rect">
                <a:avLst/>
              </a:prstGeom>
            </p:spPr>
            <p:txBody>
              <a:bodyPr wrap="square">
                <a:spAutoFit/>
              </a:bodyPr>
              <a:lstStyle/>
              <a:p>
                <a:pPr defTabSz="896386">
                  <a:defRPr/>
                </a:pPr>
                <a:r>
                  <a:rPr lang="en-US" sz="1078">
                    <a:latin typeface="Segoe UI"/>
                    <a:cs typeface="Segoe UI Semilight" panose="020B0402040204020203" pitchFamily="34" charset="0"/>
                  </a:rPr>
                  <a:t>SQL Data </a:t>
                </a:r>
              </a:p>
              <a:p>
                <a:pPr defTabSz="896386">
                  <a:defRPr/>
                </a:pPr>
                <a:r>
                  <a:rPr lang="en-US" sz="1078">
                    <a:latin typeface="Segoe UI"/>
                    <a:cs typeface="Segoe UI Semilight" panose="020B0402040204020203" pitchFamily="34" charset="0"/>
                  </a:rPr>
                  <a:t>Warehouse</a:t>
                </a:r>
              </a:p>
            </p:txBody>
          </p:sp>
          <p:sp>
            <p:nvSpPr>
              <p:cNvPr id="452" name="Rectangle 451"/>
              <p:cNvSpPr/>
              <p:nvPr/>
            </p:nvSpPr>
            <p:spPr>
              <a:xfrm>
                <a:off x="4556162" y="2173905"/>
                <a:ext cx="1271016" cy="261610"/>
              </a:xfrm>
              <a:prstGeom prst="rect">
                <a:avLst/>
              </a:prstGeom>
            </p:spPr>
            <p:txBody>
              <a:bodyPr wrap="square">
                <a:spAutoFit/>
              </a:bodyPr>
              <a:lstStyle/>
              <a:p>
                <a:pPr defTabSz="896386">
                  <a:defRPr/>
                </a:pPr>
                <a:r>
                  <a:rPr lang="en-US" sz="1078">
                    <a:latin typeface="Segoe UI"/>
                    <a:cs typeface="Segoe UI Semilight" panose="020B0402040204020203" pitchFamily="34" charset="0"/>
                  </a:rPr>
                  <a:t>Data Lake Store</a:t>
                </a:r>
              </a:p>
            </p:txBody>
          </p:sp>
          <p:sp>
            <p:nvSpPr>
              <p:cNvPr id="475" name="TextBox 474"/>
              <p:cNvSpPr txBox="1"/>
              <p:nvPr/>
            </p:nvSpPr>
            <p:spPr>
              <a:xfrm>
                <a:off x="1261370" y="1662598"/>
                <a:ext cx="1090059" cy="563250"/>
              </a:xfrm>
              <a:prstGeom prst="rect">
                <a:avLst/>
              </a:prstGeom>
              <a:noFill/>
            </p:spPr>
            <p:txBody>
              <a:bodyPr wrap="square" lIns="0" tIns="143407" rIns="179259" bIns="143407" rtlCol="0">
                <a:noAutofit/>
              </a:bodyPr>
              <a:lstStyle/>
              <a:p>
                <a:pPr defTabSz="914192">
                  <a:lnSpc>
                    <a:spcPct val="90000"/>
                  </a:lnSpc>
                  <a:spcAft>
                    <a:spcPts val="588"/>
                  </a:spcAft>
                  <a:defRPr/>
                </a:pPr>
                <a:r>
                  <a:rPr lang="en-US" sz="1176" spc="-29">
                    <a:latin typeface="Segoe UI Semilight" panose="020B0402040204020203" pitchFamily="34" charset="0"/>
                    <a:cs typeface="Segoe UI Semilight" panose="020B0402040204020203" pitchFamily="34" charset="0"/>
                  </a:rPr>
                  <a:t>Data </a:t>
                </a:r>
                <a:br>
                  <a:rPr lang="en-US" sz="1176" spc="-29">
                    <a:latin typeface="Segoe UI Semilight" panose="020B0402040204020203" pitchFamily="34" charset="0"/>
                    <a:cs typeface="Segoe UI Semilight" panose="020B0402040204020203" pitchFamily="34" charset="0"/>
                  </a:rPr>
                </a:br>
                <a:r>
                  <a:rPr lang="en-US" sz="1176" spc="-29">
                    <a:latin typeface="Segoe UI Semilight" panose="020B0402040204020203" pitchFamily="34" charset="0"/>
                    <a:cs typeface="Segoe UI Semilight" panose="020B0402040204020203" pitchFamily="34" charset="0"/>
                  </a:rPr>
                  <a:t>Sources</a:t>
                </a:r>
              </a:p>
            </p:txBody>
          </p:sp>
          <p:sp>
            <p:nvSpPr>
              <p:cNvPr id="476" name="TextBox 475"/>
              <p:cNvSpPr txBox="1"/>
              <p:nvPr/>
            </p:nvSpPr>
            <p:spPr>
              <a:xfrm>
                <a:off x="1214236" y="2930938"/>
                <a:ext cx="1090059" cy="579230"/>
              </a:xfrm>
              <a:prstGeom prst="rect">
                <a:avLst/>
              </a:prstGeom>
              <a:noFill/>
            </p:spPr>
            <p:txBody>
              <a:bodyPr wrap="square" lIns="0" tIns="143407" rIns="179259" bIns="143407" rtlCol="0">
                <a:noAutofit/>
              </a:bodyPr>
              <a:lstStyle/>
              <a:p>
                <a:pPr defTabSz="914192">
                  <a:lnSpc>
                    <a:spcPct val="90000"/>
                  </a:lnSpc>
                  <a:spcBef>
                    <a:spcPct val="0"/>
                  </a:spcBef>
                  <a:spcAft>
                    <a:spcPts val="588"/>
                  </a:spcAft>
                  <a:defRPr/>
                </a:pPr>
                <a:r>
                  <a:rPr lang="en-US" sz="1176" spc="-29">
                    <a:latin typeface="Segoe UI Semilight" panose="020B0402040204020203" pitchFamily="34" charset="0"/>
                    <a:cs typeface="Segoe UI Semilight" panose="020B0402040204020203" pitchFamily="34" charset="0"/>
                  </a:rPr>
                  <a:t>Apps</a:t>
                </a:r>
              </a:p>
            </p:txBody>
          </p:sp>
          <p:sp>
            <p:nvSpPr>
              <p:cNvPr id="477" name="TextBox 476"/>
              <p:cNvSpPr txBox="1"/>
              <p:nvPr/>
            </p:nvSpPr>
            <p:spPr>
              <a:xfrm>
                <a:off x="1261370" y="4215259"/>
                <a:ext cx="974964" cy="616531"/>
              </a:xfrm>
              <a:prstGeom prst="rect">
                <a:avLst/>
              </a:prstGeom>
              <a:noFill/>
            </p:spPr>
            <p:txBody>
              <a:bodyPr wrap="square" lIns="0" tIns="143407" rIns="179259" bIns="143407" rtlCol="0">
                <a:noAutofit/>
              </a:bodyPr>
              <a:lstStyle/>
              <a:p>
                <a:pPr defTabSz="914192">
                  <a:lnSpc>
                    <a:spcPct val="90000"/>
                  </a:lnSpc>
                  <a:spcBef>
                    <a:spcPct val="0"/>
                  </a:spcBef>
                  <a:spcAft>
                    <a:spcPts val="588"/>
                  </a:spcAft>
                  <a:defRPr/>
                </a:pPr>
                <a:r>
                  <a:rPr lang="en-US" sz="1176" spc="-29">
                    <a:latin typeface="Segoe UI Semilight" panose="020B0402040204020203" pitchFamily="34" charset="0"/>
                    <a:cs typeface="Segoe UI Semilight" panose="020B0402040204020203" pitchFamily="34" charset="0"/>
                  </a:rPr>
                  <a:t>Sensors </a:t>
                </a:r>
                <a:br>
                  <a:rPr lang="en-US" sz="1176" spc="-29">
                    <a:latin typeface="Segoe UI Semilight" panose="020B0402040204020203" pitchFamily="34" charset="0"/>
                    <a:cs typeface="Segoe UI Semilight" panose="020B0402040204020203" pitchFamily="34" charset="0"/>
                  </a:rPr>
                </a:br>
                <a:r>
                  <a:rPr lang="en-US" sz="1176" spc="-29">
                    <a:latin typeface="Segoe UI Semilight" panose="020B0402040204020203" pitchFamily="34" charset="0"/>
                    <a:cs typeface="Segoe UI Semilight" panose="020B0402040204020203" pitchFamily="34" charset="0"/>
                  </a:rPr>
                  <a:t>and </a:t>
                </a:r>
                <a:br>
                  <a:rPr lang="en-US" sz="1176" spc="-29">
                    <a:latin typeface="Segoe UI Semilight" panose="020B0402040204020203" pitchFamily="34" charset="0"/>
                    <a:cs typeface="Segoe UI Semilight" panose="020B0402040204020203" pitchFamily="34" charset="0"/>
                  </a:rPr>
                </a:br>
                <a:r>
                  <a:rPr lang="en-US" sz="1176" spc="-29">
                    <a:latin typeface="Segoe UI Semilight" panose="020B0402040204020203" pitchFamily="34" charset="0"/>
                    <a:cs typeface="Segoe UI Semilight" panose="020B0402040204020203" pitchFamily="34" charset="0"/>
                  </a:rPr>
                  <a:t>devices</a:t>
                </a:r>
              </a:p>
            </p:txBody>
          </p:sp>
          <p:sp>
            <p:nvSpPr>
              <p:cNvPr id="478" name="Rectangle 477"/>
              <p:cNvSpPr/>
              <p:nvPr/>
            </p:nvSpPr>
            <p:spPr>
              <a:xfrm>
                <a:off x="813890" y="5578543"/>
                <a:ext cx="933597" cy="321144"/>
              </a:xfrm>
              <a:prstGeom prst="rect">
                <a:avLst/>
              </a:prstGeom>
            </p:spPr>
            <p:txBody>
              <a:bodyPr wrap="none" lIns="0" tIns="0" rIns="0" bIns="0" anchor="ctr">
                <a:noAutofit/>
              </a:bodyPr>
              <a:lstStyle/>
              <a:p>
                <a:pPr defTabSz="896386">
                  <a:lnSpc>
                    <a:spcPct val="90000"/>
                  </a:lnSpc>
                  <a:defRPr/>
                </a:pPr>
                <a:r>
                  <a:rPr lang="en-US" sz="2353">
                    <a:latin typeface="Segoe UI Light"/>
                  </a:rPr>
                  <a:t>Data</a:t>
                </a:r>
              </a:p>
            </p:txBody>
          </p:sp>
          <p:sp>
            <p:nvSpPr>
              <p:cNvPr id="494" name="Freeform 493"/>
              <p:cNvSpPr/>
              <p:nvPr/>
            </p:nvSpPr>
            <p:spPr bwMode="auto">
              <a:xfrm>
                <a:off x="1973634" y="1311873"/>
                <a:ext cx="123857" cy="3957886"/>
              </a:xfrm>
              <a:custGeom>
                <a:avLst/>
                <a:gdLst>
                  <a:gd name="connsiteX0" fmla="*/ 247650 w 247650"/>
                  <a:gd name="connsiteY0" fmla="*/ 0 h 295275"/>
                  <a:gd name="connsiteX1" fmla="*/ 0 w 247650"/>
                  <a:gd name="connsiteY1" fmla="*/ 0 h 295275"/>
                  <a:gd name="connsiteX2" fmla="*/ 0 w 247650"/>
                  <a:gd name="connsiteY2" fmla="*/ 295275 h 295275"/>
                  <a:gd name="connsiteX3" fmla="*/ 238125 w 247650"/>
                  <a:gd name="connsiteY3" fmla="*/ 295275 h 295275"/>
                </a:gdLst>
                <a:ahLst/>
                <a:cxnLst>
                  <a:cxn ang="0">
                    <a:pos x="connsiteX0" y="connsiteY0"/>
                  </a:cxn>
                  <a:cxn ang="0">
                    <a:pos x="connsiteX1" y="connsiteY1"/>
                  </a:cxn>
                  <a:cxn ang="0">
                    <a:pos x="connsiteX2" y="connsiteY2"/>
                  </a:cxn>
                  <a:cxn ang="0">
                    <a:pos x="connsiteX3" y="connsiteY3"/>
                  </a:cxn>
                </a:cxnLst>
                <a:rect l="l" t="t" r="r" b="b"/>
                <a:pathLst>
                  <a:path w="247650" h="295275">
                    <a:moveTo>
                      <a:pt x="247650" y="0"/>
                    </a:moveTo>
                    <a:lnTo>
                      <a:pt x="0" y="0"/>
                    </a:lnTo>
                    <a:lnTo>
                      <a:pt x="0" y="295275"/>
                    </a:lnTo>
                    <a:lnTo>
                      <a:pt x="238125" y="295275"/>
                    </a:lnTo>
                  </a:path>
                </a:pathLst>
              </a:custGeom>
              <a:noFill/>
              <a:ln w="12700" cap="flat" cmpd="sng" algn="ctr">
                <a:solidFill>
                  <a:srgbClr val="0078D7"/>
                </a:solidFill>
                <a:prstDash val="solid"/>
                <a:headEnd type="none" w="med" len="med"/>
                <a:tailEnd type="none" w="med" len="med"/>
              </a:ln>
              <a:effectLst/>
            </p:spPr>
            <p:txBody>
              <a:bodyPr rtlCol="0" anchor="ctr"/>
              <a:lstStyle/>
              <a:p>
                <a:pPr algn="ctr" defTabSz="896386">
                  <a:defRPr/>
                </a:pPr>
                <a:endParaRPr lang="en-US" sz="1765" kern="0">
                  <a:latin typeface="Segoe UI"/>
                </a:endParaRPr>
              </a:p>
            </p:txBody>
          </p:sp>
          <p:cxnSp>
            <p:nvCxnSpPr>
              <p:cNvPr id="495" name="Straight Connector 494"/>
              <p:cNvCxnSpPr/>
              <p:nvPr/>
            </p:nvCxnSpPr>
            <p:spPr>
              <a:xfrm>
                <a:off x="1789019" y="3411457"/>
                <a:ext cx="308472" cy="0"/>
              </a:xfrm>
              <a:prstGeom prst="line">
                <a:avLst/>
              </a:prstGeom>
              <a:noFill/>
              <a:ln w="12700" cap="flat" cmpd="sng" algn="ctr">
                <a:solidFill>
                  <a:srgbClr val="0078D7"/>
                </a:solidFill>
                <a:prstDash val="solid"/>
                <a:headEnd type="none"/>
                <a:tailEnd type="none"/>
              </a:ln>
              <a:effectLst/>
            </p:spPr>
          </p:cxnSp>
          <p:pic>
            <p:nvPicPr>
              <p:cNvPr id="496" name="Picture 49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14036" y="2717476"/>
                <a:ext cx="739399" cy="865146"/>
              </a:xfrm>
              <a:prstGeom prst="rect">
                <a:avLst/>
              </a:prstGeom>
            </p:spPr>
          </p:pic>
          <p:pic>
            <p:nvPicPr>
              <p:cNvPr id="497" name="Picture 49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93499" y="4149380"/>
                <a:ext cx="717296" cy="839285"/>
              </a:xfrm>
              <a:prstGeom prst="rect">
                <a:avLst/>
              </a:prstGeom>
            </p:spPr>
          </p:pic>
          <p:pic>
            <p:nvPicPr>
              <p:cNvPr id="498" name="Picture 497"/>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93638" y="1584054"/>
                <a:ext cx="653297" cy="764402"/>
              </a:xfrm>
              <a:prstGeom prst="rect">
                <a:avLst/>
              </a:prstGeom>
            </p:spPr>
          </p:pic>
          <p:sp>
            <p:nvSpPr>
              <p:cNvPr id="125" name="Rectangle 124"/>
              <p:cNvSpPr/>
              <p:nvPr/>
            </p:nvSpPr>
            <p:spPr>
              <a:xfrm>
                <a:off x="4556162" y="3394628"/>
                <a:ext cx="1296319" cy="270285"/>
              </a:xfrm>
              <a:prstGeom prst="rect">
                <a:avLst/>
              </a:prstGeom>
            </p:spPr>
            <p:txBody>
              <a:bodyPr wrap="square">
                <a:spAutoFit/>
              </a:bodyPr>
              <a:lstStyle/>
              <a:p>
                <a:pPr defTabSz="914225">
                  <a:defRPr/>
                </a:pPr>
                <a:r>
                  <a:rPr lang="en-US" sz="1100" kern="0">
                    <a:latin typeface="Segoe UI"/>
                    <a:cs typeface="Segoe UI Semilight" panose="020B0402040204020203" pitchFamily="34" charset="0"/>
                  </a:rPr>
                  <a:t>Cosmos DB</a:t>
                </a:r>
              </a:p>
            </p:txBody>
          </p:sp>
          <p:sp>
            <p:nvSpPr>
              <p:cNvPr id="144" name="Freeform 182"/>
              <p:cNvSpPr/>
              <p:nvPr/>
            </p:nvSpPr>
            <p:spPr bwMode="auto">
              <a:xfrm flipH="1">
                <a:off x="4135949" y="2738734"/>
                <a:ext cx="409242" cy="380654"/>
              </a:xfrm>
              <a:custGeom>
                <a:avLst/>
                <a:gdLst>
                  <a:gd name="connsiteX0" fmla="*/ 144517 w 665158"/>
                  <a:gd name="connsiteY0" fmla="*/ 432643 h 635971"/>
                  <a:gd name="connsiteX1" fmla="*/ 134794 w 665158"/>
                  <a:gd name="connsiteY1" fmla="*/ 438281 h 635971"/>
                  <a:gd name="connsiteX2" fmla="*/ 131240 w 665158"/>
                  <a:gd name="connsiteY2" fmla="*/ 453701 h 635971"/>
                  <a:gd name="connsiteX3" fmla="*/ 135004 w 665158"/>
                  <a:gd name="connsiteY3" fmla="*/ 468403 h 635971"/>
                  <a:gd name="connsiteX4" fmla="*/ 144883 w 665158"/>
                  <a:gd name="connsiteY4" fmla="*/ 473874 h 635971"/>
                  <a:gd name="connsiteX5" fmla="*/ 155050 w 665158"/>
                  <a:gd name="connsiteY5" fmla="*/ 468458 h 635971"/>
                  <a:gd name="connsiteX6" fmla="*/ 158788 w 665158"/>
                  <a:gd name="connsiteY6" fmla="*/ 453369 h 635971"/>
                  <a:gd name="connsiteX7" fmla="*/ 155024 w 665158"/>
                  <a:gd name="connsiteY7" fmla="*/ 438059 h 635971"/>
                  <a:gd name="connsiteX8" fmla="*/ 144517 w 665158"/>
                  <a:gd name="connsiteY8" fmla="*/ 432643 h 635971"/>
                  <a:gd name="connsiteX9" fmla="*/ 96733 w 665158"/>
                  <a:gd name="connsiteY9" fmla="*/ 413631 h 635971"/>
                  <a:gd name="connsiteX10" fmla="*/ 96733 w 665158"/>
                  <a:gd name="connsiteY10" fmla="*/ 492888 h 635971"/>
                  <a:gd name="connsiteX11" fmla="*/ 48328 w 665158"/>
                  <a:gd name="connsiteY11" fmla="*/ 492888 h 635971"/>
                  <a:gd name="connsiteX12" fmla="*/ 48328 w 665158"/>
                  <a:gd name="connsiteY12" fmla="*/ 474206 h 635971"/>
                  <a:gd name="connsiteX13" fmla="*/ 74151 w 665158"/>
                  <a:gd name="connsiteY13" fmla="*/ 474206 h 635971"/>
                  <a:gd name="connsiteX14" fmla="*/ 74151 w 665158"/>
                  <a:gd name="connsiteY14" fmla="*/ 413631 h 635971"/>
                  <a:gd name="connsiteX15" fmla="*/ 144308 w 665158"/>
                  <a:gd name="connsiteY15" fmla="*/ 412304 h 635971"/>
                  <a:gd name="connsiteX16" fmla="*/ 164277 w 665158"/>
                  <a:gd name="connsiteY16" fmla="*/ 417582 h 635971"/>
                  <a:gd name="connsiteX17" fmla="*/ 177920 w 665158"/>
                  <a:gd name="connsiteY17" fmla="*/ 432533 h 635971"/>
                  <a:gd name="connsiteX18" fmla="*/ 182782 w 665158"/>
                  <a:gd name="connsiteY18" fmla="*/ 454309 h 635971"/>
                  <a:gd name="connsiteX19" fmla="*/ 177972 w 665158"/>
                  <a:gd name="connsiteY19" fmla="*/ 475007 h 635971"/>
                  <a:gd name="connsiteX20" fmla="*/ 164512 w 665158"/>
                  <a:gd name="connsiteY20" fmla="*/ 489212 h 635971"/>
                  <a:gd name="connsiteX21" fmla="*/ 145301 w 665158"/>
                  <a:gd name="connsiteY21" fmla="*/ 494269 h 635971"/>
                  <a:gd name="connsiteX22" fmla="*/ 136572 w 665158"/>
                  <a:gd name="connsiteY22" fmla="*/ 493329 h 635971"/>
                  <a:gd name="connsiteX23" fmla="*/ 127058 w 665158"/>
                  <a:gd name="connsiteY23" fmla="*/ 503554 h 635971"/>
                  <a:gd name="connsiteX24" fmla="*/ 98726 w 665158"/>
                  <a:gd name="connsiteY24" fmla="*/ 503554 h 635971"/>
                  <a:gd name="connsiteX25" fmla="*/ 118537 w 665158"/>
                  <a:gd name="connsiteY25" fmla="*/ 483325 h 635971"/>
                  <a:gd name="connsiteX26" fmla="*/ 107298 w 665158"/>
                  <a:gd name="connsiteY26" fmla="*/ 453038 h 635971"/>
                  <a:gd name="connsiteX27" fmla="*/ 111924 w 665158"/>
                  <a:gd name="connsiteY27" fmla="*/ 431786 h 635971"/>
                  <a:gd name="connsiteX28" fmla="*/ 125045 w 665158"/>
                  <a:gd name="connsiteY28" fmla="*/ 417362 h 635971"/>
                  <a:gd name="connsiteX29" fmla="*/ 144308 w 665158"/>
                  <a:gd name="connsiteY29" fmla="*/ 412304 h 635971"/>
                  <a:gd name="connsiteX30" fmla="*/ 214235 w 665158"/>
                  <a:gd name="connsiteY30" fmla="*/ 412304 h 635971"/>
                  <a:gd name="connsiteX31" fmla="*/ 236399 w 665158"/>
                  <a:gd name="connsiteY31" fmla="*/ 419185 h 635971"/>
                  <a:gd name="connsiteX32" fmla="*/ 244658 w 665158"/>
                  <a:gd name="connsiteY32" fmla="*/ 437562 h 635971"/>
                  <a:gd name="connsiteX33" fmla="*/ 226571 w 665158"/>
                  <a:gd name="connsiteY33" fmla="*/ 461329 h 635971"/>
                  <a:gd name="connsiteX34" fmla="*/ 218913 w 665158"/>
                  <a:gd name="connsiteY34" fmla="*/ 464811 h 635971"/>
                  <a:gd name="connsiteX35" fmla="*/ 215829 w 665158"/>
                  <a:gd name="connsiteY35" fmla="*/ 467546 h 635971"/>
                  <a:gd name="connsiteX36" fmla="*/ 214810 w 665158"/>
                  <a:gd name="connsiteY36" fmla="*/ 470945 h 635971"/>
                  <a:gd name="connsiteX37" fmla="*/ 216848 w 665158"/>
                  <a:gd name="connsiteY37" fmla="*/ 475063 h 635971"/>
                  <a:gd name="connsiteX38" fmla="*/ 222598 w 665158"/>
                  <a:gd name="connsiteY38" fmla="*/ 476472 h 635971"/>
                  <a:gd name="connsiteX39" fmla="*/ 233210 w 665158"/>
                  <a:gd name="connsiteY39" fmla="*/ 474234 h 635971"/>
                  <a:gd name="connsiteX40" fmla="*/ 243612 w 665158"/>
                  <a:gd name="connsiteY40" fmla="*/ 468348 h 635971"/>
                  <a:gd name="connsiteX41" fmla="*/ 243612 w 665158"/>
                  <a:gd name="connsiteY41" fmla="*/ 490068 h 635971"/>
                  <a:gd name="connsiteX42" fmla="*/ 222076 w 665158"/>
                  <a:gd name="connsiteY42" fmla="*/ 494269 h 635971"/>
                  <a:gd name="connsiteX43" fmla="*/ 204721 w 665158"/>
                  <a:gd name="connsiteY43" fmla="*/ 491395 h 635971"/>
                  <a:gd name="connsiteX44" fmla="*/ 193509 w 665158"/>
                  <a:gd name="connsiteY44" fmla="*/ 482663 h 635971"/>
                  <a:gd name="connsiteX45" fmla="*/ 189509 w 665158"/>
                  <a:gd name="connsiteY45" fmla="*/ 468901 h 635971"/>
                  <a:gd name="connsiteX46" fmla="*/ 194345 w 665158"/>
                  <a:gd name="connsiteY46" fmla="*/ 454862 h 635971"/>
                  <a:gd name="connsiteX47" fmla="*/ 210837 w 665158"/>
                  <a:gd name="connsiteY47" fmla="*/ 443973 h 635971"/>
                  <a:gd name="connsiteX48" fmla="*/ 218600 w 665158"/>
                  <a:gd name="connsiteY48" fmla="*/ 439746 h 635971"/>
                  <a:gd name="connsiteX49" fmla="*/ 220456 w 665158"/>
                  <a:gd name="connsiteY49" fmla="*/ 435628 h 635971"/>
                  <a:gd name="connsiteX50" fmla="*/ 218155 w 665158"/>
                  <a:gd name="connsiteY50" fmla="*/ 431538 h 635971"/>
                  <a:gd name="connsiteX51" fmla="*/ 212091 w 665158"/>
                  <a:gd name="connsiteY51" fmla="*/ 430046 h 635971"/>
                  <a:gd name="connsiteX52" fmla="*/ 193482 w 665158"/>
                  <a:gd name="connsiteY52" fmla="*/ 435517 h 635971"/>
                  <a:gd name="connsiteX53" fmla="*/ 193482 w 665158"/>
                  <a:gd name="connsiteY53" fmla="*/ 415344 h 635971"/>
                  <a:gd name="connsiteX54" fmla="*/ 201036 w 665158"/>
                  <a:gd name="connsiteY54" fmla="*/ 413464 h 635971"/>
                  <a:gd name="connsiteX55" fmla="*/ 207021 w 665158"/>
                  <a:gd name="connsiteY55" fmla="*/ 412635 h 635971"/>
                  <a:gd name="connsiteX56" fmla="*/ 214235 w 665158"/>
                  <a:gd name="connsiteY56" fmla="*/ 412304 h 635971"/>
                  <a:gd name="connsiteX57" fmla="*/ 420744 w 665158"/>
                  <a:gd name="connsiteY57" fmla="*/ 354477 h 635971"/>
                  <a:gd name="connsiteX58" fmla="*/ 372634 w 665158"/>
                  <a:gd name="connsiteY58" fmla="*/ 354477 h 635971"/>
                  <a:gd name="connsiteX59" fmla="*/ 372634 w 665158"/>
                  <a:gd name="connsiteY59" fmla="*/ 402262 h 635971"/>
                  <a:gd name="connsiteX60" fmla="*/ 420744 w 665158"/>
                  <a:gd name="connsiteY60" fmla="*/ 402262 h 635971"/>
                  <a:gd name="connsiteX61" fmla="*/ 496460 w 665158"/>
                  <a:gd name="connsiteY61" fmla="*/ 354477 h 635971"/>
                  <a:gd name="connsiteX62" fmla="*/ 448350 w 665158"/>
                  <a:gd name="connsiteY62" fmla="*/ 354477 h 635971"/>
                  <a:gd name="connsiteX63" fmla="*/ 448350 w 665158"/>
                  <a:gd name="connsiteY63" fmla="*/ 402262 h 635971"/>
                  <a:gd name="connsiteX64" fmla="*/ 496460 w 665158"/>
                  <a:gd name="connsiteY64" fmla="*/ 402262 h 635971"/>
                  <a:gd name="connsiteX65" fmla="*/ 572175 w 665158"/>
                  <a:gd name="connsiteY65" fmla="*/ 354477 h 635971"/>
                  <a:gd name="connsiteX66" fmla="*/ 524065 w 665158"/>
                  <a:gd name="connsiteY66" fmla="*/ 354477 h 635971"/>
                  <a:gd name="connsiteX67" fmla="*/ 524065 w 665158"/>
                  <a:gd name="connsiteY67" fmla="*/ 402262 h 635971"/>
                  <a:gd name="connsiteX68" fmla="*/ 572175 w 665158"/>
                  <a:gd name="connsiteY68" fmla="*/ 402262 h 635971"/>
                  <a:gd name="connsiteX69" fmla="*/ 496460 w 665158"/>
                  <a:gd name="connsiteY69" fmla="*/ 287115 h 635971"/>
                  <a:gd name="connsiteX70" fmla="*/ 448350 w 665158"/>
                  <a:gd name="connsiteY70" fmla="*/ 287115 h 635971"/>
                  <a:gd name="connsiteX71" fmla="*/ 448350 w 665158"/>
                  <a:gd name="connsiteY71" fmla="*/ 334900 h 635971"/>
                  <a:gd name="connsiteX72" fmla="*/ 496460 w 665158"/>
                  <a:gd name="connsiteY72" fmla="*/ 334900 h 635971"/>
                  <a:gd name="connsiteX73" fmla="*/ 572175 w 665158"/>
                  <a:gd name="connsiteY73" fmla="*/ 287115 h 635971"/>
                  <a:gd name="connsiteX74" fmla="*/ 524065 w 665158"/>
                  <a:gd name="connsiteY74" fmla="*/ 287115 h 635971"/>
                  <a:gd name="connsiteX75" fmla="*/ 524065 w 665158"/>
                  <a:gd name="connsiteY75" fmla="*/ 334900 h 635971"/>
                  <a:gd name="connsiteX76" fmla="*/ 572175 w 665158"/>
                  <a:gd name="connsiteY76" fmla="*/ 334900 h 635971"/>
                  <a:gd name="connsiteX77" fmla="*/ 146493 w 665158"/>
                  <a:gd name="connsiteY77" fmla="*/ 261457 h 635971"/>
                  <a:gd name="connsiteX78" fmla="*/ 247609 w 665158"/>
                  <a:gd name="connsiteY78" fmla="*/ 292835 h 635971"/>
                  <a:gd name="connsiteX79" fmla="*/ 146493 w 665158"/>
                  <a:gd name="connsiteY79" fmla="*/ 324213 h 635971"/>
                  <a:gd name="connsiteX80" fmla="*/ 45377 w 665158"/>
                  <a:gd name="connsiteY80" fmla="*/ 292835 h 635971"/>
                  <a:gd name="connsiteX81" fmla="*/ 146493 w 665158"/>
                  <a:gd name="connsiteY81" fmla="*/ 261457 h 635971"/>
                  <a:gd name="connsiteX82" fmla="*/ 146493 w 665158"/>
                  <a:gd name="connsiteY82" fmla="*/ 238664 h 635971"/>
                  <a:gd name="connsiteX83" fmla="*/ 756 w 665158"/>
                  <a:gd name="connsiteY83" fmla="*/ 295386 h 635971"/>
                  <a:gd name="connsiteX84" fmla="*/ 224 w 665158"/>
                  <a:gd name="connsiteY84" fmla="*/ 299934 h 635971"/>
                  <a:gd name="connsiteX85" fmla="*/ 0 w 665158"/>
                  <a:gd name="connsiteY85" fmla="*/ 299934 h 635971"/>
                  <a:gd name="connsiteX86" fmla="*/ 0 w 665158"/>
                  <a:gd name="connsiteY86" fmla="*/ 301846 h 635971"/>
                  <a:gd name="connsiteX87" fmla="*/ 0 w 665158"/>
                  <a:gd name="connsiteY87" fmla="*/ 572789 h 635971"/>
                  <a:gd name="connsiteX88" fmla="*/ 0 w 665158"/>
                  <a:gd name="connsiteY88" fmla="*/ 572790 h 635971"/>
                  <a:gd name="connsiteX89" fmla="*/ 0 w 665158"/>
                  <a:gd name="connsiteY89" fmla="*/ 572791 h 635971"/>
                  <a:gd name="connsiteX90" fmla="*/ 0 w 665158"/>
                  <a:gd name="connsiteY90" fmla="*/ 574701 h 635971"/>
                  <a:gd name="connsiteX91" fmla="*/ 224 w 665158"/>
                  <a:gd name="connsiteY91" fmla="*/ 574701 h 635971"/>
                  <a:gd name="connsiteX92" fmla="*/ 756 w 665158"/>
                  <a:gd name="connsiteY92" fmla="*/ 579250 h 635971"/>
                  <a:gd name="connsiteX93" fmla="*/ 146493 w 665158"/>
                  <a:gd name="connsiteY93" fmla="*/ 635971 h 635971"/>
                  <a:gd name="connsiteX94" fmla="*/ 292229 w 665158"/>
                  <a:gd name="connsiteY94" fmla="*/ 579250 h 635971"/>
                  <a:gd name="connsiteX95" fmla="*/ 292762 w 665158"/>
                  <a:gd name="connsiteY95" fmla="*/ 574701 h 635971"/>
                  <a:gd name="connsiteX96" fmla="*/ 292986 w 665158"/>
                  <a:gd name="connsiteY96" fmla="*/ 574701 h 635971"/>
                  <a:gd name="connsiteX97" fmla="*/ 292986 w 665158"/>
                  <a:gd name="connsiteY97" fmla="*/ 572790 h 635971"/>
                  <a:gd name="connsiteX98" fmla="*/ 292986 w 665158"/>
                  <a:gd name="connsiteY98" fmla="*/ 301846 h 635971"/>
                  <a:gd name="connsiteX99" fmla="*/ 292986 w 665158"/>
                  <a:gd name="connsiteY99" fmla="*/ 301846 h 635971"/>
                  <a:gd name="connsiteX100" fmla="*/ 292986 w 665158"/>
                  <a:gd name="connsiteY100" fmla="*/ 301845 h 635971"/>
                  <a:gd name="connsiteX101" fmla="*/ 292229 w 665158"/>
                  <a:gd name="connsiteY101" fmla="*/ 295386 h 635971"/>
                  <a:gd name="connsiteX102" fmla="*/ 146493 w 665158"/>
                  <a:gd name="connsiteY102" fmla="*/ 238664 h 635971"/>
                  <a:gd name="connsiteX103" fmla="*/ 534317 w 665158"/>
                  <a:gd name="connsiteY103" fmla="*/ 219753 h 635971"/>
                  <a:gd name="connsiteX104" fmla="*/ 486207 w 665158"/>
                  <a:gd name="connsiteY104" fmla="*/ 219753 h 635971"/>
                  <a:gd name="connsiteX105" fmla="*/ 486207 w 665158"/>
                  <a:gd name="connsiteY105" fmla="*/ 267538 h 635971"/>
                  <a:gd name="connsiteX106" fmla="*/ 534317 w 665158"/>
                  <a:gd name="connsiteY106" fmla="*/ 267538 h 635971"/>
                  <a:gd name="connsiteX107" fmla="*/ 449628 w 665158"/>
                  <a:gd name="connsiteY107" fmla="*/ 0 h 635971"/>
                  <a:gd name="connsiteX108" fmla="*/ 230694 w 665158"/>
                  <a:gd name="connsiteY108" fmla="*/ 119160 h 635971"/>
                  <a:gd name="connsiteX109" fmla="*/ 230694 w 665158"/>
                  <a:gd name="connsiteY109" fmla="*/ 162466 h 635971"/>
                  <a:gd name="connsiteX110" fmla="*/ 272097 w 665158"/>
                  <a:gd name="connsiteY110" fmla="*/ 162466 h 635971"/>
                  <a:gd name="connsiteX111" fmla="*/ 272097 w 665158"/>
                  <a:gd name="connsiteY111" fmla="*/ 251850 h 635971"/>
                  <a:gd name="connsiteX112" fmla="*/ 309810 w 665158"/>
                  <a:gd name="connsiteY112" fmla="*/ 251850 h 635971"/>
                  <a:gd name="connsiteX113" fmla="*/ 309810 w 665158"/>
                  <a:gd name="connsiteY113" fmla="*/ 162466 h 635971"/>
                  <a:gd name="connsiteX114" fmla="*/ 592776 w 665158"/>
                  <a:gd name="connsiteY114" fmla="*/ 162466 h 635971"/>
                  <a:gd name="connsiteX115" fmla="*/ 592776 w 665158"/>
                  <a:gd name="connsiteY115" fmla="*/ 403380 h 635971"/>
                  <a:gd name="connsiteX116" fmla="*/ 639160 w 665158"/>
                  <a:gd name="connsiteY116" fmla="*/ 403380 h 635971"/>
                  <a:gd name="connsiteX117" fmla="*/ 639160 w 665158"/>
                  <a:gd name="connsiteY117" fmla="*/ 162466 h 635971"/>
                  <a:gd name="connsiteX118" fmla="*/ 665158 w 665158"/>
                  <a:gd name="connsiteY118" fmla="*/ 162466 h 635971"/>
                  <a:gd name="connsiteX119" fmla="*/ 665158 w 665158"/>
                  <a:gd name="connsiteY119" fmla="*/ 119160 h 635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665158" h="635971">
                    <a:moveTo>
                      <a:pt x="144517" y="432643"/>
                    </a:moveTo>
                    <a:cubicBezTo>
                      <a:pt x="140405" y="432643"/>
                      <a:pt x="137164" y="434522"/>
                      <a:pt x="134794" y="438281"/>
                    </a:cubicBezTo>
                    <a:cubicBezTo>
                      <a:pt x="132425" y="442039"/>
                      <a:pt x="131240" y="447179"/>
                      <a:pt x="131240" y="453701"/>
                    </a:cubicBezTo>
                    <a:cubicBezTo>
                      <a:pt x="131240" y="459854"/>
                      <a:pt x="132494" y="464755"/>
                      <a:pt x="135004" y="468403"/>
                    </a:cubicBezTo>
                    <a:cubicBezTo>
                      <a:pt x="137513" y="472050"/>
                      <a:pt x="140806" y="473874"/>
                      <a:pt x="144883" y="473874"/>
                    </a:cubicBezTo>
                    <a:cubicBezTo>
                      <a:pt x="149169" y="473874"/>
                      <a:pt x="152558" y="472069"/>
                      <a:pt x="155050" y="468458"/>
                    </a:cubicBezTo>
                    <a:cubicBezTo>
                      <a:pt x="157542" y="464847"/>
                      <a:pt x="158788" y="459818"/>
                      <a:pt x="158788" y="453369"/>
                    </a:cubicBezTo>
                    <a:cubicBezTo>
                      <a:pt x="158788" y="446774"/>
                      <a:pt x="157534" y="441671"/>
                      <a:pt x="155024" y="438059"/>
                    </a:cubicBezTo>
                    <a:cubicBezTo>
                      <a:pt x="152515" y="434449"/>
                      <a:pt x="149013" y="432643"/>
                      <a:pt x="144517" y="432643"/>
                    </a:cubicBezTo>
                    <a:close/>
                    <a:moveTo>
                      <a:pt x="96733" y="413631"/>
                    </a:moveTo>
                    <a:lnTo>
                      <a:pt x="96733" y="492888"/>
                    </a:lnTo>
                    <a:lnTo>
                      <a:pt x="48328" y="492888"/>
                    </a:lnTo>
                    <a:lnTo>
                      <a:pt x="48328" y="474206"/>
                    </a:lnTo>
                    <a:lnTo>
                      <a:pt x="74151" y="474206"/>
                    </a:lnTo>
                    <a:lnTo>
                      <a:pt x="74151" y="413631"/>
                    </a:lnTo>
                    <a:close/>
                    <a:moveTo>
                      <a:pt x="144308" y="412304"/>
                    </a:moveTo>
                    <a:cubicBezTo>
                      <a:pt x="151766" y="412304"/>
                      <a:pt x="158422" y="414063"/>
                      <a:pt x="164277" y="417582"/>
                    </a:cubicBezTo>
                    <a:cubicBezTo>
                      <a:pt x="170131" y="421101"/>
                      <a:pt x="174679" y="426085"/>
                      <a:pt x="177920" y="432533"/>
                    </a:cubicBezTo>
                    <a:cubicBezTo>
                      <a:pt x="181161" y="438981"/>
                      <a:pt x="182782" y="446240"/>
                      <a:pt x="182782" y="454309"/>
                    </a:cubicBezTo>
                    <a:cubicBezTo>
                      <a:pt x="182782" y="462010"/>
                      <a:pt x="181178" y="468910"/>
                      <a:pt x="177972" y="475007"/>
                    </a:cubicBezTo>
                    <a:cubicBezTo>
                      <a:pt x="174766" y="481106"/>
                      <a:pt x="170279" y="485841"/>
                      <a:pt x="164512" y="489212"/>
                    </a:cubicBezTo>
                    <a:cubicBezTo>
                      <a:pt x="158744" y="492583"/>
                      <a:pt x="152341" y="494269"/>
                      <a:pt x="145301" y="494269"/>
                    </a:cubicBezTo>
                    <a:cubicBezTo>
                      <a:pt x="142270" y="494269"/>
                      <a:pt x="139359" y="493956"/>
                      <a:pt x="136572" y="493329"/>
                    </a:cubicBezTo>
                    <a:lnTo>
                      <a:pt x="127058" y="503554"/>
                    </a:lnTo>
                    <a:lnTo>
                      <a:pt x="98726" y="503554"/>
                    </a:lnTo>
                    <a:lnTo>
                      <a:pt x="118537" y="483325"/>
                    </a:lnTo>
                    <a:cubicBezTo>
                      <a:pt x="111044" y="475404"/>
                      <a:pt x="107298" y="465308"/>
                      <a:pt x="107298" y="453038"/>
                    </a:cubicBezTo>
                    <a:cubicBezTo>
                      <a:pt x="107298" y="445116"/>
                      <a:pt x="108841" y="438032"/>
                      <a:pt x="111924" y="431786"/>
                    </a:cubicBezTo>
                    <a:cubicBezTo>
                      <a:pt x="115008" y="425541"/>
                      <a:pt x="119382" y="420732"/>
                      <a:pt x="125045" y="417362"/>
                    </a:cubicBezTo>
                    <a:cubicBezTo>
                      <a:pt x="130708" y="413990"/>
                      <a:pt x="137129" y="412304"/>
                      <a:pt x="144308" y="412304"/>
                    </a:cubicBezTo>
                    <a:close/>
                    <a:moveTo>
                      <a:pt x="214235" y="412304"/>
                    </a:moveTo>
                    <a:cubicBezTo>
                      <a:pt x="223505" y="412304"/>
                      <a:pt x="230892" y="414598"/>
                      <a:pt x="236399" y="419185"/>
                    </a:cubicBezTo>
                    <a:cubicBezTo>
                      <a:pt x="241905" y="423772"/>
                      <a:pt x="244658" y="429898"/>
                      <a:pt x="244658" y="437562"/>
                    </a:cubicBezTo>
                    <a:cubicBezTo>
                      <a:pt x="244658" y="448506"/>
                      <a:pt x="238629" y="456428"/>
                      <a:pt x="226571" y="461329"/>
                    </a:cubicBezTo>
                    <a:cubicBezTo>
                      <a:pt x="222842" y="462802"/>
                      <a:pt x="220290" y="463963"/>
                      <a:pt x="218913" y="464811"/>
                    </a:cubicBezTo>
                    <a:cubicBezTo>
                      <a:pt x="217537" y="465658"/>
                      <a:pt x="216509" y="466570"/>
                      <a:pt x="215829" y="467546"/>
                    </a:cubicBezTo>
                    <a:cubicBezTo>
                      <a:pt x="215149" y="468522"/>
                      <a:pt x="214810" y="469656"/>
                      <a:pt x="214810" y="470945"/>
                    </a:cubicBezTo>
                    <a:cubicBezTo>
                      <a:pt x="214810" y="472751"/>
                      <a:pt x="215489" y="474123"/>
                      <a:pt x="216848" y="475063"/>
                    </a:cubicBezTo>
                    <a:cubicBezTo>
                      <a:pt x="218208" y="476002"/>
                      <a:pt x="220124" y="476472"/>
                      <a:pt x="222598" y="476472"/>
                    </a:cubicBezTo>
                    <a:cubicBezTo>
                      <a:pt x="225874" y="476472"/>
                      <a:pt x="229411" y="475726"/>
                      <a:pt x="233210" y="474234"/>
                    </a:cubicBezTo>
                    <a:cubicBezTo>
                      <a:pt x="237009" y="472742"/>
                      <a:pt x="240476" y="470780"/>
                      <a:pt x="243612" y="468348"/>
                    </a:cubicBezTo>
                    <a:lnTo>
                      <a:pt x="243612" y="490068"/>
                    </a:lnTo>
                    <a:cubicBezTo>
                      <a:pt x="237096" y="492869"/>
                      <a:pt x="229917" y="494269"/>
                      <a:pt x="222076" y="494269"/>
                    </a:cubicBezTo>
                    <a:cubicBezTo>
                      <a:pt x="215315" y="494269"/>
                      <a:pt x="209530" y="493311"/>
                      <a:pt x="204721" y="491395"/>
                    </a:cubicBezTo>
                    <a:cubicBezTo>
                      <a:pt x="199912" y="489479"/>
                      <a:pt x="196174" y="486568"/>
                      <a:pt x="193509" y="482663"/>
                    </a:cubicBezTo>
                    <a:cubicBezTo>
                      <a:pt x="190842" y="478756"/>
                      <a:pt x="189509" y="474169"/>
                      <a:pt x="189509" y="468901"/>
                    </a:cubicBezTo>
                    <a:cubicBezTo>
                      <a:pt x="189509" y="463484"/>
                      <a:pt x="191121" y="458804"/>
                      <a:pt x="194345" y="454862"/>
                    </a:cubicBezTo>
                    <a:cubicBezTo>
                      <a:pt x="197568" y="450919"/>
                      <a:pt x="203065" y="447290"/>
                      <a:pt x="210837" y="443973"/>
                    </a:cubicBezTo>
                    <a:cubicBezTo>
                      <a:pt x="214775" y="442242"/>
                      <a:pt x="217363" y="440833"/>
                      <a:pt x="218600" y="439746"/>
                    </a:cubicBezTo>
                    <a:cubicBezTo>
                      <a:pt x="219837" y="438659"/>
                      <a:pt x="220456" y="437286"/>
                      <a:pt x="220456" y="435628"/>
                    </a:cubicBezTo>
                    <a:cubicBezTo>
                      <a:pt x="220456" y="433896"/>
                      <a:pt x="219689" y="432533"/>
                      <a:pt x="218155" y="431538"/>
                    </a:cubicBezTo>
                    <a:cubicBezTo>
                      <a:pt x="216622" y="430543"/>
                      <a:pt x="214601" y="430046"/>
                      <a:pt x="212091" y="430046"/>
                    </a:cubicBezTo>
                    <a:cubicBezTo>
                      <a:pt x="205993" y="430046"/>
                      <a:pt x="199790" y="431870"/>
                      <a:pt x="193482" y="435517"/>
                    </a:cubicBezTo>
                    <a:lnTo>
                      <a:pt x="193482" y="415344"/>
                    </a:lnTo>
                    <a:cubicBezTo>
                      <a:pt x="196723" y="414423"/>
                      <a:pt x="199241" y="413796"/>
                      <a:pt x="201036" y="413464"/>
                    </a:cubicBezTo>
                    <a:cubicBezTo>
                      <a:pt x="202830" y="413133"/>
                      <a:pt x="204825" y="412857"/>
                      <a:pt x="207021" y="412635"/>
                    </a:cubicBezTo>
                    <a:cubicBezTo>
                      <a:pt x="209217" y="412414"/>
                      <a:pt x="211621" y="412304"/>
                      <a:pt x="214235" y="412304"/>
                    </a:cubicBezTo>
                    <a:close/>
                    <a:moveTo>
                      <a:pt x="420744" y="354477"/>
                    </a:moveTo>
                    <a:lnTo>
                      <a:pt x="372634" y="354477"/>
                    </a:lnTo>
                    <a:lnTo>
                      <a:pt x="372634" y="402262"/>
                    </a:lnTo>
                    <a:lnTo>
                      <a:pt x="420744" y="402262"/>
                    </a:lnTo>
                    <a:close/>
                    <a:moveTo>
                      <a:pt x="496460" y="354477"/>
                    </a:moveTo>
                    <a:lnTo>
                      <a:pt x="448350" y="354477"/>
                    </a:lnTo>
                    <a:lnTo>
                      <a:pt x="448350" y="402262"/>
                    </a:lnTo>
                    <a:lnTo>
                      <a:pt x="496460" y="402262"/>
                    </a:lnTo>
                    <a:close/>
                    <a:moveTo>
                      <a:pt x="572175" y="354477"/>
                    </a:moveTo>
                    <a:lnTo>
                      <a:pt x="524065" y="354477"/>
                    </a:lnTo>
                    <a:lnTo>
                      <a:pt x="524065" y="402262"/>
                    </a:lnTo>
                    <a:lnTo>
                      <a:pt x="572175" y="402262"/>
                    </a:lnTo>
                    <a:close/>
                    <a:moveTo>
                      <a:pt x="496460" y="287115"/>
                    </a:moveTo>
                    <a:lnTo>
                      <a:pt x="448350" y="287115"/>
                    </a:lnTo>
                    <a:lnTo>
                      <a:pt x="448350" y="334900"/>
                    </a:lnTo>
                    <a:lnTo>
                      <a:pt x="496460" y="334900"/>
                    </a:lnTo>
                    <a:close/>
                    <a:moveTo>
                      <a:pt x="572175" y="287115"/>
                    </a:moveTo>
                    <a:lnTo>
                      <a:pt x="524065" y="287115"/>
                    </a:lnTo>
                    <a:lnTo>
                      <a:pt x="524065" y="334900"/>
                    </a:lnTo>
                    <a:lnTo>
                      <a:pt x="572175" y="334900"/>
                    </a:lnTo>
                    <a:close/>
                    <a:moveTo>
                      <a:pt x="146493" y="261457"/>
                    </a:moveTo>
                    <a:cubicBezTo>
                      <a:pt x="202338" y="261457"/>
                      <a:pt x="247609" y="275505"/>
                      <a:pt x="247609" y="292835"/>
                    </a:cubicBezTo>
                    <a:cubicBezTo>
                      <a:pt x="247609" y="310165"/>
                      <a:pt x="202338" y="324213"/>
                      <a:pt x="146493" y="324213"/>
                    </a:cubicBezTo>
                    <a:cubicBezTo>
                      <a:pt x="90648" y="324213"/>
                      <a:pt x="45377" y="310165"/>
                      <a:pt x="45377" y="292835"/>
                    </a:cubicBezTo>
                    <a:cubicBezTo>
                      <a:pt x="45377" y="275505"/>
                      <a:pt x="90648" y="261457"/>
                      <a:pt x="146493" y="261457"/>
                    </a:cubicBezTo>
                    <a:close/>
                    <a:moveTo>
                      <a:pt x="146493" y="238664"/>
                    </a:moveTo>
                    <a:cubicBezTo>
                      <a:pt x="70644" y="238664"/>
                      <a:pt x="8258" y="263526"/>
                      <a:pt x="756" y="295386"/>
                    </a:cubicBezTo>
                    <a:lnTo>
                      <a:pt x="224" y="299934"/>
                    </a:lnTo>
                    <a:lnTo>
                      <a:pt x="0" y="299934"/>
                    </a:lnTo>
                    <a:lnTo>
                      <a:pt x="0" y="301846"/>
                    </a:lnTo>
                    <a:cubicBezTo>
                      <a:pt x="0" y="347321"/>
                      <a:pt x="0" y="527632"/>
                      <a:pt x="0" y="572789"/>
                    </a:cubicBezTo>
                    <a:lnTo>
                      <a:pt x="0" y="572790"/>
                    </a:lnTo>
                    <a:lnTo>
                      <a:pt x="0" y="572791"/>
                    </a:lnTo>
                    <a:lnTo>
                      <a:pt x="0" y="574701"/>
                    </a:lnTo>
                    <a:lnTo>
                      <a:pt x="224" y="574701"/>
                    </a:lnTo>
                    <a:lnTo>
                      <a:pt x="756" y="579250"/>
                    </a:lnTo>
                    <a:cubicBezTo>
                      <a:pt x="8258" y="611109"/>
                      <a:pt x="70644" y="635971"/>
                      <a:pt x="146493" y="635971"/>
                    </a:cubicBezTo>
                    <a:cubicBezTo>
                      <a:pt x="222342" y="635971"/>
                      <a:pt x="284727" y="611109"/>
                      <a:pt x="292229" y="579250"/>
                    </a:cubicBezTo>
                    <a:lnTo>
                      <a:pt x="292762" y="574701"/>
                    </a:lnTo>
                    <a:lnTo>
                      <a:pt x="292986" y="574701"/>
                    </a:lnTo>
                    <a:lnTo>
                      <a:pt x="292986" y="572790"/>
                    </a:lnTo>
                    <a:lnTo>
                      <a:pt x="292986" y="301846"/>
                    </a:lnTo>
                    <a:lnTo>
                      <a:pt x="292986" y="301846"/>
                    </a:lnTo>
                    <a:lnTo>
                      <a:pt x="292986" y="301845"/>
                    </a:lnTo>
                    <a:lnTo>
                      <a:pt x="292229" y="295386"/>
                    </a:lnTo>
                    <a:cubicBezTo>
                      <a:pt x="284728" y="263526"/>
                      <a:pt x="222342" y="238664"/>
                      <a:pt x="146493" y="238664"/>
                    </a:cubicBezTo>
                    <a:close/>
                    <a:moveTo>
                      <a:pt x="534317" y="219753"/>
                    </a:moveTo>
                    <a:lnTo>
                      <a:pt x="486207" y="219753"/>
                    </a:lnTo>
                    <a:lnTo>
                      <a:pt x="486207" y="267538"/>
                    </a:lnTo>
                    <a:lnTo>
                      <a:pt x="534317" y="267538"/>
                    </a:lnTo>
                    <a:close/>
                    <a:moveTo>
                      <a:pt x="449628" y="0"/>
                    </a:moveTo>
                    <a:lnTo>
                      <a:pt x="230694" y="119160"/>
                    </a:lnTo>
                    <a:lnTo>
                      <a:pt x="230694" y="162466"/>
                    </a:lnTo>
                    <a:lnTo>
                      <a:pt x="272097" y="162466"/>
                    </a:lnTo>
                    <a:lnTo>
                      <a:pt x="272097" y="251850"/>
                    </a:lnTo>
                    <a:lnTo>
                      <a:pt x="309810" y="251850"/>
                    </a:lnTo>
                    <a:lnTo>
                      <a:pt x="309810" y="162466"/>
                    </a:lnTo>
                    <a:lnTo>
                      <a:pt x="592776" y="162466"/>
                    </a:lnTo>
                    <a:lnTo>
                      <a:pt x="592776" y="403380"/>
                    </a:lnTo>
                    <a:lnTo>
                      <a:pt x="639160" y="403380"/>
                    </a:lnTo>
                    <a:lnTo>
                      <a:pt x="639160" y="162466"/>
                    </a:lnTo>
                    <a:lnTo>
                      <a:pt x="665158" y="162466"/>
                    </a:lnTo>
                    <a:lnTo>
                      <a:pt x="665158" y="119160"/>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b="1">
                  <a:solidFill>
                    <a:schemeClr val="tx1"/>
                  </a:solidFill>
                  <a:latin typeface="Segoe UI Light"/>
                  <a:ea typeface="Segoe UI" pitchFamily="34" charset="0"/>
                  <a:cs typeface="Segoe UI" pitchFamily="34" charset="0"/>
                </a:endParaRPr>
              </a:p>
            </p:txBody>
          </p:sp>
          <p:grpSp>
            <p:nvGrpSpPr>
              <p:cNvPr id="8" name="Group 7"/>
              <p:cNvGrpSpPr/>
              <p:nvPr/>
            </p:nvGrpSpPr>
            <p:grpSpPr>
              <a:xfrm>
                <a:off x="4183622" y="2147162"/>
                <a:ext cx="338007" cy="267759"/>
                <a:chOff x="4183622" y="2147162"/>
                <a:chExt cx="338007" cy="267759"/>
              </a:xfrm>
            </p:grpSpPr>
            <p:sp>
              <p:nvSpPr>
                <p:cNvPr id="458" name="Rectangle 457"/>
                <p:cNvSpPr/>
                <p:nvPr/>
              </p:nvSpPr>
              <p:spPr bwMode="auto">
                <a:xfrm>
                  <a:off x="4215995" y="2207989"/>
                  <a:ext cx="33711" cy="337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latin typeface="Segoe UI"/>
                    <a:ea typeface="Segoe UI" pitchFamily="34" charset="0"/>
                    <a:cs typeface="Segoe UI" pitchFamily="34" charset="0"/>
                  </a:endParaRPr>
                </a:p>
              </p:txBody>
            </p:sp>
            <p:sp>
              <p:nvSpPr>
                <p:cNvPr id="459" name="Rectangle 458"/>
                <p:cNvSpPr/>
                <p:nvPr/>
              </p:nvSpPr>
              <p:spPr bwMode="auto">
                <a:xfrm>
                  <a:off x="4323715" y="2207989"/>
                  <a:ext cx="33711" cy="337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latin typeface="Segoe UI"/>
                    <a:ea typeface="Segoe UI" pitchFamily="34" charset="0"/>
                    <a:cs typeface="Segoe UI" pitchFamily="34" charset="0"/>
                  </a:endParaRPr>
                </a:p>
              </p:txBody>
            </p:sp>
            <p:sp>
              <p:nvSpPr>
                <p:cNvPr id="460" name="Oval 459"/>
                <p:cNvSpPr/>
                <p:nvPr/>
              </p:nvSpPr>
              <p:spPr bwMode="auto">
                <a:xfrm>
                  <a:off x="4268616" y="2208289"/>
                  <a:ext cx="36188" cy="36189"/>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latin typeface="Segoe UI"/>
                    <a:ea typeface="Segoe UI" pitchFamily="34" charset="0"/>
                    <a:cs typeface="Segoe UI" pitchFamily="34" charset="0"/>
                  </a:endParaRPr>
                </a:p>
              </p:txBody>
            </p:sp>
            <p:sp>
              <p:nvSpPr>
                <p:cNvPr id="461" name="Oval 460"/>
                <p:cNvSpPr/>
                <p:nvPr/>
              </p:nvSpPr>
              <p:spPr bwMode="auto">
                <a:xfrm>
                  <a:off x="4376336" y="2208289"/>
                  <a:ext cx="36188" cy="36189"/>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latin typeface="Segoe UI"/>
                    <a:ea typeface="Segoe UI" pitchFamily="34" charset="0"/>
                    <a:cs typeface="Segoe UI" pitchFamily="34" charset="0"/>
                  </a:endParaRPr>
                </a:p>
              </p:txBody>
            </p:sp>
            <p:sp>
              <p:nvSpPr>
                <p:cNvPr id="462" name="Rectangle 461"/>
                <p:cNvSpPr/>
                <p:nvPr/>
              </p:nvSpPr>
              <p:spPr bwMode="auto">
                <a:xfrm>
                  <a:off x="4215995" y="2323302"/>
                  <a:ext cx="33711" cy="337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latin typeface="Segoe UI"/>
                    <a:ea typeface="Segoe UI" pitchFamily="34" charset="0"/>
                    <a:cs typeface="Segoe UI" pitchFamily="34" charset="0"/>
                  </a:endParaRPr>
                </a:p>
              </p:txBody>
            </p:sp>
            <p:sp>
              <p:nvSpPr>
                <p:cNvPr id="463" name="Rectangle 462"/>
                <p:cNvSpPr/>
                <p:nvPr/>
              </p:nvSpPr>
              <p:spPr bwMode="auto">
                <a:xfrm>
                  <a:off x="4323715" y="2323302"/>
                  <a:ext cx="33711" cy="337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latin typeface="Segoe UI"/>
                    <a:ea typeface="Segoe UI" pitchFamily="34" charset="0"/>
                    <a:cs typeface="Segoe UI" pitchFamily="34" charset="0"/>
                  </a:endParaRPr>
                </a:p>
              </p:txBody>
            </p:sp>
            <p:sp>
              <p:nvSpPr>
                <p:cNvPr id="464" name="Oval 463"/>
                <p:cNvSpPr/>
                <p:nvPr/>
              </p:nvSpPr>
              <p:spPr bwMode="auto">
                <a:xfrm>
                  <a:off x="4268616" y="2323602"/>
                  <a:ext cx="36188" cy="36189"/>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latin typeface="Segoe UI"/>
                    <a:ea typeface="Segoe UI" pitchFamily="34" charset="0"/>
                    <a:cs typeface="Segoe UI" pitchFamily="34" charset="0"/>
                  </a:endParaRPr>
                </a:p>
              </p:txBody>
            </p:sp>
            <p:sp>
              <p:nvSpPr>
                <p:cNvPr id="465" name="Oval 464"/>
                <p:cNvSpPr/>
                <p:nvPr/>
              </p:nvSpPr>
              <p:spPr bwMode="auto">
                <a:xfrm>
                  <a:off x="4376336" y="2323602"/>
                  <a:ext cx="36188" cy="36189"/>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latin typeface="Segoe UI"/>
                    <a:ea typeface="Segoe UI" pitchFamily="34" charset="0"/>
                    <a:cs typeface="Segoe UI" pitchFamily="34" charset="0"/>
                  </a:endParaRPr>
                </a:p>
              </p:txBody>
            </p:sp>
            <p:sp>
              <p:nvSpPr>
                <p:cNvPr id="466" name="Rectangle 465"/>
                <p:cNvSpPr/>
                <p:nvPr/>
              </p:nvSpPr>
              <p:spPr bwMode="auto">
                <a:xfrm>
                  <a:off x="4271394" y="2378432"/>
                  <a:ext cx="33711" cy="337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latin typeface="Segoe UI"/>
                    <a:ea typeface="Segoe UI" pitchFamily="34" charset="0"/>
                    <a:cs typeface="Segoe UI" pitchFamily="34" charset="0"/>
                  </a:endParaRPr>
                </a:p>
              </p:txBody>
            </p:sp>
            <p:sp>
              <p:nvSpPr>
                <p:cNvPr id="467" name="Rectangle 466"/>
                <p:cNvSpPr/>
                <p:nvPr/>
              </p:nvSpPr>
              <p:spPr bwMode="auto">
                <a:xfrm>
                  <a:off x="4379114" y="2378432"/>
                  <a:ext cx="33711" cy="337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latin typeface="Segoe UI"/>
                    <a:ea typeface="Segoe UI" pitchFamily="34" charset="0"/>
                    <a:cs typeface="Segoe UI" pitchFamily="34" charset="0"/>
                  </a:endParaRPr>
                </a:p>
              </p:txBody>
            </p:sp>
            <p:sp>
              <p:nvSpPr>
                <p:cNvPr id="468" name="Oval 467"/>
                <p:cNvSpPr/>
                <p:nvPr/>
              </p:nvSpPr>
              <p:spPr bwMode="auto">
                <a:xfrm>
                  <a:off x="4216295" y="2378732"/>
                  <a:ext cx="36188" cy="36189"/>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latin typeface="Segoe UI"/>
                    <a:ea typeface="Segoe UI" pitchFamily="34" charset="0"/>
                    <a:cs typeface="Segoe UI" pitchFamily="34" charset="0"/>
                  </a:endParaRPr>
                </a:p>
              </p:txBody>
            </p:sp>
            <p:sp>
              <p:nvSpPr>
                <p:cNvPr id="469" name="Oval 468"/>
                <p:cNvSpPr/>
                <p:nvPr/>
              </p:nvSpPr>
              <p:spPr bwMode="auto">
                <a:xfrm>
                  <a:off x="4324016" y="2378732"/>
                  <a:ext cx="36188" cy="36189"/>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latin typeface="Segoe UI"/>
                    <a:ea typeface="Segoe UI" pitchFamily="34" charset="0"/>
                    <a:cs typeface="Segoe UI" pitchFamily="34" charset="0"/>
                  </a:endParaRPr>
                </a:p>
              </p:txBody>
            </p:sp>
            <p:sp>
              <p:nvSpPr>
                <p:cNvPr id="470" name="Rectangle 469"/>
                <p:cNvSpPr/>
                <p:nvPr/>
              </p:nvSpPr>
              <p:spPr bwMode="auto">
                <a:xfrm>
                  <a:off x="4271394" y="2258083"/>
                  <a:ext cx="33711" cy="337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latin typeface="Segoe UI"/>
                    <a:ea typeface="Segoe UI" pitchFamily="34" charset="0"/>
                    <a:cs typeface="Segoe UI" pitchFamily="34" charset="0"/>
                  </a:endParaRPr>
                </a:p>
              </p:txBody>
            </p:sp>
            <p:sp>
              <p:nvSpPr>
                <p:cNvPr id="471" name="Rectangle 470"/>
                <p:cNvSpPr/>
                <p:nvPr/>
              </p:nvSpPr>
              <p:spPr bwMode="auto">
                <a:xfrm>
                  <a:off x="4379114" y="2258083"/>
                  <a:ext cx="33711" cy="337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latin typeface="Segoe UI"/>
                    <a:ea typeface="Segoe UI" pitchFamily="34" charset="0"/>
                    <a:cs typeface="Segoe UI" pitchFamily="34" charset="0"/>
                  </a:endParaRPr>
                </a:p>
              </p:txBody>
            </p:sp>
            <p:sp>
              <p:nvSpPr>
                <p:cNvPr id="472" name="Oval 471"/>
                <p:cNvSpPr/>
                <p:nvPr/>
              </p:nvSpPr>
              <p:spPr bwMode="auto">
                <a:xfrm>
                  <a:off x="4216295" y="2258383"/>
                  <a:ext cx="36188" cy="36189"/>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latin typeface="Segoe UI"/>
                    <a:ea typeface="Segoe UI" pitchFamily="34" charset="0"/>
                    <a:cs typeface="Segoe UI" pitchFamily="34" charset="0"/>
                  </a:endParaRPr>
                </a:p>
              </p:txBody>
            </p:sp>
            <p:sp>
              <p:nvSpPr>
                <p:cNvPr id="473" name="Oval 472"/>
                <p:cNvSpPr/>
                <p:nvPr/>
              </p:nvSpPr>
              <p:spPr bwMode="auto">
                <a:xfrm>
                  <a:off x="4324016" y="2258383"/>
                  <a:ext cx="36188" cy="36189"/>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latin typeface="Segoe UI"/>
                    <a:ea typeface="Segoe UI" pitchFamily="34" charset="0"/>
                    <a:cs typeface="Segoe UI" pitchFamily="34" charset="0"/>
                  </a:endParaRPr>
                </a:p>
              </p:txBody>
            </p:sp>
            <p:sp>
              <p:nvSpPr>
                <p:cNvPr id="146" name="Freeform 36"/>
                <p:cNvSpPr>
                  <a:spLocks/>
                </p:cNvSpPr>
                <p:nvPr/>
              </p:nvSpPr>
              <p:spPr bwMode="auto">
                <a:xfrm>
                  <a:off x="4183622" y="2147162"/>
                  <a:ext cx="203430" cy="31714"/>
                </a:xfrm>
                <a:custGeom>
                  <a:avLst/>
                  <a:gdLst>
                    <a:gd name="T0" fmla="*/ 2894 w 2948"/>
                    <a:gd name="T1" fmla="*/ 397 h 460"/>
                    <a:gd name="T2" fmla="*/ 2752 w 2948"/>
                    <a:gd name="T3" fmla="*/ 152 h 460"/>
                    <a:gd name="T4" fmla="*/ 2488 w 2948"/>
                    <a:gd name="T5" fmla="*/ 0 h 460"/>
                    <a:gd name="T6" fmla="*/ 304 w 2948"/>
                    <a:gd name="T7" fmla="*/ 0 h 460"/>
                    <a:gd name="T8" fmla="*/ 0 w 2948"/>
                    <a:gd name="T9" fmla="*/ 304 h 460"/>
                    <a:gd name="T10" fmla="*/ 0 w 2948"/>
                    <a:gd name="T11" fmla="*/ 460 h 460"/>
                    <a:gd name="T12" fmla="*/ 2948 w 2948"/>
                    <a:gd name="T13" fmla="*/ 460 h 460"/>
                    <a:gd name="T14" fmla="*/ 2894 w 2948"/>
                    <a:gd name="T15" fmla="*/ 397 h 4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48" h="460">
                      <a:moveTo>
                        <a:pt x="2894" y="397"/>
                      </a:moveTo>
                      <a:lnTo>
                        <a:pt x="2752" y="152"/>
                      </a:lnTo>
                      <a:cubicBezTo>
                        <a:pt x="2698" y="59"/>
                        <a:pt x="2595" y="0"/>
                        <a:pt x="2488" y="0"/>
                      </a:cubicBezTo>
                      <a:lnTo>
                        <a:pt x="304" y="0"/>
                      </a:lnTo>
                      <a:cubicBezTo>
                        <a:pt x="138" y="0"/>
                        <a:pt x="0" y="137"/>
                        <a:pt x="0" y="304"/>
                      </a:cubicBezTo>
                      <a:lnTo>
                        <a:pt x="0" y="460"/>
                      </a:lnTo>
                      <a:lnTo>
                        <a:pt x="2948" y="460"/>
                      </a:lnTo>
                      <a:cubicBezTo>
                        <a:pt x="2923" y="446"/>
                        <a:pt x="2909" y="421"/>
                        <a:pt x="2894" y="397"/>
                      </a:cubicBezTo>
                      <a:close/>
                    </a:path>
                  </a:pathLst>
                </a:custGeom>
                <a:solidFill>
                  <a:schemeClr val="tx1"/>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latin typeface="Segoe UI"/>
                  </a:endParaRPr>
                </a:p>
              </p:txBody>
            </p:sp>
            <p:sp>
              <p:nvSpPr>
                <p:cNvPr id="147" name="Freeform 37"/>
                <p:cNvSpPr>
                  <a:spLocks noEditPoints="1"/>
                </p:cNvSpPr>
                <p:nvPr/>
              </p:nvSpPr>
              <p:spPr bwMode="auto">
                <a:xfrm>
                  <a:off x="4183622" y="2189517"/>
                  <a:ext cx="338007" cy="222626"/>
                </a:xfrm>
                <a:custGeom>
                  <a:avLst/>
                  <a:gdLst>
                    <a:gd name="T0" fmla="*/ 4706 w 4896"/>
                    <a:gd name="T1" fmla="*/ 0 h 3227"/>
                    <a:gd name="T2" fmla="*/ 0 w 4896"/>
                    <a:gd name="T3" fmla="*/ 0 h 3227"/>
                    <a:gd name="T4" fmla="*/ 0 w 4896"/>
                    <a:gd name="T5" fmla="*/ 2923 h 3227"/>
                    <a:gd name="T6" fmla="*/ 304 w 4896"/>
                    <a:gd name="T7" fmla="*/ 3227 h 3227"/>
                    <a:gd name="T8" fmla="*/ 4593 w 4896"/>
                    <a:gd name="T9" fmla="*/ 3227 h 3227"/>
                    <a:gd name="T10" fmla="*/ 4896 w 4896"/>
                    <a:gd name="T11" fmla="*/ 2923 h 3227"/>
                    <a:gd name="T12" fmla="*/ 4896 w 4896"/>
                    <a:gd name="T13" fmla="*/ 279 h 3227"/>
                    <a:gd name="T14" fmla="*/ 4706 w 4896"/>
                    <a:gd name="T15" fmla="*/ 0 h 3227"/>
                    <a:gd name="T16" fmla="*/ 3070 w 4896"/>
                    <a:gd name="T17" fmla="*/ 1469 h 3227"/>
                    <a:gd name="T18" fmla="*/ 2204 w 4896"/>
                    <a:gd name="T19" fmla="*/ 2708 h 3227"/>
                    <a:gd name="T20" fmla="*/ 2169 w 4896"/>
                    <a:gd name="T21" fmla="*/ 2727 h 3227"/>
                    <a:gd name="T22" fmla="*/ 2150 w 4896"/>
                    <a:gd name="T23" fmla="*/ 2722 h 3227"/>
                    <a:gd name="T24" fmla="*/ 2130 w 4896"/>
                    <a:gd name="T25" fmla="*/ 2673 h 3227"/>
                    <a:gd name="T26" fmla="*/ 2355 w 4896"/>
                    <a:gd name="T27" fmla="*/ 1934 h 3227"/>
                    <a:gd name="T28" fmla="*/ 1851 w 4896"/>
                    <a:gd name="T29" fmla="*/ 1934 h 3227"/>
                    <a:gd name="T30" fmla="*/ 1812 w 4896"/>
                    <a:gd name="T31" fmla="*/ 1910 h 3227"/>
                    <a:gd name="T32" fmla="*/ 1817 w 4896"/>
                    <a:gd name="T33" fmla="*/ 1866 h 3227"/>
                    <a:gd name="T34" fmla="*/ 2659 w 4896"/>
                    <a:gd name="T35" fmla="*/ 642 h 3227"/>
                    <a:gd name="T36" fmla="*/ 2693 w 4896"/>
                    <a:gd name="T37" fmla="*/ 622 h 3227"/>
                    <a:gd name="T38" fmla="*/ 2713 w 4896"/>
                    <a:gd name="T39" fmla="*/ 627 h 3227"/>
                    <a:gd name="T40" fmla="*/ 2732 w 4896"/>
                    <a:gd name="T41" fmla="*/ 676 h 3227"/>
                    <a:gd name="T42" fmla="*/ 2517 w 4896"/>
                    <a:gd name="T43" fmla="*/ 1400 h 3227"/>
                    <a:gd name="T44" fmla="*/ 3036 w 4896"/>
                    <a:gd name="T45" fmla="*/ 1400 h 3227"/>
                    <a:gd name="T46" fmla="*/ 3080 w 4896"/>
                    <a:gd name="T47" fmla="*/ 1444 h 3227"/>
                    <a:gd name="T48" fmla="*/ 3070 w 4896"/>
                    <a:gd name="T49" fmla="*/ 1469 h 3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896" h="3227">
                      <a:moveTo>
                        <a:pt x="4706" y="0"/>
                      </a:moveTo>
                      <a:lnTo>
                        <a:pt x="0" y="0"/>
                      </a:lnTo>
                      <a:lnTo>
                        <a:pt x="0" y="2923"/>
                      </a:lnTo>
                      <a:cubicBezTo>
                        <a:pt x="0" y="3090"/>
                        <a:pt x="138" y="3227"/>
                        <a:pt x="304" y="3227"/>
                      </a:cubicBezTo>
                      <a:lnTo>
                        <a:pt x="4593" y="3227"/>
                      </a:lnTo>
                      <a:cubicBezTo>
                        <a:pt x="4759" y="3227"/>
                        <a:pt x="4896" y="3090"/>
                        <a:pt x="4896" y="2923"/>
                      </a:cubicBezTo>
                      <a:lnTo>
                        <a:pt x="4896" y="279"/>
                      </a:lnTo>
                      <a:cubicBezTo>
                        <a:pt x="4896" y="157"/>
                        <a:pt x="4818" y="49"/>
                        <a:pt x="4706" y="0"/>
                      </a:cubicBezTo>
                      <a:close/>
                      <a:moveTo>
                        <a:pt x="3070" y="1469"/>
                      </a:moveTo>
                      <a:lnTo>
                        <a:pt x="2204" y="2708"/>
                      </a:lnTo>
                      <a:cubicBezTo>
                        <a:pt x="2194" y="2717"/>
                        <a:pt x="2184" y="2727"/>
                        <a:pt x="2169" y="2727"/>
                      </a:cubicBezTo>
                      <a:cubicBezTo>
                        <a:pt x="2164" y="2727"/>
                        <a:pt x="2155" y="2727"/>
                        <a:pt x="2150" y="2722"/>
                      </a:cubicBezTo>
                      <a:cubicBezTo>
                        <a:pt x="2130" y="2713"/>
                        <a:pt x="2120" y="2693"/>
                        <a:pt x="2130" y="2673"/>
                      </a:cubicBezTo>
                      <a:lnTo>
                        <a:pt x="2355" y="1934"/>
                      </a:lnTo>
                      <a:lnTo>
                        <a:pt x="1851" y="1934"/>
                      </a:lnTo>
                      <a:cubicBezTo>
                        <a:pt x="1836" y="1934"/>
                        <a:pt x="1822" y="1924"/>
                        <a:pt x="1812" y="1910"/>
                      </a:cubicBezTo>
                      <a:cubicBezTo>
                        <a:pt x="1807" y="1895"/>
                        <a:pt x="1807" y="1880"/>
                        <a:pt x="1817" y="1866"/>
                      </a:cubicBezTo>
                      <a:lnTo>
                        <a:pt x="2659" y="642"/>
                      </a:lnTo>
                      <a:cubicBezTo>
                        <a:pt x="2669" y="632"/>
                        <a:pt x="2679" y="622"/>
                        <a:pt x="2693" y="622"/>
                      </a:cubicBezTo>
                      <a:cubicBezTo>
                        <a:pt x="2698" y="622"/>
                        <a:pt x="2703" y="622"/>
                        <a:pt x="2713" y="627"/>
                      </a:cubicBezTo>
                      <a:cubicBezTo>
                        <a:pt x="2732" y="637"/>
                        <a:pt x="2742" y="656"/>
                        <a:pt x="2732" y="676"/>
                      </a:cubicBezTo>
                      <a:lnTo>
                        <a:pt x="2517" y="1400"/>
                      </a:lnTo>
                      <a:lnTo>
                        <a:pt x="3036" y="1400"/>
                      </a:lnTo>
                      <a:cubicBezTo>
                        <a:pt x="3060" y="1400"/>
                        <a:pt x="3080" y="1420"/>
                        <a:pt x="3080" y="1444"/>
                      </a:cubicBezTo>
                      <a:cubicBezTo>
                        <a:pt x="3080" y="1454"/>
                        <a:pt x="3075" y="1459"/>
                        <a:pt x="3070" y="1469"/>
                      </a:cubicBezTo>
                      <a:close/>
                    </a:path>
                  </a:pathLst>
                </a:custGeom>
                <a:solidFill>
                  <a:schemeClr val="tx1"/>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latin typeface="Segoe UI"/>
                  </a:endParaRPr>
                </a:p>
              </p:txBody>
            </p:sp>
          </p:grpSp>
        </p:grpSp>
        <p:sp>
          <p:nvSpPr>
            <p:cNvPr id="134" name="Freeform 50"/>
            <p:cNvSpPr/>
            <p:nvPr/>
          </p:nvSpPr>
          <p:spPr>
            <a:xfrm>
              <a:off x="4215995" y="3369049"/>
              <a:ext cx="250183" cy="319265"/>
            </a:xfrm>
            <a:custGeom>
              <a:avLst/>
              <a:gdLst>
                <a:gd name="connsiteX0" fmla="*/ 103887 w 207774"/>
                <a:gd name="connsiteY0" fmla="*/ 0 h 257770"/>
                <a:gd name="connsiteX1" fmla="*/ 205663 w 207774"/>
                <a:gd name="connsiteY1" fmla="*/ 24187 h 257770"/>
                <a:gd name="connsiteX2" fmla="*/ 207588 w 207774"/>
                <a:gd name="connsiteY2" fmla="*/ 29753 h 257770"/>
                <a:gd name="connsiteX3" fmla="*/ 207774 w 207774"/>
                <a:gd name="connsiteY3" fmla="*/ 29753 h 257770"/>
                <a:gd name="connsiteX4" fmla="*/ 207774 w 207774"/>
                <a:gd name="connsiteY4" fmla="*/ 30292 h 257770"/>
                <a:gd name="connsiteX5" fmla="*/ 207774 w 207774"/>
                <a:gd name="connsiteY5" fmla="*/ 227478 h 257770"/>
                <a:gd name="connsiteX6" fmla="*/ 103887 w 207774"/>
                <a:gd name="connsiteY6" fmla="*/ 257770 h 257770"/>
                <a:gd name="connsiteX7" fmla="*/ 0 w 207774"/>
                <a:gd name="connsiteY7" fmla="*/ 227478 h 257770"/>
                <a:gd name="connsiteX8" fmla="*/ 0 w 207774"/>
                <a:gd name="connsiteY8" fmla="*/ 30292 h 257770"/>
                <a:gd name="connsiteX9" fmla="*/ 0 w 207774"/>
                <a:gd name="connsiteY9" fmla="*/ 29753 h 257770"/>
                <a:gd name="connsiteX10" fmla="*/ 187 w 207774"/>
                <a:gd name="connsiteY10" fmla="*/ 29753 h 257770"/>
                <a:gd name="connsiteX11" fmla="*/ 2111 w 207774"/>
                <a:gd name="connsiteY11" fmla="*/ 24187 h 257770"/>
                <a:gd name="connsiteX12" fmla="*/ 103887 w 207774"/>
                <a:gd name="connsiteY12" fmla="*/ 0 h 257770"/>
                <a:gd name="connsiteX13" fmla="*/ 101573 w 207774"/>
                <a:gd name="connsiteY13" fmla="*/ 12155 h 257770"/>
                <a:gd name="connsiteX14" fmla="*/ 17226 w 207774"/>
                <a:gd name="connsiteY14" fmla="*/ 37778 h 257770"/>
                <a:gd name="connsiteX15" fmla="*/ 101573 w 207774"/>
                <a:gd name="connsiteY15" fmla="*/ 63401 h 257770"/>
                <a:gd name="connsiteX16" fmla="*/ 185920 w 207774"/>
                <a:gd name="connsiteY16" fmla="*/ 37778 h 257770"/>
                <a:gd name="connsiteX17" fmla="*/ 101573 w 207774"/>
                <a:gd name="connsiteY17" fmla="*/ 12155 h 257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07774" h="257770">
                  <a:moveTo>
                    <a:pt x="103887" y="0"/>
                  </a:moveTo>
                  <a:cubicBezTo>
                    <a:pt x="154090" y="0"/>
                    <a:pt x="195976" y="10384"/>
                    <a:pt x="205663" y="24187"/>
                  </a:cubicBezTo>
                  <a:lnTo>
                    <a:pt x="207588" y="29753"/>
                  </a:lnTo>
                  <a:lnTo>
                    <a:pt x="207774" y="29753"/>
                  </a:lnTo>
                  <a:lnTo>
                    <a:pt x="207774" y="30292"/>
                  </a:lnTo>
                  <a:lnTo>
                    <a:pt x="207774" y="227478"/>
                  </a:lnTo>
                  <a:cubicBezTo>
                    <a:pt x="207774" y="244208"/>
                    <a:pt x="161262" y="257770"/>
                    <a:pt x="103887" y="257770"/>
                  </a:cubicBezTo>
                  <a:cubicBezTo>
                    <a:pt x="46512" y="257770"/>
                    <a:pt x="0" y="244208"/>
                    <a:pt x="0" y="227478"/>
                  </a:cubicBezTo>
                  <a:lnTo>
                    <a:pt x="0" y="30292"/>
                  </a:lnTo>
                  <a:lnTo>
                    <a:pt x="0" y="29753"/>
                  </a:lnTo>
                  <a:lnTo>
                    <a:pt x="187" y="29753"/>
                  </a:lnTo>
                  <a:lnTo>
                    <a:pt x="2111" y="24187"/>
                  </a:lnTo>
                  <a:cubicBezTo>
                    <a:pt x="11798" y="10384"/>
                    <a:pt x="53684" y="0"/>
                    <a:pt x="103887" y="0"/>
                  </a:cubicBezTo>
                  <a:close/>
                  <a:moveTo>
                    <a:pt x="101573" y="12155"/>
                  </a:moveTo>
                  <a:cubicBezTo>
                    <a:pt x="54989" y="12155"/>
                    <a:pt x="17226" y="23627"/>
                    <a:pt x="17226" y="37778"/>
                  </a:cubicBezTo>
                  <a:cubicBezTo>
                    <a:pt x="17226" y="51929"/>
                    <a:pt x="54989" y="63401"/>
                    <a:pt x="101573" y="63401"/>
                  </a:cubicBezTo>
                  <a:cubicBezTo>
                    <a:pt x="148157" y="63401"/>
                    <a:pt x="185920" y="51929"/>
                    <a:pt x="185920" y="37778"/>
                  </a:cubicBezTo>
                  <a:cubicBezTo>
                    <a:pt x="185920" y="23627"/>
                    <a:pt x="148157" y="12155"/>
                    <a:pt x="101573" y="12155"/>
                  </a:cubicBezTo>
                  <a:close/>
                </a:path>
              </a:pathLst>
            </a:custGeom>
            <a:solidFill>
              <a:schemeClr val="tx1"/>
            </a:solidFill>
            <a:ln w="12700" cap="flat" cmpd="sng" algn="ctr">
              <a:noFill/>
              <a:prstDash val="solid"/>
              <a:miter lim="800000"/>
            </a:ln>
            <a:effectLst/>
          </p:spPr>
          <p:txBody>
            <a:bodyPr wrap="square" lIns="0" tIns="0" rIns="0" bIns="0" rtlCol="0" anchor="ctr">
              <a:noAutofit/>
            </a:bodyPr>
            <a:lstStyle/>
            <a:p>
              <a:pPr defTabSz="475831">
                <a:defRPr/>
              </a:pPr>
              <a:r>
                <a:rPr lang="en-US" sz="1176" b="1" kern="0">
                  <a:latin typeface="Segoe UI Light" panose="020B0502040204020203" pitchFamily="34" charset="0"/>
                  <a:cs typeface="Segoe UI Light" panose="020B0502040204020203" pitchFamily="34" charset="0"/>
                </a:rPr>
                <a:t> </a:t>
              </a:r>
              <a:r>
                <a:rPr lang="en-US" sz="1176" b="1" kern="0">
                  <a:ln>
                    <a:solidFill>
                      <a:srgbClr val="0078D7"/>
                    </a:solidFill>
                  </a:ln>
                  <a:latin typeface="Segoe UI Light" panose="020B0502040204020203" pitchFamily="34" charset="0"/>
                  <a:cs typeface="Segoe UI Light" panose="020B0502040204020203" pitchFamily="34" charset="0"/>
                </a:rPr>
                <a:t>{  }</a:t>
              </a:r>
            </a:p>
          </p:txBody>
        </p:sp>
      </p:grpSp>
    </p:spTree>
    <p:extLst>
      <p:ext uri="{BB962C8B-B14F-4D97-AF65-F5344CB8AC3E}">
        <p14:creationId xmlns:p14="http://schemas.microsoft.com/office/powerpoint/2010/main" val="4241184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3.82436E-6 3.46346E-6 L -0.32231 3.46346E-6 " pathEditMode="relative" rAng="0" ptsTypes="AA">
                                      <p:cBhvr>
                                        <p:cTn id="6" dur="2000" fill="hold"/>
                                        <p:tgtEl>
                                          <p:spTgt spid="4"/>
                                        </p:tgtEl>
                                        <p:attrNameLst>
                                          <p:attrName>ppt_x</p:attrName>
                                          <p:attrName>ppt_y</p:attrName>
                                        </p:attrNameLst>
                                      </p:cBhvr>
                                      <p:rCtr x="-1602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316601A-A9F9-4785-BA0F-12E7022E499C}"/>
              </a:ext>
            </a:extLst>
          </p:cNvPr>
          <p:cNvSpPr txBox="1"/>
          <p:nvPr/>
        </p:nvSpPr>
        <p:spPr>
          <a:xfrm>
            <a:off x="1295400" y="2362200"/>
            <a:ext cx="10210800" cy="769441"/>
          </a:xfrm>
          <a:prstGeom prst="rect">
            <a:avLst/>
          </a:prstGeom>
          <a:noFill/>
        </p:spPr>
        <p:txBody>
          <a:bodyPr wrap="square" rtlCol="0">
            <a:spAutoFit/>
          </a:bodyPr>
          <a:lstStyle/>
          <a:p>
            <a:r>
              <a:rPr lang="en-IN" sz="4400" dirty="0">
                <a:latin typeface="Sitka Text" panose="02000505000000020004" pitchFamily="2" charset="0"/>
              </a:rPr>
              <a:t>SECURING AND PROTECTING DATA</a:t>
            </a:r>
          </a:p>
        </p:txBody>
      </p:sp>
    </p:spTree>
    <p:extLst>
      <p:ext uri="{BB962C8B-B14F-4D97-AF65-F5344CB8AC3E}">
        <p14:creationId xmlns:p14="http://schemas.microsoft.com/office/powerpoint/2010/main" val="198156651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E60530F-EAF0-4235-955F-885FA25D15CA}"/>
              </a:ext>
            </a:extLst>
          </p:cNvPr>
          <p:cNvSpPr txBox="1"/>
          <p:nvPr/>
        </p:nvSpPr>
        <p:spPr>
          <a:xfrm>
            <a:off x="814001" y="401044"/>
            <a:ext cx="4123116" cy="646331"/>
          </a:xfrm>
          <a:prstGeom prst="rect">
            <a:avLst/>
          </a:prstGeom>
          <a:noFill/>
          <a:ln>
            <a:solidFill>
              <a:schemeClr val="bg1"/>
            </a:solidFill>
          </a:ln>
        </p:spPr>
        <p:txBody>
          <a:bodyPr wrap="none" rtlCol="0">
            <a:spAutoFit/>
          </a:bodyPr>
          <a:lstStyle/>
          <a:p>
            <a:r>
              <a:rPr lang="en-IN" sz="3600" dirty="0"/>
              <a:t>Who manages what?</a:t>
            </a:r>
          </a:p>
        </p:txBody>
      </p:sp>
      <p:sp>
        <p:nvSpPr>
          <p:cNvPr id="4" name="TextBox 3">
            <a:extLst>
              <a:ext uri="{FF2B5EF4-FFF2-40B4-BE49-F238E27FC236}">
                <a16:creationId xmlns:a16="http://schemas.microsoft.com/office/drawing/2014/main" id="{4DCFCEEA-44B6-484C-AD43-42D02BBD6470}"/>
              </a:ext>
            </a:extLst>
          </p:cNvPr>
          <p:cNvSpPr txBox="1"/>
          <p:nvPr/>
        </p:nvSpPr>
        <p:spPr>
          <a:xfrm>
            <a:off x="809314" y="1643074"/>
            <a:ext cx="1584318" cy="400110"/>
          </a:xfrm>
          <a:prstGeom prst="rect">
            <a:avLst/>
          </a:prstGeom>
          <a:solidFill>
            <a:schemeClr val="accent1"/>
          </a:solidFill>
        </p:spPr>
        <p:txBody>
          <a:bodyPr wrap="square" rtlCol="0">
            <a:spAutoFit/>
          </a:bodyPr>
          <a:lstStyle/>
          <a:p>
            <a:pPr algn="ctr"/>
            <a:r>
              <a:rPr lang="en-IN" sz="2000" dirty="0">
                <a:solidFill>
                  <a:schemeClr val="bg1"/>
                </a:solidFill>
              </a:rPr>
              <a:t> </a:t>
            </a:r>
            <a:r>
              <a:rPr lang="en-IN" dirty="0">
                <a:solidFill>
                  <a:schemeClr val="bg1"/>
                </a:solidFill>
              </a:rPr>
              <a:t>Applications</a:t>
            </a:r>
          </a:p>
        </p:txBody>
      </p:sp>
      <p:sp>
        <p:nvSpPr>
          <p:cNvPr id="5" name="TextBox 4">
            <a:extLst>
              <a:ext uri="{FF2B5EF4-FFF2-40B4-BE49-F238E27FC236}">
                <a16:creationId xmlns:a16="http://schemas.microsoft.com/office/drawing/2014/main" id="{C7DB90EF-042B-466E-AE98-1866443CEAFD}"/>
              </a:ext>
            </a:extLst>
          </p:cNvPr>
          <p:cNvSpPr txBox="1"/>
          <p:nvPr/>
        </p:nvSpPr>
        <p:spPr>
          <a:xfrm>
            <a:off x="809313" y="2098357"/>
            <a:ext cx="1584319" cy="369332"/>
          </a:xfrm>
          <a:prstGeom prst="rect">
            <a:avLst/>
          </a:prstGeom>
          <a:solidFill>
            <a:schemeClr val="accent1"/>
          </a:solidFill>
        </p:spPr>
        <p:txBody>
          <a:bodyPr wrap="square" rtlCol="0">
            <a:spAutoFit/>
          </a:bodyPr>
          <a:lstStyle/>
          <a:p>
            <a:pPr algn="ctr"/>
            <a:r>
              <a:rPr lang="en-IN" dirty="0">
                <a:solidFill>
                  <a:schemeClr val="bg1"/>
                </a:solidFill>
              </a:rPr>
              <a:t>Data</a:t>
            </a:r>
          </a:p>
        </p:txBody>
      </p:sp>
      <p:sp>
        <p:nvSpPr>
          <p:cNvPr id="7" name="TextBox 6">
            <a:extLst>
              <a:ext uri="{FF2B5EF4-FFF2-40B4-BE49-F238E27FC236}">
                <a16:creationId xmlns:a16="http://schemas.microsoft.com/office/drawing/2014/main" id="{504D78BB-AD7C-444F-8054-5EC46A4870A2}"/>
              </a:ext>
            </a:extLst>
          </p:cNvPr>
          <p:cNvSpPr txBox="1"/>
          <p:nvPr/>
        </p:nvSpPr>
        <p:spPr>
          <a:xfrm>
            <a:off x="809313" y="2560170"/>
            <a:ext cx="1584319" cy="369332"/>
          </a:xfrm>
          <a:prstGeom prst="rect">
            <a:avLst/>
          </a:prstGeom>
          <a:solidFill>
            <a:schemeClr val="accent1"/>
          </a:solidFill>
        </p:spPr>
        <p:txBody>
          <a:bodyPr wrap="square" rtlCol="0">
            <a:spAutoFit/>
          </a:bodyPr>
          <a:lstStyle/>
          <a:p>
            <a:pPr algn="ctr"/>
            <a:r>
              <a:rPr lang="en-IN" dirty="0">
                <a:solidFill>
                  <a:schemeClr val="bg1"/>
                </a:solidFill>
              </a:rPr>
              <a:t>Runtime</a:t>
            </a:r>
          </a:p>
        </p:txBody>
      </p:sp>
      <p:sp>
        <p:nvSpPr>
          <p:cNvPr id="8" name="TextBox 7">
            <a:extLst>
              <a:ext uri="{FF2B5EF4-FFF2-40B4-BE49-F238E27FC236}">
                <a16:creationId xmlns:a16="http://schemas.microsoft.com/office/drawing/2014/main" id="{C820CB57-DCA8-4840-ACAB-4414DF7E0EBF}"/>
              </a:ext>
            </a:extLst>
          </p:cNvPr>
          <p:cNvSpPr txBox="1"/>
          <p:nvPr/>
        </p:nvSpPr>
        <p:spPr>
          <a:xfrm>
            <a:off x="809313" y="3017370"/>
            <a:ext cx="1584319" cy="369332"/>
          </a:xfrm>
          <a:prstGeom prst="rect">
            <a:avLst/>
          </a:prstGeom>
          <a:solidFill>
            <a:schemeClr val="accent1"/>
          </a:solidFill>
        </p:spPr>
        <p:txBody>
          <a:bodyPr wrap="square" rtlCol="0">
            <a:spAutoFit/>
          </a:bodyPr>
          <a:lstStyle/>
          <a:p>
            <a:pPr algn="ctr"/>
            <a:r>
              <a:rPr lang="en-IN" dirty="0">
                <a:solidFill>
                  <a:schemeClr val="bg1"/>
                </a:solidFill>
              </a:rPr>
              <a:t>Middleware</a:t>
            </a:r>
          </a:p>
        </p:txBody>
      </p:sp>
      <p:sp>
        <p:nvSpPr>
          <p:cNvPr id="9" name="TextBox 8">
            <a:extLst>
              <a:ext uri="{FF2B5EF4-FFF2-40B4-BE49-F238E27FC236}">
                <a16:creationId xmlns:a16="http://schemas.microsoft.com/office/drawing/2014/main" id="{271C858C-4075-46C1-9D9E-0BA1ED217E6D}"/>
              </a:ext>
            </a:extLst>
          </p:cNvPr>
          <p:cNvSpPr txBox="1"/>
          <p:nvPr/>
        </p:nvSpPr>
        <p:spPr>
          <a:xfrm>
            <a:off x="809314" y="3474570"/>
            <a:ext cx="1584319" cy="369332"/>
          </a:xfrm>
          <a:prstGeom prst="rect">
            <a:avLst/>
          </a:prstGeom>
          <a:solidFill>
            <a:schemeClr val="accent1"/>
          </a:solidFill>
        </p:spPr>
        <p:txBody>
          <a:bodyPr wrap="square" rtlCol="0">
            <a:spAutoFit/>
          </a:bodyPr>
          <a:lstStyle/>
          <a:p>
            <a:pPr algn="ctr"/>
            <a:r>
              <a:rPr lang="en-IN" dirty="0">
                <a:solidFill>
                  <a:schemeClr val="bg1"/>
                </a:solidFill>
              </a:rPr>
              <a:t>O/S</a:t>
            </a:r>
          </a:p>
        </p:txBody>
      </p:sp>
      <p:sp>
        <p:nvSpPr>
          <p:cNvPr id="10" name="TextBox 9">
            <a:extLst>
              <a:ext uri="{FF2B5EF4-FFF2-40B4-BE49-F238E27FC236}">
                <a16:creationId xmlns:a16="http://schemas.microsoft.com/office/drawing/2014/main" id="{D8BE84ED-28A4-4B0A-923A-8F6586B25B85}"/>
              </a:ext>
            </a:extLst>
          </p:cNvPr>
          <p:cNvSpPr txBox="1"/>
          <p:nvPr/>
        </p:nvSpPr>
        <p:spPr>
          <a:xfrm>
            <a:off x="809314" y="3931770"/>
            <a:ext cx="1584319" cy="369332"/>
          </a:xfrm>
          <a:prstGeom prst="rect">
            <a:avLst/>
          </a:prstGeom>
          <a:solidFill>
            <a:schemeClr val="accent1"/>
          </a:solidFill>
        </p:spPr>
        <p:txBody>
          <a:bodyPr wrap="square" rtlCol="0">
            <a:spAutoFit/>
          </a:bodyPr>
          <a:lstStyle/>
          <a:p>
            <a:pPr algn="ctr"/>
            <a:r>
              <a:rPr lang="en-IN" dirty="0">
                <a:solidFill>
                  <a:schemeClr val="bg1"/>
                </a:solidFill>
              </a:rPr>
              <a:t>Virtualization</a:t>
            </a:r>
          </a:p>
        </p:txBody>
      </p:sp>
      <p:sp>
        <p:nvSpPr>
          <p:cNvPr id="11" name="TextBox 10">
            <a:extLst>
              <a:ext uri="{FF2B5EF4-FFF2-40B4-BE49-F238E27FC236}">
                <a16:creationId xmlns:a16="http://schemas.microsoft.com/office/drawing/2014/main" id="{AEA57147-DB5E-4EF3-8BAD-28FC290CA96D}"/>
              </a:ext>
            </a:extLst>
          </p:cNvPr>
          <p:cNvSpPr txBox="1"/>
          <p:nvPr/>
        </p:nvSpPr>
        <p:spPr>
          <a:xfrm>
            <a:off x="809314" y="4377302"/>
            <a:ext cx="1584319" cy="369332"/>
          </a:xfrm>
          <a:prstGeom prst="rect">
            <a:avLst/>
          </a:prstGeom>
          <a:solidFill>
            <a:schemeClr val="accent1"/>
          </a:solidFill>
        </p:spPr>
        <p:txBody>
          <a:bodyPr wrap="square" rtlCol="0">
            <a:spAutoFit/>
          </a:bodyPr>
          <a:lstStyle/>
          <a:p>
            <a:pPr algn="ctr"/>
            <a:r>
              <a:rPr lang="en-IN" dirty="0">
                <a:solidFill>
                  <a:schemeClr val="bg1"/>
                </a:solidFill>
              </a:rPr>
              <a:t>Servers</a:t>
            </a:r>
          </a:p>
        </p:txBody>
      </p:sp>
      <p:sp>
        <p:nvSpPr>
          <p:cNvPr id="12" name="TextBox 11">
            <a:extLst>
              <a:ext uri="{FF2B5EF4-FFF2-40B4-BE49-F238E27FC236}">
                <a16:creationId xmlns:a16="http://schemas.microsoft.com/office/drawing/2014/main" id="{99A7764D-1474-4702-BBAC-CACF8B709F86}"/>
              </a:ext>
            </a:extLst>
          </p:cNvPr>
          <p:cNvSpPr txBox="1"/>
          <p:nvPr/>
        </p:nvSpPr>
        <p:spPr>
          <a:xfrm>
            <a:off x="809312" y="4822834"/>
            <a:ext cx="1584319" cy="369332"/>
          </a:xfrm>
          <a:prstGeom prst="rect">
            <a:avLst/>
          </a:prstGeom>
          <a:solidFill>
            <a:schemeClr val="accent1"/>
          </a:solidFill>
        </p:spPr>
        <p:txBody>
          <a:bodyPr wrap="square" rtlCol="0">
            <a:spAutoFit/>
          </a:bodyPr>
          <a:lstStyle/>
          <a:p>
            <a:pPr algn="ctr"/>
            <a:r>
              <a:rPr lang="en-IN" dirty="0">
                <a:solidFill>
                  <a:schemeClr val="bg1"/>
                </a:solidFill>
              </a:rPr>
              <a:t>Storage</a:t>
            </a:r>
          </a:p>
        </p:txBody>
      </p:sp>
      <p:sp>
        <p:nvSpPr>
          <p:cNvPr id="13" name="TextBox 12">
            <a:extLst>
              <a:ext uri="{FF2B5EF4-FFF2-40B4-BE49-F238E27FC236}">
                <a16:creationId xmlns:a16="http://schemas.microsoft.com/office/drawing/2014/main" id="{A70567C5-E2ED-40F4-8A3E-144E29B18919}"/>
              </a:ext>
            </a:extLst>
          </p:cNvPr>
          <p:cNvSpPr txBox="1"/>
          <p:nvPr/>
        </p:nvSpPr>
        <p:spPr>
          <a:xfrm>
            <a:off x="809312" y="5259436"/>
            <a:ext cx="1584319" cy="369332"/>
          </a:xfrm>
          <a:prstGeom prst="rect">
            <a:avLst/>
          </a:prstGeom>
          <a:solidFill>
            <a:schemeClr val="accent1"/>
          </a:solidFill>
        </p:spPr>
        <p:txBody>
          <a:bodyPr wrap="square" rtlCol="0">
            <a:spAutoFit/>
          </a:bodyPr>
          <a:lstStyle/>
          <a:p>
            <a:pPr algn="ctr"/>
            <a:r>
              <a:rPr lang="en-IN" dirty="0">
                <a:solidFill>
                  <a:schemeClr val="bg1"/>
                </a:solidFill>
              </a:rPr>
              <a:t>Networking</a:t>
            </a:r>
          </a:p>
        </p:txBody>
      </p:sp>
      <p:sp>
        <p:nvSpPr>
          <p:cNvPr id="19" name="TextBox 18">
            <a:extLst>
              <a:ext uri="{FF2B5EF4-FFF2-40B4-BE49-F238E27FC236}">
                <a16:creationId xmlns:a16="http://schemas.microsoft.com/office/drawing/2014/main" id="{29914E5E-5ED5-4D9B-99AB-C6B119D6C425}"/>
              </a:ext>
            </a:extLst>
          </p:cNvPr>
          <p:cNvSpPr txBox="1"/>
          <p:nvPr/>
        </p:nvSpPr>
        <p:spPr>
          <a:xfrm>
            <a:off x="3352800" y="1676400"/>
            <a:ext cx="1584318" cy="400110"/>
          </a:xfrm>
          <a:prstGeom prst="rect">
            <a:avLst/>
          </a:prstGeom>
          <a:solidFill>
            <a:schemeClr val="accent1"/>
          </a:solidFill>
        </p:spPr>
        <p:txBody>
          <a:bodyPr wrap="square" rtlCol="0">
            <a:spAutoFit/>
          </a:bodyPr>
          <a:lstStyle/>
          <a:p>
            <a:pPr algn="ctr"/>
            <a:r>
              <a:rPr lang="en-IN" sz="2000" dirty="0">
                <a:solidFill>
                  <a:schemeClr val="bg1"/>
                </a:solidFill>
              </a:rPr>
              <a:t> </a:t>
            </a:r>
            <a:r>
              <a:rPr lang="en-IN" dirty="0">
                <a:solidFill>
                  <a:schemeClr val="bg1"/>
                </a:solidFill>
              </a:rPr>
              <a:t>Applications</a:t>
            </a:r>
          </a:p>
        </p:txBody>
      </p:sp>
      <p:sp>
        <p:nvSpPr>
          <p:cNvPr id="20" name="TextBox 19">
            <a:extLst>
              <a:ext uri="{FF2B5EF4-FFF2-40B4-BE49-F238E27FC236}">
                <a16:creationId xmlns:a16="http://schemas.microsoft.com/office/drawing/2014/main" id="{3059AD6C-DB58-4D4A-95C6-E6282A754088}"/>
              </a:ext>
            </a:extLst>
          </p:cNvPr>
          <p:cNvSpPr txBox="1"/>
          <p:nvPr/>
        </p:nvSpPr>
        <p:spPr>
          <a:xfrm>
            <a:off x="3352799" y="2131683"/>
            <a:ext cx="1584319" cy="369332"/>
          </a:xfrm>
          <a:prstGeom prst="rect">
            <a:avLst/>
          </a:prstGeom>
          <a:solidFill>
            <a:schemeClr val="accent1"/>
          </a:solidFill>
        </p:spPr>
        <p:txBody>
          <a:bodyPr wrap="square" rtlCol="0">
            <a:spAutoFit/>
          </a:bodyPr>
          <a:lstStyle/>
          <a:p>
            <a:pPr algn="ctr"/>
            <a:r>
              <a:rPr lang="en-IN" dirty="0">
                <a:solidFill>
                  <a:schemeClr val="bg1"/>
                </a:solidFill>
              </a:rPr>
              <a:t>Data</a:t>
            </a:r>
          </a:p>
        </p:txBody>
      </p:sp>
      <p:sp>
        <p:nvSpPr>
          <p:cNvPr id="21" name="TextBox 20">
            <a:extLst>
              <a:ext uri="{FF2B5EF4-FFF2-40B4-BE49-F238E27FC236}">
                <a16:creationId xmlns:a16="http://schemas.microsoft.com/office/drawing/2014/main" id="{033A775F-177A-4750-8856-AA14961D63BF}"/>
              </a:ext>
            </a:extLst>
          </p:cNvPr>
          <p:cNvSpPr txBox="1"/>
          <p:nvPr/>
        </p:nvSpPr>
        <p:spPr>
          <a:xfrm>
            <a:off x="3352799" y="2593496"/>
            <a:ext cx="1584319" cy="369332"/>
          </a:xfrm>
          <a:prstGeom prst="rect">
            <a:avLst/>
          </a:prstGeom>
          <a:solidFill>
            <a:schemeClr val="accent1"/>
          </a:solidFill>
        </p:spPr>
        <p:txBody>
          <a:bodyPr wrap="square" rtlCol="0">
            <a:spAutoFit/>
          </a:bodyPr>
          <a:lstStyle/>
          <a:p>
            <a:pPr algn="ctr"/>
            <a:r>
              <a:rPr lang="en-IN" dirty="0">
                <a:solidFill>
                  <a:schemeClr val="bg1"/>
                </a:solidFill>
              </a:rPr>
              <a:t>Runtime</a:t>
            </a:r>
          </a:p>
        </p:txBody>
      </p:sp>
      <p:sp>
        <p:nvSpPr>
          <p:cNvPr id="22" name="TextBox 21">
            <a:extLst>
              <a:ext uri="{FF2B5EF4-FFF2-40B4-BE49-F238E27FC236}">
                <a16:creationId xmlns:a16="http://schemas.microsoft.com/office/drawing/2014/main" id="{6BAF68B3-2B23-4C37-8239-38052FB1069D}"/>
              </a:ext>
            </a:extLst>
          </p:cNvPr>
          <p:cNvSpPr txBox="1"/>
          <p:nvPr/>
        </p:nvSpPr>
        <p:spPr>
          <a:xfrm>
            <a:off x="3352799" y="3050696"/>
            <a:ext cx="1584319" cy="369332"/>
          </a:xfrm>
          <a:prstGeom prst="rect">
            <a:avLst/>
          </a:prstGeom>
          <a:solidFill>
            <a:schemeClr val="accent1"/>
          </a:solidFill>
        </p:spPr>
        <p:txBody>
          <a:bodyPr wrap="square" rtlCol="0">
            <a:spAutoFit/>
          </a:bodyPr>
          <a:lstStyle/>
          <a:p>
            <a:pPr algn="ctr"/>
            <a:r>
              <a:rPr lang="en-IN" dirty="0">
                <a:solidFill>
                  <a:schemeClr val="bg1"/>
                </a:solidFill>
              </a:rPr>
              <a:t>Middleware</a:t>
            </a:r>
          </a:p>
        </p:txBody>
      </p:sp>
      <p:sp>
        <p:nvSpPr>
          <p:cNvPr id="23" name="TextBox 22">
            <a:extLst>
              <a:ext uri="{FF2B5EF4-FFF2-40B4-BE49-F238E27FC236}">
                <a16:creationId xmlns:a16="http://schemas.microsoft.com/office/drawing/2014/main" id="{E13CCB1A-237D-4D27-B4D4-71DBF470795F}"/>
              </a:ext>
            </a:extLst>
          </p:cNvPr>
          <p:cNvSpPr txBox="1"/>
          <p:nvPr/>
        </p:nvSpPr>
        <p:spPr>
          <a:xfrm>
            <a:off x="3352800" y="3507896"/>
            <a:ext cx="1584319" cy="369332"/>
          </a:xfrm>
          <a:prstGeom prst="rect">
            <a:avLst/>
          </a:prstGeom>
          <a:solidFill>
            <a:schemeClr val="accent1"/>
          </a:solidFill>
        </p:spPr>
        <p:txBody>
          <a:bodyPr wrap="square" rtlCol="0">
            <a:spAutoFit/>
          </a:bodyPr>
          <a:lstStyle/>
          <a:p>
            <a:pPr algn="ctr"/>
            <a:r>
              <a:rPr lang="en-IN" dirty="0">
                <a:solidFill>
                  <a:schemeClr val="bg1"/>
                </a:solidFill>
              </a:rPr>
              <a:t>O/S</a:t>
            </a:r>
          </a:p>
        </p:txBody>
      </p:sp>
      <p:sp>
        <p:nvSpPr>
          <p:cNvPr id="24" name="TextBox 23">
            <a:extLst>
              <a:ext uri="{FF2B5EF4-FFF2-40B4-BE49-F238E27FC236}">
                <a16:creationId xmlns:a16="http://schemas.microsoft.com/office/drawing/2014/main" id="{E6653D4C-DC9C-474A-AE96-EA2F6945D8DD}"/>
              </a:ext>
            </a:extLst>
          </p:cNvPr>
          <p:cNvSpPr txBox="1"/>
          <p:nvPr/>
        </p:nvSpPr>
        <p:spPr>
          <a:xfrm>
            <a:off x="3352798" y="3965096"/>
            <a:ext cx="1584319" cy="369332"/>
          </a:xfrm>
          <a:prstGeom prst="rect">
            <a:avLst/>
          </a:prstGeom>
          <a:solidFill>
            <a:schemeClr val="accent4"/>
          </a:solidFill>
        </p:spPr>
        <p:txBody>
          <a:bodyPr wrap="square" rtlCol="0">
            <a:spAutoFit/>
          </a:bodyPr>
          <a:lstStyle/>
          <a:p>
            <a:pPr algn="ctr"/>
            <a:r>
              <a:rPr lang="en-IN" dirty="0">
                <a:solidFill>
                  <a:schemeClr val="bg1"/>
                </a:solidFill>
              </a:rPr>
              <a:t>Virtualization</a:t>
            </a:r>
          </a:p>
        </p:txBody>
      </p:sp>
      <p:sp>
        <p:nvSpPr>
          <p:cNvPr id="25" name="TextBox 24">
            <a:extLst>
              <a:ext uri="{FF2B5EF4-FFF2-40B4-BE49-F238E27FC236}">
                <a16:creationId xmlns:a16="http://schemas.microsoft.com/office/drawing/2014/main" id="{5246D5CD-000F-4B5C-8CE6-EB8E8FD005E3}"/>
              </a:ext>
            </a:extLst>
          </p:cNvPr>
          <p:cNvSpPr txBox="1"/>
          <p:nvPr/>
        </p:nvSpPr>
        <p:spPr>
          <a:xfrm>
            <a:off x="3352800" y="4410628"/>
            <a:ext cx="1584319" cy="369332"/>
          </a:xfrm>
          <a:prstGeom prst="rect">
            <a:avLst/>
          </a:prstGeom>
          <a:solidFill>
            <a:schemeClr val="accent4"/>
          </a:solidFill>
        </p:spPr>
        <p:txBody>
          <a:bodyPr wrap="square" rtlCol="0">
            <a:spAutoFit/>
          </a:bodyPr>
          <a:lstStyle/>
          <a:p>
            <a:pPr algn="ctr"/>
            <a:r>
              <a:rPr lang="en-IN" dirty="0">
                <a:solidFill>
                  <a:schemeClr val="bg1"/>
                </a:solidFill>
              </a:rPr>
              <a:t>Servers</a:t>
            </a:r>
          </a:p>
        </p:txBody>
      </p:sp>
      <p:sp>
        <p:nvSpPr>
          <p:cNvPr id="26" name="TextBox 25">
            <a:extLst>
              <a:ext uri="{FF2B5EF4-FFF2-40B4-BE49-F238E27FC236}">
                <a16:creationId xmlns:a16="http://schemas.microsoft.com/office/drawing/2014/main" id="{3DE79E00-236C-476F-806F-68672F1A6790}"/>
              </a:ext>
            </a:extLst>
          </p:cNvPr>
          <p:cNvSpPr txBox="1"/>
          <p:nvPr/>
        </p:nvSpPr>
        <p:spPr>
          <a:xfrm>
            <a:off x="3352798" y="4856160"/>
            <a:ext cx="1584319" cy="369332"/>
          </a:xfrm>
          <a:prstGeom prst="rect">
            <a:avLst/>
          </a:prstGeom>
          <a:solidFill>
            <a:schemeClr val="accent4"/>
          </a:solidFill>
        </p:spPr>
        <p:txBody>
          <a:bodyPr wrap="square" rtlCol="0">
            <a:spAutoFit/>
          </a:bodyPr>
          <a:lstStyle/>
          <a:p>
            <a:pPr algn="ctr"/>
            <a:r>
              <a:rPr lang="en-IN" dirty="0">
                <a:solidFill>
                  <a:schemeClr val="bg1"/>
                </a:solidFill>
              </a:rPr>
              <a:t>Storage</a:t>
            </a:r>
          </a:p>
        </p:txBody>
      </p:sp>
      <p:sp>
        <p:nvSpPr>
          <p:cNvPr id="27" name="TextBox 26">
            <a:extLst>
              <a:ext uri="{FF2B5EF4-FFF2-40B4-BE49-F238E27FC236}">
                <a16:creationId xmlns:a16="http://schemas.microsoft.com/office/drawing/2014/main" id="{74B7E482-9164-4100-BD48-FB2B8F223915}"/>
              </a:ext>
            </a:extLst>
          </p:cNvPr>
          <p:cNvSpPr txBox="1"/>
          <p:nvPr/>
        </p:nvSpPr>
        <p:spPr>
          <a:xfrm>
            <a:off x="3329352" y="5320337"/>
            <a:ext cx="1584319" cy="369332"/>
          </a:xfrm>
          <a:prstGeom prst="rect">
            <a:avLst/>
          </a:prstGeom>
          <a:solidFill>
            <a:schemeClr val="accent4"/>
          </a:solidFill>
        </p:spPr>
        <p:txBody>
          <a:bodyPr wrap="square" rtlCol="0">
            <a:spAutoFit/>
          </a:bodyPr>
          <a:lstStyle/>
          <a:p>
            <a:pPr algn="ctr"/>
            <a:r>
              <a:rPr lang="en-IN" dirty="0">
                <a:solidFill>
                  <a:schemeClr val="bg1"/>
                </a:solidFill>
              </a:rPr>
              <a:t>Networking</a:t>
            </a:r>
          </a:p>
        </p:txBody>
      </p:sp>
      <p:sp>
        <p:nvSpPr>
          <p:cNvPr id="28" name="TextBox 27">
            <a:extLst>
              <a:ext uri="{FF2B5EF4-FFF2-40B4-BE49-F238E27FC236}">
                <a16:creationId xmlns:a16="http://schemas.microsoft.com/office/drawing/2014/main" id="{71DBF588-09AE-4CE6-AE1C-609C5A714FC0}"/>
              </a:ext>
            </a:extLst>
          </p:cNvPr>
          <p:cNvSpPr txBox="1"/>
          <p:nvPr/>
        </p:nvSpPr>
        <p:spPr>
          <a:xfrm>
            <a:off x="5779047" y="1654797"/>
            <a:ext cx="1584318" cy="400110"/>
          </a:xfrm>
          <a:prstGeom prst="rect">
            <a:avLst/>
          </a:prstGeom>
          <a:solidFill>
            <a:schemeClr val="accent1"/>
          </a:solidFill>
        </p:spPr>
        <p:txBody>
          <a:bodyPr wrap="square" rtlCol="0">
            <a:spAutoFit/>
          </a:bodyPr>
          <a:lstStyle/>
          <a:p>
            <a:pPr algn="ctr"/>
            <a:r>
              <a:rPr lang="en-IN" sz="2000" dirty="0">
                <a:solidFill>
                  <a:schemeClr val="bg1"/>
                </a:solidFill>
              </a:rPr>
              <a:t> </a:t>
            </a:r>
            <a:r>
              <a:rPr lang="en-IN" dirty="0">
                <a:solidFill>
                  <a:schemeClr val="bg1"/>
                </a:solidFill>
              </a:rPr>
              <a:t>Applications</a:t>
            </a:r>
          </a:p>
        </p:txBody>
      </p:sp>
      <p:sp>
        <p:nvSpPr>
          <p:cNvPr id="29" name="TextBox 28">
            <a:extLst>
              <a:ext uri="{FF2B5EF4-FFF2-40B4-BE49-F238E27FC236}">
                <a16:creationId xmlns:a16="http://schemas.microsoft.com/office/drawing/2014/main" id="{AB25D08E-7317-4541-A106-759255B296CE}"/>
              </a:ext>
            </a:extLst>
          </p:cNvPr>
          <p:cNvSpPr txBox="1"/>
          <p:nvPr/>
        </p:nvSpPr>
        <p:spPr>
          <a:xfrm>
            <a:off x="5779046" y="2110080"/>
            <a:ext cx="1584319" cy="369332"/>
          </a:xfrm>
          <a:prstGeom prst="rect">
            <a:avLst/>
          </a:prstGeom>
          <a:solidFill>
            <a:schemeClr val="accent1"/>
          </a:solidFill>
        </p:spPr>
        <p:txBody>
          <a:bodyPr wrap="square" rtlCol="0">
            <a:spAutoFit/>
          </a:bodyPr>
          <a:lstStyle/>
          <a:p>
            <a:pPr algn="ctr"/>
            <a:r>
              <a:rPr lang="en-IN" dirty="0">
                <a:solidFill>
                  <a:schemeClr val="bg1"/>
                </a:solidFill>
              </a:rPr>
              <a:t>Data</a:t>
            </a:r>
          </a:p>
        </p:txBody>
      </p:sp>
      <p:sp>
        <p:nvSpPr>
          <p:cNvPr id="30" name="TextBox 29">
            <a:extLst>
              <a:ext uri="{FF2B5EF4-FFF2-40B4-BE49-F238E27FC236}">
                <a16:creationId xmlns:a16="http://schemas.microsoft.com/office/drawing/2014/main" id="{1AFF68A0-2F61-410B-B625-E6BE2804D57A}"/>
              </a:ext>
            </a:extLst>
          </p:cNvPr>
          <p:cNvSpPr txBox="1"/>
          <p:nvPr/>
        </p:nvSpPr>
        <p:spPr>
          <a:xfrm>
            <a:off x="5779046" y="2571893"/>
            <a:ext cx="1584319" cy="369332"/>
          </a:xfrm>
          <a:prstGeom prst="rect">
            <a:avLst/>
          </a:prstGeom>
          <a:solidFill>
            <a:schemeClr val="accent4"/>
          </a:solidFill>
        </p:spPr>
        <p:txBody>
          <a:bodyPr wrap="square" rtlCol="0">
            <a:spAutoFit/>
          </a:bodyPr>
          <a:lstStyle/>
          <a:p>
            <a:pPr algn="ctr"/>
            <a:r>
              <a:rPr lang="en-IN" dirty="0">
                <a:solidFill>
                  <a:schemeClr val="bg1"/>
                </a:solidFill>
              </a:rPr>
              <a:t>Runtime</a:t>
            </a:r>
          </a:p>
        </p:txBody>
      </p:sp>
      <p:sp>
        <p:nvSpPr>
          <p:cNvPr id="31" name="TextBox 30">
            <a:extLst>
              <a:ext uri="{FF2B5EF4-FFF2-40B4-BE49-F238E27FC236}">
                <a16:creationId xmlns:a16="http://schemas.microsoft.com/office/drawing/2014/main" id="{ED650754-F829-4345-BA83-8A95889B710D}"/>
              </a:ext>
            </a:extLst>
          </p:cNvPr>
          <p:cNvSpPr txBox="1"/>
          <p:nvPr/>
        </p:nvSpPr>
        <p:spPr>
          <a:xfrm>
            <a:off x="5779046" y="3029093"/>
            <a:ext cx="1584319" cy="369332"/>
          </a:xfrm>
          <a:prstGeom prst="rect">
            <a:avLst/>
          </a:prstGeom>
          <a:solidFill>
            <a:schemeClr val="accent4"/>
          </a:solidFill>
        </p:spPr>
        <p:txBody>
          <a:bodyPr wrap="square" rtlCol="0">
            <a:spAutoFit/>
          </a:bodyPr>
          <a:lstStyle/>
          <a:p>
            <a:pPr algn="ctr"/>
            <a:r>
              <a:rPr lang="en-IN" dirty="0">
                <a:solidFill>
                  <a:schemeClr val="bg1"/>
                </a:solidFill>
              </a:rPr>
              <a:t>Middleware</a:t>
            </a:r>
          </a:p>
        </p:txBody>
      </p:sp>
      <p:sp>
        <p:nvSpPr>
          <p:cNvPr id="32" name="TextBox 31">
            <a:extLst>
              <a:ext uri="{FF2B5EF4-FFF2-40B4-BE49-F238E27FC236}">
                <a16:creationId xmlns:a16="http://schemas.microsoft.com/office/drawing/2014/main" id="{B6F20F26-C25A-469A-8F75-BA4211010691}"/>
              </a:ext>
            </a:extLst>
          </p:cNvPr>
          <p:cNvSpPr txBox="1"/>
          <p:nvPr/>
        </p:nvSpPr>
        <p:spPr>
          <a:xfrm>
            <a:off x="5779047" y="3486293"/>
            <a:ext cx="1584319" cy="369332"/>
          </a:xfrm>
          <a:prstGeom prst="rect">
            <a:avLst/>
          </a:prstGeom>
          <a:solidFill>
            <a:schemeClr val="accent4"/>
          </a:solidFill>
        </p:spPr>
        <p:txBody>
          <a:bodyPr wrap="square" rtlCol="0">
            <a:spAutoFit/>
          </a:bodyPr>
          <a:lstStyle/>
          <a:p>
            <a:pPr algn="ctr"/>
            <a:r>
              <a:rPr lang="en-IN" dirty="0">
                <a:solidFill>
                  <a:schemeClr val="bg1"/>
                </a:solidFill>
              </a:rPr>
              <a:t>O/S</a:t>
            </a:r>
          </a:p>
        </p:txBody>
      </p:sp>
      <p:sp>
        <p:nvSpPr>
          <p:cNvPr id="33" name="TextBox 32">
            <a:extLst>
              <a:ext uri="{FF2B5EF4-FFF2-40B4-BE49-F238E27FC236}">
                <a16:creationId xmlns:a16="http://schemas.microsoft.com/office/drawing/2014/main" id="{92591028-1164-4234-AD23-FECFEA4510F9}"/>
              </a:ext>
            </a:extLst>
          </p:cNvPr>
          <p:cNvSpPr txBox="1"/>
          <p:nvPr/>
        </p:nvSpPr>
        <p:spPr>
          <a:xfrm>
            <a:off x="5779047" y="3943493"/>
            <a:ext cx="1584319" cy="369332"/>
          </a:xfrm>
          <a:prstGeom prst="rect">
            <a:avLst/>
          </a:prstGeom>
          <a:solidFill>
            <a:schemeClr val="accent4"/>
          </a:solidFill>
        </p:spPr>
        <p:txBody>
          <a:bodyPr wrap="square" rtlCol="0">
            <a:spAutoFit/>
          </a:bodyPr>
          <a:lstStyle/>
          <a:p>
            <a:pPr algn="ctr"/>
            <a:r>
              <a:rPr lang="en-IN" dirty="0">
                <a:solidFill>
                  <a:schemeClr val="bg1"/>
                </a:solidFill>
              </a:rPr>
              <a:t>Virtualization</a:t>
            </a:r>
          </a:p>
        </p:txBody>
      </p:sp>
      <p:sp>
        <p:nvSpPr>
          <p:cNvPr id="34" name="TextBox 33">
            <a:extLst>
              <a:ext uri="{FF2B5EF4-FFF2-40B4-BE49-F238E27FC236}">
                <a16:creationId xmlns:a16="http://schemas.microsoft.com/office/drawing/2014/main" id="{AF88F0DA-75A6-47A4-A65D-DC62EB0C1A9C}"/>
              </a:ext>
            </a:extLst>
          </p:cNvPr>
          <p:cNvSpPr txBox="1"/>
          <p:nvPr/>
        </p:nvSpPr>
        <p:spPr>
          <a:xfrm>
            <a:off x="5779047" y="4389025"/>
            <a:ext cx="1584319" cy="369332"/>
          </a:xfrm>
          <a:prstGeom prst="rect">
            <a:avLst/>
          </a:prstGeom>
          <a:solidFill>
            <a:schemeClr val="accent4"/>
          </a:solidFill>
        </p:spPr>
        <p:txBody>
          <a:bodyPr wrap="square" rtlCol="0">
            <a:spAutoFit/>
          </a:bodyPr>
          <a:lstStyle/>
          <a:p>
            <a:pPr algn="ctr"/>
            <a:r>
              <a:rPr lang="en-IN" dirty="0">
                <a:solidFill>
                  <a:schemeClr val="bg1"/>
                </a:solidFill>
              </a:rPr>
              <a:t>Servers</a:t>
            </a:r>
          </a:p>
        </p:txBody>
      </p:sp>
      <p:sp>
        <p:nvSpPr>
          <p:cNvPr id="35" name="TextBox 34">
            <a:extLst>
              <a:ext uri="{FF2B5EF4-FFF2-40B4-BE49-F238E27FC236}">
                <a16:creationId xmlns:a16="http://schemas.microsoft.com/office/drawing/2014/main" id="{A92093F9-E7C4-46F3-9168-CE20D8007E21}"/>
              </a:ext>
            </a:extLst>
          </p:cNvPr>
          <p:cNvSpPr txBox="1"/>
          <p:nvPr/>
        </p:nvSpPr>
        <p:spPr>
          <a:xfrm>
            <a:off x="5779045" y="4834557"/>
            <a:ext cx="1584319" cy="369332"/>
          </a:xfrm>
          <a:prstGeom prst="rect">
            <a:avLst/>
          </a:prstGeom>
          <a:solidFill>
            <a:schemeClr val="accent4"/>
          </a:solidFill>
        </p:spPr>
        <p:txBody>
          <a:bodyPr wrap="square" rtlCol="0">
            <a:spAutoFit/>
          </a:bodyPr>
          <a:lstStyle/>
          <a:p>
            <a:pPr algn="ctr"/>
            <a:r>
              <a:rPr lang="en-IN" dirty="0">
                <a:solidFill>
                  <a:schemeClr val="bg1"/>
                </a:solidFill>
              </a:rPr>
              <a:t>Storage</a:t>
            </a:r>
          </a:p>
        </p:txBody>
      </p:sp>
      <p:sp>
        <p:nvSpPr>
          <p:cNvPr id="36" name="TextBox 35">
            <a:extLst>
              <a:ext uri="{FF2B5EF4-FFF2-40B4-BE49-F238E27FC236}">
                <a16:creationId xmlns:a16="http://schemas.microsoft.com/office/drawing/2014/main" id="{F1193A76-E50B-4B52-A053-F6ED88766A45}"/>
              </a:ext>
            </a:extLst>
          </p:cNvPr>
          <p:cNvSpPr txBox="1"/>
          <p:nvPr/>
        </p:nvSpPr>
        <p:spPr>
          <a:xfrm>
            <a:off x="5755599" y="5298734"/>
            <a:ext cx="1584319" cy="369332"/>
          </a:xfrm>
          <a:prstGeom prst="rect">
            <a:avLst/>
          </a:prstGeom>
          <a:solidFill>
            <a:schemeClr val="accent4"/>
          </a:solidFill>
        </p:spPr>
        <p:txBody>
          <a:bodyPr wrap="square" rtlCol="0">
            <a:spAutoFit/>
          </a:bodyPr>
          <a:lstStyle/>
          <a:p>
            <a:pPr algn="ctr"/>
            <a:r>
              <a:rPr lang="en-IN" dirty="0">
                <a:solidFill>
                  <a:schemeClr val="bg1"/>
                </a:solidFill>
              </a:rPr>
              <a:t>Networking</a:t>
            </a:r>
          </a:p>
        </p:txBody>
      </p:sp>
      <p:sp>
        <p:nvSpPr>
          <p:cNvPr id="37" name="TextBox 36">
            <a:extLst>
              <a:ext uri="{FF2B5EF4-FFF2-40B4-BE49-F238E27FC236}">
                <a16:creationId xmlns:a16="http://schemas.microsoft.com/office/drawing/2014/main" id="{241128EA-02B9-40B8-A122-8986B14FFC80}"/>
              </a:ext>
            </a:extLst>
          </p:cNvPr>
          <p:cNvSpPr txBox="1"/>
          <p:nvPr/>
        </p:nvSpPr>
        <p:spPr>
          <a:xfrm>
            <a:off x="8275638" y="1654797"/>
            <a:ext cx="1584318" cy="400110"/>
          </a:xfrm>
          <a:prstGeom prst="rect">
            <a:avLst/>
          </a:prstGeom>
          <a:solidFill>
            <a:schemeClr val="accent4"/>
          </a:solidFill>
        </p:spPr>
        <p:txBody>
          <a:bodyPr wrap="square" rtlCol="0">
            <a:spAutoFit/>
          </a:bodyPr>
          <a:lstStyle/>
          <a:p>
            <a:pPr algn="ctr"/>
            <a:r>
              <a:rPr lang="en-IN" sz="2000" dirty="0">
                <a:solidFill>
                  <a:schemeClr val="bg1"/>
                </a:solidFill>
              </a:rPr>
              <a:t> </a:t>
            </a:r>
            <a:r>
              <a:rPr lang="en-IN" dirty="0">
                <a:solidFill>
                  <a:schemeClr val="bg1"/>
                </a:solidFill>
              </a:rPr>
              <a:t>Applications</a:t>
            </a:r>
          </a:p>
        </p:txBody>
      </p:sp>
      <p:sp>
        <p:nvSpPr>
          <p:cNvPr id="38" name="TextBox 37">
            <a:extLst>
              <a:ext uri="{FF2B5EF4-FFF2-40B4-BE49-F238E27FC236}">
                <a16:creationId xmlns:a16="http://schemas.microsoft.com/office/drawing/2014/main" id="{356A1414-6210-4651-BE4E-9B818874845E}"/>
              </a:ext>
            </a:extLst>
          </p:cNvPr>
          <p:cNvSpPr txBox="1"/>
          <p:nvPr/>
        </p:nvSpPr>
        <p:spPr>
          <a:xfrm>
            <a:off x="8275637" y="2110080"/>
            <a:ext cx="1584319" cy="369332"/>
          </a:xfrm>
          <a:prstGeom prst="rect">
            <a:avLst/>
          </a:prstGeom>
          <a:solidFill>
            <a:schemeClr val="accent4"/>
          </a:solidFill>
        </p:spPr>
        <p:txBody>
          <a:bodyPr wrap="square" rtlCol="0">
            <a:spAutoFit/>
          </a:bodyPr>
          <a:lstStyle/>
          <a:p>
            <a:pPr algn="ctr"/>
            <a:r>
              <a:rPr lang="en-IN" dirty="0">
                <a:solidFill>
                  <a:schemeClr val="bg1"/>
                </a:solidFill>
              </a:rPr>
              <a:t>Data</a:t>
            </a:r>
          </a:p>
        </p:txBody>
      </p:sp>
      <p:sp>
        <p:nvSpPr>
          <p:cNvPr id="39" name="TextBox 38">
            <a:extLst>
              <a:ext uri="{FF2B5EF4-FFF2-40B4-BE49-F238E27FC236}">
                <a16:creationId xmlns:a16="http://schemas.microsoft.com/office/drawing/2014/main" id="{FE8A0D05-3D20-4F8E-AE49-DD7B5A6436BB}"/>
              </a:ext>
            </a:extLst>
          </p:cNvPr>
          <p:cNvSpPr txBox="1"/>
          <p:nvPr/>
        </p:nvSpPr>
        <p:spPr>
          <a:xfrm>
            <a:off x="8275637" y="2571893"/>
            <a:ext cx="1584319" cy="369332"/>
          </a:xfrm>
          <a:prstGeom prst="rect">
            <a:avLst/>
          </a:prstGeom>
          <a:solidFill>
            <a:schemeClr val="accent4"/>
          </a:solidFill>
        </p:spPr>
        <p:txBody>
          <a:bodyPr wrap="square" rtlCol="0">
            <a:spAutoFit/>
          </a:bodyPr>
          <a:lstStyle/>
          <a:p>
            <a:pPr algn="ctr"/>
            <a:r>
              <a:rPr lang="en-IN" dirty="0">
                <a:solidFill>
                  <a:schemeClr val="bg1"/>
                </a:solidFill>
              </a:rPr>
              <a:t>Runtime</a:t>
            </a:r>
          </a:p>
        </p:txBody>
      </p:sp>
      <p:sp>
        <p:nvSpPr>
          <p:cNvPr id="40" name="TextBox 39">
            <a:extLst>
              <a:ext uri="{FF2B5EF4-FFF2-40B4-BE49-F238E27FC236}">
                <a16:creationId xmlns:a16="http://schemas.microsoft.com/office/drawing/2014/main" id="{79D32D5D-66F4-49C4-9371-D948DDA5DBA6}"/>
              </a:ext>
            </a:extLst>
          </p:cNvPr>
          <p:cNvSpPr txBox="1"/>
          <p:nvPr/>
        </p:nvSpPr>
        <p:spPr>
          <a:xfrm>
            <a:off x="8275637" y="3029093"/>
            <a:ext cx="1584319" cy="369332"/>
          </a:xfrm>
          <a:prstGeom prst="rect">
            <a:avLst/>
          </a:prstGeom>
          <a:solidFill>
            <a:schemeClr val="accent4"/>
          </a:solidFill>
        </p:spPr>
        <p:txBody>
          <a:bodyPr wrap="square" rtlCol="0">
            <a:spAutoFit/>
          </a:bodyPr>
          <a:lstStyle/>
          <a:p>
            <a:pPr algn="ctr"/>
            <a:r>
              <a:rPr lang="en-IN" dirty="0">
                <a:solidFill>
                  <a:schemeClr val="bg1"/>
                </a:solidFill>
              </a:rPr>
              <a:t>Middleware</a:t>
            </a:r>
          </a:p>
        </p:txBody>
      </p:sp>
      <p:sp>
        <p:nvSpPr>
          <p:cNvPr id="41" name="TextBox 40">
            <a:extLst>
              <a:ext uri="{FF2B5EF4-FFF2-40B4-BE49-F238E27FC236}">
                <a16:creationId xmlns:a16="http://schemas.microsoft.com/office/drawing/2014/main" id="{0B52A036-F925-4FB8-A994-ECDD2DA0E7D1}"/>
              </a:ext>
            </a:extLst>
          </p:cNvPr>
          <p:cNvSpPr txBox="1"/>
          <p:nvPr/>
        </p:nvSpPr>
        <p:spPr>
          <a:xfrm>
            <a:off x="8275638" y="3486293"/>
            <a:ext cx="1584319" cy="369332"/>
          </a:xfrm>
          <a:prstGeom prst="rect">
            <a:avLst/>
          </a:prstGeom>
          <a:solidFill>
            <a:schemeClr val="accent4"/>
          </a:solidFill>
        </p:spPr>
        <p:txBody>
          <a:bodyPr wrap="square" rtlCol="0">
            <a:spAutoFit/>
          </a:bodyPr>
          <a:lstStyle/>
          <a:p>
            <a:pPr algn="ctr"/>
            <a:r>
              <a:rPr lang="en-IN" dirty="0">
                <a:solidFill>
                  <a:schemeClr val="bg1"/>
                </a:solidFill>
              </a:rPr>
              <a:t>O/S</a:t>
            </a:r>
          </a:p>
        </p:txBody>
      </p:sp>
      <p:sp>
        <p:nvSpPr>
          <p:cNvPr id="42" name="TextBox 41">
            <a:extLst>
              <a:ext uri="{FF2B5EF4-FFF2-40B4-BE49-F238E27FC236}">
                <a16:creationId xmlns:a16="http://schemas.microsoft.com/office/drawing/2014/main" id="{0A7DD212-A600-4BDB-A035-78F4EA5B45E9}"/>
              </a:ext>
            </a:extLst>
          </p:cNvPr>
          <p:cNvSpPr txBox="1"/>
          <p:nvPr/>
        </p:nvSpPr>
        <p:spPr>
          <a:xfrm>
            <a:off x="8275638" y="3943493"/>
            <a:ext cx="1584319" cy="369332"/>
          </a:xfrm>
          <a:prstGeom prst="rect">
            <a:avLst/>
          </a:prstGeom>
          <a:solidFill>
            <a:schemeClr val="accent4"/>
          </a:solidFill>
        </p:spPr>
        <p:txBody>
          <a:bodyPr wrap="square" rtlCol="0">
            <a:spAutoFit/>
          </a:bodyPr>
          <a:lstStyle/>
          <a:p>
            <a:pPr algn="ctr"/>
            <a:r>
              <a:rPr lang="en-IN" dirty="0">
                <a:solidFill>
                  <a:schemeClr val="bg1"/>
                </a:solidFill>
              </a:rPr>
              <a:t>Virtualization</a:t>
            </a:r>
          </a:p>
        </p:txBody>
      </p:sp>
      <p:sp>
        <p:nvSpPr>
          <p:cNvPr id="43" name="TextBox 42">
            <a:extLst>
              <a:ext uri="{FF2B5EF4-FFF2-40B4-BE49-F238E27FC236}">
                <a16:creationId xmlns:a16="http://schemas.microsoft.com/office/drawing/2014/main" id="{056015AB-4224-4436-8F70-41161DB5CB2E}"/>
              </a:ext>
            </a:extLst>
          </p:cNvPr>
          <p:cNvSpPr txBox="1"/>
          <p:nvPr/>
        </p:nvSpPr>
        <p:spPr>
          <a:xfrm>
            <a:off x="8275638" y="4389025"/>
            <a:ext cx="1584319" cy="369332"/>
          </a:xfrm>
          <a:prstGeom prst="rect">
            <a:avLst/>
          </a:prstGeom>
          <a:solidFill>
            <a:schemeClr val="accent4"/>
          </a:solidFill>
        </p:spPr>
        <p:txBody>
          <a:bodyPr wrap="square" rtlCol="0">
            <a:spAutoFit/>
          </a:bodyPr>
          <a:lstStyle/>
          <a:p>
            <a:pPr algn="ctr"/>
            <a:r>
              <a:rPr lang="en-IN" dirty="0">
                <a:solidFill>
                  <a:schemeClr val="bg1"/>
                </a:solidFill>
              </a:rPr>
              <a:t>Servers</a:t>
            </a:r>
          </a:p>
        </p:txBody>
      </p:sp>
      <p:sp>
        <p:nvSpPr>
          <p:cNvPr id="44" name="TextBox 43">
            <a:extLst>
              <a:ext uri="{FF2B5EF4-FFF2-40B4-BE49-F238E27FC236}">
                <a16:creationId xmlns:a16="http://schemas.microsoft.com/office/drawing/2014/main" id="{232CE4B6-447E-4EEB-8886-BB3541F1E20A}"/>
              </a:ext>
            </a:extLst>
          </p:cNvPr>
          <p:cNvSpPr txBox="1"/>
          <p:nvPr/>
        </p:nvSpPr>
        <p:spPr>
          <a:xfrm>
            <a:off x="8275636" y="4834557"/>
            <a:ext cx="1584319" cy="369332"/>
          </a:xfrm>
          <a:prstGeom prst="rect">
            <a:avLst/>
          </a:prstGeom>
          <a:solidFill>
            <a:schemeClr val="accent4"/>
          </a:solidFill>
        </p:spPr>
        <p:txBody>
          <a:bodyPr wrap="square" rtlCol="0">
            <a:spAutoFit/>
          </a:bodyPr>
          <a:lstStyle/>
          <a:p>
            <a:pPr algn="ctr"/>
            <a:r>
              <a:rPr lang="en-IN" dirty="0">
                <a:solidFill>
                  <a:schemeClr val="bg1"/>
                </a:solidFill>
              </a:rPr>
              <a:t>Storage</a:t>
            </a:r>
          </a:p>
        </p:txBody>
      </p:sp>
      <p:sp>
        <p:nvSpPr>
          <p:cNvPr id="45" name="TextBox 44">
            <a:extLst>
              <a:ext uri="{FF2B5EF4-FFF2-40B4-BE49-F238E27FC236}">
                <a16:creationId xmlns:a16="http://schemas.microsoft.com/office/drawing/2014/main" id="{49E90B40-44C2-47DD-A5FB-89B6F9E55162}"/>
              </a:ext>
            </a:extLst>
          </p:cNvPr>
          <p:cNvSpPr txBox="1"/>
          <p:nvPr/>
        </p:nvSpPr>
        <p:spPr>
          <a:xfrm>
            <a:off x="8252190" y="5298734"/>
            <a:ext cx="1584319" cy="369332"/>
          </a:xfrm>
          <a:prstGeom prst="rect">
            <a:avLst/>
          </a:prstGeom>
          <a:solidFill>
            <a:schemeClr val="accent4"/>
          </a:solidFill>
        </p:spPr>
        <p:txBody>
          <a:bodyPr wrap="square" rtlCol="0">
            <a:spAutoFit/>
          </a:bodyPr>
          <a:lstStyle/>
          <a:p>
            <a:pPr algn="ctr"/>
            <a:r>
              <a:rPr lang="en-IN" dirty="0">
                <a:solidFill>
                  <a:schemeClr val="bg1"/>
                </a:solidFill>
              </a:rPr>
              <a:t>Networking</a:t>
            </a:r>
          </a:p>
        </p:txBody>
      </p:sp>
      <p:sp>
        <p:nvSpPr>
          <p:cNvPr id="46" name="TextBox 45">
            <a:extLst>
              <a:ext uri="{FF2B5EF4-FFF2-40B4-BE49-F238E27FC236}">
                <a16:creationId xmlns:a16="http://schemas.microsoft.com/office/drawing/2014/main" id="{7A710393-ED6B-45BA-8127-20CFD30BC292}"/>
              </a:ext>
            </a:extLst>
          </p:cNvPr>
          <p:cNvSpPr txBox="1"/>
          <p:nvPr/>
        </p:nvSpPr>
        <p:spPr>
          <a:xfrm>
            <a:off x="685800" y="1086712"/>
            <a:ext cx="9372600" cy="646331"/>
          </a:xfrm>
          <a:prstGeom prst="rect">
            <a:avLst/>
          </a:prstGeom>
          <a:noFill/>
        </p:spPr>
        <p:txBody>
          <a:bodyPr wrap="square" rtlCol="0">
            <a:spAutoFit/>
          </a:bodyPr>
          <a:lstStyle/>
          <a:p>
            <a:r>
              <a:rPr lang="en-IN" dirty="0"/>
              <a:t>  </a:t>
            </a:r>
            <a:r>
              <a:rPr lang="en-IN" b="1" dirty="0"/>
              <a:t>ON PREMISES                         INFRASTRUCTURE                PLATFORM                          SOFTWARE</a:t>
            </a:r>
          </a:p>
          <a:p>
            <a:r>
              <a:rPr lang="en-IN" dirty="0"/>
              <a:t>  Physical/Virtual                        as a Service                         as a Service                         as a Service </a:t>
            </a:r>
          </a:p>
        </p:txBody>
      </p:sp>
      <p:sp>
        <p:nvSpPr>
          <p:cNvPr id="48" name="TextBox 47">
            <a:extLst>
              <a:ext uri="{FF2B5EF4-FFF2-40B4-BE49-F238E27FC236}">
                <a16:creationId xmlns:a16="http://schemas.microsoft.com/office/drawing/2014/main" id="{F0F40BB0-C766-4F46-9FEC-5AD6D42FA6ED}"/>
              </a:ext>
            </a:extLst>
          </p:cNvPr>
          <p:cNvSpPr txBox="1"/>
          <p:nvPr/>
        </p:nvSpPr>
        <p:spPr>
          <a:xfrm>
            <a:off x="3048000" y="5870018"/>
            <a:ext cx="1865671" cy="646331"/>
          </a:xfrm>
          <a:prstGeom prst="rect">
            <a:avLst/>
          </a:prstGeom>
          <a:solidFill>
            <a:schemeClr val="accent4"/>
          </a:solidFill>
        </p:spPr>
        <p:txBody>
          <a:bodyPr wrap="square" rtlCol="0">
            <a:spAutoFit/>
          </a:bodyPr>
          <a:lstStyle/>
          <a:p>
            <a:pPr algn="ctr"/>
            <a:r>
              <a:rPr lang="en-IN" dirty="0">
                <a:solidFill>
                  <a:schemeClr val="bg1"/>
                </a:solidFill>
              </a:rPr>
              <a:t>Windows Azure Virtual Machines</a:t>
            </a:r>
          </a:p>
        </p:txBody>
      </p:sp>
      <p:sp>
        <p:nvSpPr>
          <p:cNvPr id="49" name="TextBox 48">
            <a:extLst>
              <a:ext uri="{FF2B5EF4-FFF2-40B4-BE49-F238E27FC236}">
                <a16:creationId xmlns:a16="http://schemas.microsoft.com/office/drawing/2014/main" id="{32CB675D-6E8A-4DA2-BB98-A59ADAD558AE}"/>
              </a:ext>
            </a:extLst>
          </p:cNvPr>
          <p:cNvSpPr txBox="1"/>
          <p:nvPr/>
        </p:nvSpPr>
        <p:spPr>
          <a:xfrm>
            <a:off x="5638368" y="5843000"/>
            <a:ext cx="1865671" cy="646331"/>
          </a:xfrm>
          <a:prstGeom prst="rect">
            <a:avLst/>
          </a:prstGeom>
          <a:solidFill>
            <a:schemeClr val="accent4"/>
          </a:solidFill>
        </p:spPr>
        <p:txBody>
          <a:bodyPr wrap="square" rtlCol="0">
            <a:spAutoFit/>
          </a:bodyPr>
          <a:lstStyle/>
          <a:p>
            <a:pPr algn="ctr"/>
            <a:r>
              <a:rPr lang="en-IN" dirty="0">
                <a:solidFill>
                  <a:schemeClr val="bg1"/>
                </a:solidFill>
              </a:rPr>
              <a:t>Windows Azure Virtual Machines</a:t>
            </a:r>
          </a:p>
        </p:txBody>
      </p:sp>
      <p:cxnSp>
        <p:nvCxnSpPr>
          <p:cNvPr id="51" name="Straight Connector 50">
            <a:extLst>
              <a:ext uri="{FF2B5EF4-FFF2-40B4-BE49-F238E27FC236}">
                <a16:creationId xmlns:a16="http://schemas.microsoft.com/office/drawing/2014/main" id="{7CE10A23-53B3-40BC-8BA1-7F9656EAA933}"/>
              </a:ext>
            </a:extLst>
          </p:cNvPr>
          <p:cNvCxnSpPr/>
          <p:nvPr/>
        </p:nvCxnSpPr>
        <p:spPr>
          <a:xfrm>
            <a:off x="685800" y="1843129"/>
            <a:ext cx="0" cy="360097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D55208F9-DBD2-4C38-A742-0B7657A7D5B2}"/>
              </a:ext>
            </a:extLst>
          </p:cNvPr>
          <p:cNvCxnSpPr>
            <a:endCxn id="4" idx="1"/>
          </p:cNvCxnSpPr>
          <p:nvPr/>
        </p:nvCxnSpPr>
        <p:spPr>
          <a:xfrm>
            <a:off x="685800" y="1843129"/>
            <a:ext cx="12351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4EFF32CA-A52C-4A38-9213-F836B2C3BCA5}"/>
              </a:ext>
            </a:extLst>
          </p:cNvPr>
          <p:cNvCxnSpPr>
            <a:cxnSpLocks/>
          </p:cNvCxnSpPr>
          <p:nvPr/>
        </p:nvCxnSpPr>
        <p:spPr>
          <a:xfrm flipV="1">
            <a:off x="838200" y="1981200"/>
            <a:ext cx="123092" cy="14329"/>
          </a:xfrm>
          <a:prstGeom prst="line">
            <a:avLst/>
          </a:prstGeom>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BF5BBF15-26FD-4255-A21D-BB41595862F2}"/>
              </a:ext>
            </a:extLst>
          </p:cNvPr>
          <p:cNvCxnSpPr>
            <a:endCxn id="13" idx="1"/>
          </p:cNvCxnSpPr>
          <p:nvPr/>
        </p:nvCxnSpPr>
        <p:spPr>
          <a:xfrm>
            <a:off x="685800" y="5444102"/>
            <a:ext cx="12351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1EE999E3-1027-4B9B-B499-6A0D2A9B5C22}"/>
              </a:ext>
            </a:extLst>
          </p:cNvPr>
          <p:cNvCxnSpPr/>
          <p:nvPr/>
        </p:nvCxnSpPr>
        <p:spPr>
          <a:xfrm>
            <a:off x="533400" y="3643615"/>
            <a:ext cx="152400" cy="0"/>
          </a:xfrm>
          <a:prstGeom prst="line">
            <a:avLst/>
          </a:prstGeom>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7A760934-B641-4E37-9E7F-60F793586A57}"/>
              </a:ext>
            </a:extLst>
          </p:cNvPr>
          <p:cNvSpPr txBox="1"/>
          <p:nvPr/>
        </p:nvSpPr>
        <p:spPr>
          <a:xfrm rot="16200000">
            <a:off x="-1274178" y="3384589"/>
            <a:ext cx="3276600" cy="338554"/>
          </a:xfrm>
          <a:prstGeom prst="rect">
            <a:avLst/>
          </a:prstGeom>
          <a:noFill/>
        </p:spPr>
        <p:txBody>
          <a:bodyPr wrap="square" rtlCol="0">
            <a:spAutoFit/>
          </a:bodyPr>
          <a:lstStyle/>
          <a:p>
            <a:r>
              <a:rPr lang="en-IN" sz="1600" dirty="0"/>
              <a:t>You scale, make resilient and manage</a:t>
            </a:r>
          </a:p>
        </p:txBody>
      </p:sp>
      <p:cxnSp>
        <p:nvCxnSpPr>
          <p:cNvPr id="66" name="Straight Connector 65">
            <a:extLst>
              <a:ext uri="{FF2B5EF4-FFF2-40B4-BE49-F238E27FC236}">
                <a16:creationId xmlns:a16="http://schemas.microsoft.com/office/drawing/2014/main" id="{1229201A-1B3E-4CDB-A80F-044C774F5202}"/>
              </a:ext>
            </a:extLst>
          </p:cNvPr>
          <p:cNvCxnSpPr/>
          <p:nvPr/>
        </p:nvCxnSpPr>
        <p:spPr>
          <a:xfrm>
            <a:off x="3200400" y="1770081"/>
            <a:ext cx="0" cy="20161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3188B565-E00B-446F-B93B-2EE535DF5D01}"/>
              </a:ext>
            </a:extLst>
          </p:cNvPr>
          <p:cNvCxnSpPr/>
          <p:nvPr/>
        </p:nvCxnSpPr>
        <p:spPr>
          <a:xfrm>
            <a:off x="3200400" y="1768109"/>
            <a:ext cx="12895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489E7302-8038-402D-A479-6201AE8D873A}"/>
              </a:ext>
            </a:extLst>
          </p:cNvPr>
          <p:cNvCxnSpPr/>
          <p:nvPr/>
        </p:nvCxnSpPr>
        <p:spPr>
          <a:xfrm>
            <a:off x="3200400" y="3786243"/>
            <a:ext cx="15239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87905FC1-5F4F-467F-84EF-4A37A2C65F43}"/>
              </a:ext>
            </a:extLst>
          </p:cNvPr>
          <p:cNvCxnSpPr/>
          <p:nvPr/>
        </p:nvCxnSpPr>
        <p:spPr>
          <a:xfrm>
            <a:off x="3048000" y="2778162"/>
            <a:ext cx="152400" cy="0"/>
          </a:xfrm>
          <a:prstGeom prst="line">
            <a:avLst/>
          </a:prstGeom>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5DDE47DD-5155-4C6C-8E2C-1FDDD46BD455}"/>
              </a:ext>
            </a:extLst>
          </p:cNvPr>
          <p:cNvSpPr txBox="1"/>
          <p:nvPr/>
        </p:nvSpPr>
        <p:spPr>
          <a:xfrm rot="16200000">
            <a:off x="1878215" y="2334439"/>
            <a:ext cx="1967506" cy="584775"/>
          </a:xfrm>
          <a:prstGeom prst="rect">
            <a:avLst/>
          </a:prstGeom>
          <a:noFill/>
        </p:spPr>
        <p:txBody>
          <a:bodyPr wrap="square" rtlCol="0">
            <a:spAutoFit/>
          </a:bodyPr>
          <a:lstStyle/>
          <a:p>
            <a:r>
              <a:rPr lang="en-IN" sz="1600" dirty="0"/>
              <a:t>      You scale, make </a:t>
            </a:r>
          </a:p>
          <a:p>
            <a:r>
              <a:rPr lang="en-IN" sz="1600" dirty="0"/>
              <a:t>resilient and manage</a:t>
            </a:r>
          </a:p>
        </p:txBody>
      </p:sp>
      <p:cxnSp>
        <p:nvCxnSpPr>
          <p:cNvPr id="82" name="Straight Connector 81">
            <a:extLst>
              <a:ext uri="{FF2B5EF4-FFF2-40B4-BE49-F238E27FC236}">
                <a16:creationId xmlns:a16="http://schemas.microsoft.com/office/drawing/2014/main" id="{C396764C-7C50-4584-83C2-3FFEE557232B}"/>
              </a:ext>
            </a:extLst>
          </p:cNvPr>
          <p:cNvCxnSpPr>
            <a:stCxn id="24" idx="3"/>
          </p:cNvCxnSpPr>
          <p:nvPr/>
        </p:nvCxnSpPr>
        <p:spPr>
          <a:xfrm>
            <a:off x="4937117" y="4149762"/>
            <a:ext cx="168283" cy="269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A3A757C3-6C0D-4698-B45F-E1FAF2606E10}"/>
              </a:ext>
            </a:extLst>
          </p:cNvPr>
          <p:cNvCxnSpPr>
            <a:cxnSpLocks/>
            <a:stCxn id="27" idx="3"/>
          </p:cNvCxnSpPr>
          <p:nvPr/>
        </p:nvCxnSpPr>
        <p:spPr>
          <a:xfrm>
            <a:off x="4913671" y="5505003"/>
            <a:ext cx="19172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813C0D13-CF6C-463A-BAC2-072E3D6F731A}"/>
              </a:ext>
            </a:extLst>
          </p:cNvPr>
          <p:cNvCxnSpPr/>
          <p:nvPr/>
        </p:nvCxnSpPr>
        <p:spPr>
          <a:xfrm>
            <a:off x="5105400" y="4149762"/>
            <a:ext cx="0" cy="135524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4A04045D-5A69-4A44-9E02-AA289C00CB00}"/>
              </a:ext>
            </a:extLst>
          </p:cNvPr>
          <p:cNvCxnSpPr/>
          <p:nvPr/>
        </p:nvCxnSpPr>
        <p:spPr>
          <a:xfrm>
            <a:off x="5105400" y="4779960"/>
            <a:ext cx="1524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0" name="TextBox 89">
            <a:extLst>
              <a:ext uri="{FF2B5EF4-FFF2-40B4-BE49-F238E27FC236}">
                <a16:creationId xmlns:a16="http://schemas.microsoft.com/office/drawing/2014/main" id="{186B8459-8758-4E30-BBD3-1A05849205CF}"/>
              </a:ext>
            </a:extLst>
          </p:cNvPr>
          <p:cNvSpPr txBox="1"/>
          <p:nvPr/>
        </p:nvSpPr>
        <p:spPr>
          <a:xfrm rot="5400000">
            <a:off x="4223365" y="4623037"/>
            <a:ext cx="2455985" cy="338554"/>
          </a:xfrm>
          <a:prstGeom prst="rect">
            <a:avLst/>
          </a:prstGeom>
          <a:noFill/>
        </p:spPr>
        <p:txBody>
          <a:bodyPr wrap="square" rtlCol="0">
            <a:spAutoFit/>
          </a:bodyPr>
          <a:lstStyle/>
          <a:p>
            <a:r>
              <a:rPr lang="en-IN" sz="1600" dirty="0"/>
              <a:t>     Managed by Microsoft</a:t>
            </a:r>
          </a:p>
        </p:txBody>
      </p:sp>
      <p:cxnSp>
        <p:nvCxnSpPr>
          <p:cNvPr id="91" name="Straight Connector 90">
            <a:extLst>
              <a:ext uri="{FF2B5EF4-FFF2-40B4-BE49-F238E27FC236}">
                <a16:creationId xmlns:a16="http://schemas.microsoft.com/office/drawing/2014/main" id="{A84F2ADA-8994-4E9B-B319-38CCCA0048ED}"/>
              </a:ext>
            </a:extLst>
          </p:cNvPr>
          <p:cNvCxnSpPr>
            <a:cxnSpLocks/>
          </p:cNvCxnSpPr>
          <p:nvPr/>
        </p:nvCxnSpPr>
        <p:spPr>
          <a:xfrm>
            <a:off x="5607645" y="1852861"/>
            <a:ext cx="0" cy="44287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A45B8990-2A1C-4CFB-AFC7-5D0D08C088F3}"/>
              </a:ext>
            </a:extLst>
          </p:cNvPr>
          <p:cNvCxnSpPr>
            <a:endCxn id="28" idx="1"/>
          </p:cNvCxnSpPr>
          <p:nvPr/>
        </p:nvCxnSpPr>
        <p:spPr>
          <a:xfrm>
            <a:off x="5607645" y="1854852"/>
            <a:ext cx="17140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42812C63-940B-4F33-86BB-C1FE9C2B169A}"/>
              </a:ext>
            </a:extLst>
          </p:cNvPr>
          <p:cNvCxnSpPr>
            <a:cxnSpLocks/>
            <a:endCxn id="29" idx="1"/>
          </p:cNvCxnSpPr>
          <p:nvPr/>
        </p:nvCxnSpPr>
        <p:spPr>
          <a:xfrm flipV="1">
            <a:off x="5607645" y="2294746"/>
            <a:ext cx="171401" cy="24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6041AA75-38A2-4FB5-A4C2-AE8033A0C52F}"/>
              </a:ext>
            </a:extLst>
          </p:cNvPr>
          <p:cNvCxnSpPr/>
          <p:nvPr/>
        </p:nvCxnSpPr>
        <p:spPr>
          <a:xfrm>
            <a:off x="5486400" y="2054907"/>
            <a:ext cx="12124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1" name="TextBox 110">
            <a:extLst>
              <a:ext uri="{FF2B5EF4-FFF2-40B4-BE49-F238E27FC236}">
                <a16:creationId xmlns:a16="http://schemas.microsoft.com/office/drawing/2014/main" id="{68D8A8A9-C52D-4C12-86F7-F7FC626EAD2C}"/>
              </a:ext>
            </a:extLst>
          </p:cNvPr>
          <p:cNvSpPr txBox="1"/>
          <p:nvPr/>
        </p:nvSpPr>
        <p:spPr>
          <a:xfrm rot="16200000">
            <a:off x="4622565" y="2047803"/>
            <a:ext cx="1491496" cy="338554"/>
          </a:xfrm>
          <a:prstGeom prst="rect">
            <a:avLst/>
          </a:prstGeom>
          <a:noFill/>
        </p:spPr>
        <p:txBody>
          <a:bodyPr wrap="square" rtlCol="0">
            <a:spAutoFit/>
          </a:bodyPr>
          <a:lstStyle/>
          <a:p>
            <a:r>
              <a:rPr lang="en-IN" sz="1600" dirty="0"/>
              <a:t>      You manage</a:t>
            </a:r>
          </a:p>
        </p:txBody>
      </p:sp>
      <p:cxnSp>
        <p:nvCxnSpPr>
          <p:cNvPr id="112" name="Straight Connector 111">
            <a:extLst>
              <a:ext uri="{FF2B5EF4-FFF2-40B4-BE49-F238E27FC236}">
                <a16:creationId xmlns:a16="http://schemas.microsoft.com/office/drawing/2014/main" id="{5D6BB1C7-7FF5-463A-8FDF-D93C437CCC3C}"/>
              </a:ext>
            </a:extLst>
          </p:cNvPr>
          <p:cNvCxnSpPr>
            <a:cxnSpLocks/>
          </p:cNvCxnSpPr>
          <p:nvPr/>
        </p:nvCxnSpPr>
        <p:spPr>
          <a:xfrm>
            <a:off x="7504039" y="2755221"/>
            <a:ext cx="0" cy="274099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621F2943-CF3A-4494-9AB5-CB0B47978B23}"/>
              </a:ext>
            </a:extLst>
          </p:cNvPr>
          <p:cNvCxnSpPr>
            <a:stCxn id="30" idx="3"/>
          </p:cNvCxnSpPr>
          <p:nvPr/>
        </p:nvCxnSpPr>
        <p:spPr>
          <a:xfrm>
            <a:off x="7363365" y="2756559"/>
            <a:ext cx="14067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9D2C970B-E33A-442E-AA4F-56AAC24207B8}"/>
              </a:ext>
            </a:extLst>
          </p:cNvPr>
          <p:cNvCxnSpPr>
            <a:cxnSpLocks/>
            <a:stCxn id="36" idx="3"/>
          </p:cNvCxnSpPr>
          <p:nvPr/>
        </p:nvCxnSpPr>
        <p:spPr>
          <a:xfrm>
            <a:off x="7339918" y="5483400"/>
            <a:ext cx="164121" cy="12814"/>
          </a:xfrm>
          <a:prstGeom prst="line">
            <a:avLst/>
          </a:prstGeom>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A60E4562-2513-42CE-9E73-CBCFA8A5AEE7}"/>
              </a:ext>
            </a:extLst>
          </p:cNvPr>
          <p:cNvCxnSpPr>
            <a:cxnSpLocks/>
          </p:cNvCxnSpPr>
          <p:nvPr/>
        </p:nvCxnSpPr>
        <p:spPr>
          <a:xfrm>
            <a:off x="7504039" y="4149762"/>
            <a:ext cx="192161" cy="0"/>
          </a:xfrm>
          <a:prstGeom prst="line">
            <a:avLst/>
          </a:prstGeom>
        </p:spPr>
        <p:style>
          <a:lnRef idx="1">
            <a:schemeClr val="accent1"/>
          </a:lnRef>
          <a:fillRef idx="0">
            <a:schemeClr val="accent1"/>
          </a:fillRef>
          <a:effectRef idx="0">
            <a:schemeClr val="accent1"/>
          </a:effectRef>
          <a:fontRef idx="minor">
            <a:schemeClr val="tx1"/>
          </a:fontRef>
        </p:style>
      </p:cxnSp>
      <p:sp>
        <p:nvSpPr>
          <p:cNvPr id="128" name="TextBox 127">
            <a:extLst>
              <a:ext uri="{FF2B5EF4-FFF2-40B4-BE49-F238E27FC236}">
                <a16:creationId xmlns:a16="http://schemas.microsoft.com/office/drawing/2014/main" id="{AEA5C834-2E74-4413-972B-E36686E9CD20}"/>
              </a:ext>
            </a:extLst>
          </p:cNvPr>
          <p:cNvSpPr txBox="1"/>
          <p:nvPr/>
        </p:nvSpPr>
        <p:spPr>
          <a:xfrm rot="5400000">
            <a:off x="6661844" y="4170968"/>
            <a:ext cx="2455985" cy="584775"/>
          </a:xfrm>
          <a:prstGeom prst="rect">
            <a:avLst/>
          </a:prstGeom>
          <a:noFill/>
        </p:spPr>
        <p:txBody>
          <a:bodyPr wrap="square" rtlCol="0">
            <a:spAutoFit/>
          </a:bodyPr>
          <a:lstStyle/>
          <a:p>
            <a:r>
              <a:rPr lang="en-IN" sz="1600" dirty="0"/>
              <a:t>      Scale, Resilience and Management by Microsoft</a:t>
            </a:r>
          </a:p>
        </p:txBody>
      </p:sp>
      <p:sp>
        <p:nvSpPr>
          <p:cNvPr id="129" name="TextBox 128">
            <a:extLst>
              <a:ext uri="{FF2B5EF4-FFF2-40B4-BE49-F238E27FC236}">
                <a16:creationId xmlns:a16="http://schemas.microsoft.com/office/drawing/2014/main" id="{F6AE6577-03AC-4895-8A4C-8FDD4902B533}"/>
              </a:ext>
            </a:extLst>
          </p:cNvPr>
          <p:cNvSpPr txBox="1"/>
          <p:nvPr/>
        </p:nvSpPr>
        <p:spPr>
          <a:xfrm rot="5400000">
            <a:off x="9327571" y="3415017"/>
            <a:ext cx="2455985" cy="584775"/>
          </a:xfrm>
          <a:prstGeom prst="rect">
            <a:avLst/>
          </a:prstGeom>
          <a:noFill/>
        </p:spPr>
        <p:txBody>
          <a:bodyPr wrap="square" rtlCol="0">
            <a:spAutoFit/>
          </a:bodyPr>
          <a:lstStyle/>
          <a:p>
            <a:r>
              <a:rPr lang="en-IN" sz="1600" dirty="0"/>
              <a:t>      </a:t>
            </a:r>
            <a:r>
              <a:rPr lang="en-IN" sz="1600" dirty="0" err="1"/>
              <a:t>Scale,Resilience</a:t>
            </a:r>
            <a:r>
              <a:rPr lang="en-IN" sz="1600" dirty="0"/>
              <a:t> and Management by Microsoft</a:t>
            </a:r>
          </a:p>
        </p:txBody>
      </p:sp>
      <p:cxnSp>
        <p:nvCxnSpPr>
          <p:cNvPr id="130" name="Straight Connector 129">
            <a:extLst>
              <a:ext uri="{FF2B5EF4-FFF2-40B4-BE49-F238E27FC236}">
                <a16:creationId xmlns:a16="http://schemas.microsoft.com/office/drawing/2014/main" id="{71737D79-CF7C-4CFE-879A-473D311F1AB0}"/>
              </a:ext>
            </a:extLst>
          </p:cNvPr>
          <p:cNvCxnSpPr>
            <a:cxnSpLocks/>
          </p:cNvCxnSpPr>
          <p:nvPr/>
        </p:nvCxnSpPr>
        <p:spPr>
          <a:xfrm>
            <a:off x="10029092" y="1843128"/>
            <a:ext cx="29308" cy="36618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B311BD3D-AEAF-418A-BFB7-CFB6FFEBC7DE}"/>
              </a:ext>
            </a:extLst>
          </p:cNvPr>
          <p:cNvCxnSpPr>
            <a:stCxn id="37" idx="3"/>
          </p:cNvCxnSpPr>
          <p:nvPr/>
        </p:nvCxnSpPr>
        <p:spPr>
          <a:xfrm flipV="1">
            <a:off x="9859956" y="1852861"/>
            <a:ext cx="198444" cy="199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8558A312-6886-44FD-987C-6B548724415F}"/>
              </a:ext>
            </a:extLst>
          </p:cNvPr>
          <p:cNvCxnSpPr/>
          <p:nvPr/>
        </p:nvCxnSpPr>
        <p:spPr>
          <a:xfrm>
            <a:off x="10029092" y="3582123"/>
            <a:ext cx="1817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5F68E047-0CA1-4C60-A6AE-9315E56C0212}"/>
              </a:ext>
            </a:extLst>
          </p:cNvPr>
          <p:cNvCxnSpPr>
            <a:stCxn id="45" idx="3"/>
          </p:cNvCxnSpPr>
          <p:nvPr/>
        </p:nvCxnSpPr>
        <p:spPr>
          <a:xfrm>
            <a:off x="9836509" y="5483400"/>
            <a:ext cx="22189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79173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8333BBB-6C03-4961-B608-218360651F3D}"/>
              </a:ext>
            </a:extLst>
          </p:cNvPr>
          <p:cNvPicPr>
            <a:picLocks noChangeAspect="1"/>
          </p:cNvPicPr>
          <p:nvPr/>
        </p:nvPicPr>
        <p:blipFill>
          <a:blip r:embed="rId2"/>
          <a:stretch>
            <a:fillRect/>
          </a:stretch>
        </p:blipFill>
        <p:spPr>
          <a:xfrm>
            <a:off x="381000" y="1524000"/>
            <a:ext cx="5591175" cy="4286250"/>
          </a:xfrm>
          <a:prstGeom prst="rect">
            <a:avLst/>
          </a:prstGeom>
        </p:spPr>
      </p:pic>
      <p:sp>
        <p:nvSpPr>
          <p:cNvPr id="3" name="TextBox 2">
            <a:extLst>
              <a:ext uri="{FF2B5EF4-FFF2-40B4-BE49-F238E27FC236}">
                <a16:creationId xmlns:a16="http://schemas.microsoft.com/office/drawing/2014/main" id="{20E924C8-499D-4511-8496-2EB4ED05C12A}"/>
              </a:ext>
            </a:extLst>
          </p:cNvPr>
          <p:cNvSpPr txBox="1"/>
          <p:nvPr/>
        </p:nvSpPr>
        <p:spPr>
          <a:xfrm>
            <a:off x="381000" y="457200"/>
            <a:ext cx="6972806" cy="646331"/>
          </a:xfrm>
          <a:prstGeom prst="rect">
            <a:avLst/>
          </a:prstGeom>
          <a:noFill/>
          <a:ln>
            <a:solidFill>
              <a:schemeClr val="bg1"/>
            </a:solidFill>
          </a:ln>
        </p:spPr>
        <p:txBody>
          <a:bodyPr wrap="none" rtlCol="0">
            <a:spAutoFit/>
          </a:bodyPr>
          <a:lstStyle/>
          <a:p>
            <a:r>
              <a:rPr lang="en-IN" sz="3600" dirty="0"/>
              <a:t>Managing a Azure SQL DW database</a:t>
            </a:r>
          </a:p>
        </p:txBody>
      </p:sp>
      <p:sp>
        <p:nvSpPr>
          <p:cNvPr id="4" name="TextBox 3">
            <a:extLst>
              <a:ext uri="{FF2B5EF4-FFF2-40B4-BE49-F238E27FC236}">
                <a16:creationId xmlns:a16="http://schemas.microsoft.com/office/drawing/2014/main" id="{ACD36B39-8AE2-495B-A8CA-3AC3496C7ACE}"/>
              </a:ext>
            </a:extLst>
          </p:cNvPr>
          <p:cNvSpPr txBox="1"/>
          <p:nvPr/>
        </p:nvSpPr>
        <p:spPr>
          <a:xfrm>
            <a:off x="6629400" y="1895214"/>
            <a:ext cx="3505200" cy="3046988"/>
          </a:xfrm>
          <a:prstGeom prst="rect">
            <a:avLst/>
          </a:prstGeom>
          <a:noFill/>
        </p:spPr>
        <p:txBody>
          <a:bodyPr wrap="square" rtlCol="0">
            <a:spAutoFit/>
          </a:bodyPr>
          <a:lstStyle/>
          <a:p>
            <a:pPr marL="457200" indent="-457200">
              <a:buFont typeface="Arial" panose="020B0604020202020204" pitchFamily="34" charset="0"/>
              <a:buChar char="•"/>
            </a:pPr>
            <a:r>
              <a:rPr lang="en-IN" sz="3200" dirty="0"/>
              <a:t>Monitor</a:t>
            </a:r>
          </a:p>
          <a:p>
            <a:pPr marL="457200" indent="-457200">
              <a:buFont typeface="Arial" panose="020B0604020202020204" pitchFamily="34" charset="0"/>
              <a:buChar char="•"/>
            </a:pPr>
            <a:r>
              <a:rPr lang="en-IN" sz="3200" dirty="0"/>
              <a:t>Pause/Resume</a:t>
            </a:r>
          </a:p>
          <a:p>
            <a:pPr marL="457200" indent="-457200">
              <a:buFont typeface="Arial" panose="020B0604020202020204" pitchFamily="34" charset="0"/>
              <a:buChar char="•"/>
            </a:pPr>
            <a:r>
              <a:rPr lang="en-IN" sz="3200" dirty="0"/>
              <a:t>Scale</a:t>
            </a:r>
          </a:p>
          <a:p>
            <a:pPr marL="457200" indent="-457200">
              <a:buFont typeface="Arial" panose="020B0604020202020204" pitchFamily="34" charset="0"/>
              <a:buChar char="•"/>
            </a:pPr>
            <a:r>
              <a:rPr lang="en-IN" sz="3200" dirty="0"/>
              <a:t>Delete</a:t>
            </a:r>
          </a:p>
          <a:p>
            <a:pPr marL="457200" indent="-457200">
              <a:buFont typeface="Arial" panose="020B0604020202020204" pitchFamily="34" charset="0"/>
              <a:buChar char="•"/>
            </a:pPr>
            <a:r>
              <a:rPr lang="en-IN" sz="3200" dirty="0"/>
              <a:t>Open with Visual</a:t>
            </a:r>
          </a:p>
          <a:p>
            <a:r>
              <a:rPr lang="en-IN" sz="3200" dirty="0"/>
              <a:t>     studio/</a:t>
            </a:r>
            <a:r>
              <a:rPr lang="en-IN" sz="3200" dirty="0" err="1"/>
              <a:t>PowerBI</a:t>
            </a:r>
            <a:endParaRPr lang="en-IN" sz="3200" dirty="0"/>
          </a:p>
        </p:txBody>
      </p:sp>
    </p:spTree>
    <p:extLst>
      <p:ext uri="{BB962C8B-B14F-4D97-AF65-F5344CB8AC3E}">
        <p14:creationId xmlns:p14="http://schemas.microsoft.com/office/powerpoint/2010/main" val="30962903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09556DE-B8C5-48D3-8826-9D5E3EB65D7F}"/>
              </a:ext>
            </a:extLst>
          </p:cNvPr>
          <p:cNvSpPr txBox="1"/>
          <p:nvPr/>
        </p:nvSpPr>
        <p:spPr>
          <a:xfrm>
            <a:off x="814001" y="401044"/>
            <a:ext cx="5384166" cy="646331"/>
          </a:xfrm>
          <a:prstGeom prst="rect">
            <a:avLst/>
          </a:prstGeom>
          <a:noFill/>
          <a:ln>
            <a:solidFill>
              <a:schemeClr val="bg1"/>
            </a:solidFill>
          </a:ln>
        </p:spPr>
        <p:txBody>
          <a:bodyPr wrap="none" rtlCol="0">
            <a:spAutoFit/>
          </a:bodyPr>
          <a:lstStyle/>
          <a:p>
            <a:r>
              <a:rPr lang="en-IN" sz="3600" dirty="0"/>
              <a:t>Monitoring – Query Activity</a:t>
            </a:r>
          </a:p>
        </p:txBody>
      </p:sp>
      <p:pic>
        <p:nvPicPr>
          <p:cNvPr id="3" name="Picture 2">
            <a:extLst>
              <a:ext uri="{FF2B5EF4-FFF2-40B4-BE49-F238E27FC236}">
                <a16:creationId xmlns:a16="http://schemas.microsoft.com/office/drawing/2014/main" id="{251C03E5-C007-4766-AEDD-A138A8CF30F0}"/>
              </a:ext>
            </a:extLst>
          </p:cNvPr>
          <p:cNvPicPr>
            <a:picLocks noChangeAspect="1"/>
          </p:cNvPicPr>
          <p:nvPr/>
        </p:nvPicPr>
        <p:blipFill>
          <a:blip r:embed="rId2"/>
          <a:stretch>
            <a:fillRect/>
          </a:stretch>
        </p:blipFill>
        <p:spPr>
          <a:xfrm>
            <a:off x="533400" y="1047375"/>
            <a:ext cx="11144250" cy="5629275"/>
          </a:xfrm>
          <a:prstGeom prst="rect">
            <a:avLst/>
          </a:prstGeom>
        </p:spPr>
      </p:pic>
    </p:spTree>
    <p:extLst>
      <p:ext uri="{BB962C8B-B14F-4D97-AF65-F5344CB8AC3E}">
        <p14:creationId xmlns:p14="http://schemas.microsoft.com/office/powerpoint/2010/main" val="172117540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83C91E4-69E8-47A9-A030-EF5826F23181}"/>
              </a:ext>
            </a:extLst>
          </p:cNvPr>
          <p:cNvPicPr>
            <a:picLocks noChangeAspect="1"/>
          </p:cNvPicPr>
          <p:nvPr/>
        </p:nvPicPr>
        <p:blipFill>
          <a:blip r:embed="rId2"/>
          <a:stretch>
            <a:fillRect/>
          </a:stretch>
        </p:blipFill>
        <p:spPr>
          <a:xfrm>
            <a:off x="1395412" y="1328737"/>
            <a:ext cx="9401175" cy="4200525"/>
          </a:xfrm>
          <a:prstGeom prst="rect">
            <a:avLst/>
          </a:prstGeom>
        </p:spPr>
      </p:pic>
      <p:sp>
        <p:nvSpPr>
          <p:cNvPr id="3" name="TextBox 2">
            <a:extLst>
              <a:ext uri="{FF2B5EF4-FFF2-40B4-BE49-F238E27FC236}">
                <a16:creationId xmlns:a16="http://schemas.microsoft.com/office/drawing/2014/main" id="{C40DB0FE-32EC-48CA-B252-E791A1E92CBC}"/>
              </a:ext>
            </a:extLst>
          </p:cNvPr>
          <p:cNvSpPr txBox="1"/>
          <p:nvPr/>
        </p:nvSpPr>
        <p:spPr>
          <a:xfrm>
            <a:off x="990600" y="609600"/>
            <a:ext cx="5384166" cy="646331"/>
          </a:xfrm>
          <a:prstGeom prst="rect">
            <a:avLst/>
          </a:prstGeom>
          <a:noFill/>
          <a:ln>
            <a:solidFill>
              <a:schemeClr val="bg1"/>
            </a:solidFill>
          </a:ln>
        </p:spPr>
        <p:txBody>
          <a:bodyPr wrap="none" rtlCol="0">
            <a:spAutoFit/>
          </a:bodyPr>
          <a:lstStyle/>
          <a:p>
            <a:r>
              <a:rPr lang="en-IN" sz="3600" dirty="0"/>
              <a:t>Monitoring – Query Activity</a:t>
            </a:r>
          </a:p>
        </p:txBody>
      </p:sp>
    </p:spTree>
    <p:extLst>
      <p:ext uri="{BB962C8B-B14F-4D97-AF65-F5344CB8AC3E}">
        <p14:creationId xmlns:p14="http://schemas.microsoft.com/office/powerpoint/2010/main" val="80363774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8D3E969-C005-438A-9825-4B1F0B0D9AF1}"/>
              </a:ext>
            </a:extLst>
          </p:cNvPr>
          <p:cNvSpPr txBox="1"/>
          <p:nvPr/>
        </p:nvSpPr>
        <p:spPr>
          <a:xfrm>
            <a:off x="609600" y="609600"/>
            <a:ext cx="3200400" cy="646331"/>
          </a:xfrm>
          <a:prstGeom prst="rect">
            <a:avLst/>
          </a:prstGeom>
          <a:noFill/>
          <a:ln>
            <a:solidFill>
              <a:schemeClr val="bg1"/>
            </a:solidFill>
          </a:ln>
        </p:spPr>
        <p:txBody>
          <a:bodyPr wrap="square" rtlCol="0">
            <a:spAutoFit/>
          </a:bodyPr>
          <a:lstStyle/>
          <a:p>
            <a:r>
              <a:rPr lang="en-IN" sz="3600" dirty="0"/>
              <a:t>Notification log</a:t>
            </a:r>
          </a:p>
        </p:txBody>
      </p:sp>
      <p:sp>
        <p:nvSpPr>
          <p:cNvPr id="3" name="TextBox 2">
            <a:extLst>
              <a:ext uri="{FF2B5EF4-FFF2-40B4-BE49-F238E27FC236}">
                <a16:creationId xmlns:a16="http://schemas.microsoft.com/office/drawing/2014/main" id="{DECF28FF-EF46-42DB-B4A1-2B2D0A5CDBD4}"/>
              </a:ext>
            </a:extLst>
          </p:cNvPr>
          <p:cNvSpPr txBox="1"/>
          <p:nvPr/>
        </p:nvSpPr>
        <p:spPr>
          <a:xfrm>
            <a:off x="609600" y="5838112"/>
            <a:ext cx="8200292" cy="523220"/>
          </a:xfrm>
          <a:prstGeom prst="rect">
            <a:avLst/>
          </a:prstGeom>
          <a:noFill/>
          <a:ln>
            <a:solidFill>
              <a:schemeClr val="bg1"/>
            </a:solidFill>
          </a:ln>
        </p:spPr>
        <p:txBody>
          <a:bodyPr wrap="square" rtlCol="0">
            <a:spAutoFit/>
          </a:bodyPr>
          <a:lstStyle/>
          <a:p>
            <a:r>
              <a:rPr lang="en-IN" sz="2800" dirty="0"/>
              <a:t>Resizing DWU’s completes within seconds</a:t>
            </a:r>
          </a:p>
        </p:txBody>
      </p:sp>
      <p:pic>
        <p:nvPicPr>
          <p:cNvPr id="5" name="Picture 4">
            <a:extLst>
              <a:ext uri="{FF2B5EF4-FFF2-40B4-BE49-F238E27FC236}">
                <a16:creationId xmlns:a16="http://schemas.microsoft.com/office/drawing/2014/main" id="{09621243-2936-41AE-81BB-DC0489B55F5B}"/>
              </a:ext>
            </a:extLst>
          </p:cNvPr>
          <p:cNvPicPr>
            <a:picLocks noChangeAspect="1"/>
          </p:cNvPicPr>
          <p:nvPr/>
        </p:nvPicPr>
        <p:blipFill>
          <a:blip r:embed="rId2"/>
          <a:stretch>
            <a:fillRect/>
          </a:stretch>
        </p:blipFill>
        <p:spPr>
          <a:xfrm>
            <a:off x="152400" y="1180416"/>
            <a:ext cx="11896725" cy="4610100"/>
          </a:xfrm>
          <a:prstGeom prst="rect">
            <a:avLst/>
          </a:prstGeom>
        </p:spPr>
      </p:pic>
    </p:spTree>
    <p:extLst>
      <p:ext uri="{BB962C8B-B14F-4D97-AF65-F5344CB8AC3E}">
        <p14:creationId xmlns:p14="http://schemas.microsoft.com/office/powerpoint/2010/main" val="358898183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11ACA97-FE1C-48A7-8789-97FD32401FE2}"/>
              </a:ext>
            </a:extLst>
          </p:cNvPr>
          <p:cNvSpPr/>
          <p:nvPr/>
        </p:nvSpPr>
        <p:spPr>
          <a:xfrm>
            <a:off x="1143000" y="838200"/>
            <a:ext cx="8001000" cy="3508653"/>
          </a:xfrm>
          <a:prstGeom prst="rect">
            <a:avLst/>
          </a:prstGeom>
        </p:spPr>
        <p:txBody>
          <a:bodyPr wrap="square">
            <a:spAutoFit/>
          </a:bodyPr>
          <a:lstStyle/>
          <a:p>
            <a:r>
              <a:rPr lang="en-IN" sz="3600" dirty="0"/>
              <a:t>Security </a:t>
            </a:r>
          </a:p>
          <a:p>
            <a:endParaRPr lang="en-IN" dirty="0"/>
          </a:p>
          <a:p>
            <a:pPr marL="457200" indent="-457200">
              <a:buFont typeface="Wingdings" panose="05000000000000000000" pitchFamily="2" charset="2"/>
              <a:buChar char="§"/>
            </a:pPr>
            <a:r>
              <a:rPr lang="en-IN" sz="2800" dirty="0"/>
              <a:t>Connection </a:t>
            </a:r>
          </a:p>
          <a:p>
            <a:pPr marL="457200" indent="-457200">
              <a:buFont typeface="Wingdings" panose="05000000000000000000" pitchFamily="2" charset="2"/>
              <a:buChar char="§"/>
            </a:pPr>
            <a:r>
              <a:rPr lang="en-IN" sz="2800" dirty="0"/>
              <a:t>Authentication </a:t>
            </a:r>
          </a:p>
          <a:p>
            <a:pPr marL="457200" indent="-457200">
              <a:buFont typeface="Wingdings" panose="05000000000000000000" pitchFamily="2" charset="2"/>
              <a:buChar char="§"/>
            </a:pPr>
            <a:r>
              <a:rPr lang="en-IN" sz="2800" dirty="0"/>
              <a:t>Authorization </a:t>
            </a:r>
          </a:p>
          <a:p>
            <a:pPr marL="457200" indent="-457200">
              <a:buFont typeface="Wingdings" panose="05000000000000000000" pitchFamily="2" charset="2"/>
              <a:buChar char="§"/>
            </a:pPr>
            <a:r>
              <a:rPr lang="en-IN" sz="2800" dirty="0"/>
              <a:t>Encryption </a:t>
            </a:r>
          </a:p>
          <a:p>
            <a:pPr marL="457200" indent="-457200">
              <a:buFont typeface="Wingdings" panose="05000000000000000000" pitchFamily="2" charset="2"/>
              <a:buChar char="§"/>
            </a:pPr>
            <a:r>
              <a:rPr lang="en-IN" sz="2800" dirty="0"/>
              <a:t>Auditing </a:t>
            </a:r>
          </a:p>
          <a:p>
            <a:pPr marL="457200" indent="-457200">
              <a:buFont typeface="Wingdings" panose="05000000000000000000" pitchFamily="2" charset="2"/>
              <a:buChar char="§"/>
            </a:pPr>
            <a:r>
              <a:rPr lang="en-IN" sz="2800" dirty="0"/>
              <a:t>Threat Detection </a:t>
            </a:r>
          </a:p>
        </p:txBody>
      </p:sp>
    </p:spTree>
    <p:extLst>
      <p:ext uri="{BB962C8B-B14F-4D97-AF65-F5344CB8AC3E}">
        <p14:creationId xmlns:p14="http://schemas.microsoft.com/office/powerpoint/2010/main" val="349228160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A129137-3D59-CE49-91F7-51E2F85AEB1E}"/>
              </a:ext>
            </a:extLst>
          </p:cNvPr>
          <p:cNvPicPr>
            <a:picLocks noChangeAspect="1"/>
          </p:cNvPicPr>
          <p:nvPr/>
        </p:nvPicPr>
        <p:blipFill>
          <a:blip r:embed="rId2"/>
          <a:stretch>
            <a:fillRect/>
          </a:stretch>
        </p:blipFill>
        <p:spPr>
          <a:xfrm>
            <a:off x="4262310" y="0"/>
            <a:ext cx="3667380" cy="6858000"/>
          </a:xfrm>
          <a:prstGeom prst="rect">
            <a:avLst/>
          </a:prstGeom>
        </p:spPr>
      </p:pic>
    </p:spTree>
    <p:extLst>
      <p:ext uri="{BB962C8B-B14F-4D97-AF65-F5344CB8AC3E}">
        <p14:creationId xmlns:p14="http://schemas.microsoft.com/office/powerpoint/2010/main" val="19757299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26"/>
          <p:cNvSpPr>
            <a:spLocks noGrp="1"/>
          </p:cNvSpPr>
          <p:nvPr>
            <p:ph type="title" idx="4294967295"/>
          </p:nvPr>
        </p:nvSpPr>
        <p:spPr>
          <a:xfrm>
            <a:off x="0" y="123825"/>
            <a:ext cx="10515600" cy="1325563"/>
          </a:xfrm>
        </p:spPr>
        <p:txBody>
          <a:bodyPr/>
          <a:lstStyle/>
          <a:p>
            <a:r>
              <a:rPr lang="en-US" dirty="0"/>
              <a:t>Machine Learning and Analytics</a:t>
            </a:r>
          </a:p>
        </p:txBody>
      </p:sp>
      <p:sp>
        <p:nvSpPr>
          <p:cNvPr id="435" name="Rectangle 434"/>
          <p:cNvSpPr/>
          <p:nvPr/>
        </p:nvSpPr>
        <p:spPr>
          <a:xfrm>
            <a:off x="5022363" y="5469367"/>
            <a:ext cx="1426914" cy="362072"/>
          </a:xfrm>
          <a:prstGeom prst="rect">
            <a:avLst/>
          </a:prstGeom>
        </p:spPr>
        <p:txBody>
          <a:bodyPr wrap="none" lIns="0" tIns="0" rIns="0" bIns="0" anchor="ctr">
            <a:spAutoFit/>
          </a:bodyPr>
          <a:lstStyle/>
          <a:p>
            <a:pPr algn="ctr" defTabSz="710729">
              <a:spcBef>
                <a:spcPct val="0"/>
              </a:spcBef>
              <a:spcAft>
                <a:spcPct val="35000"/>
              </a:spcAft>
              <a:defRPr/>
            </a:pPr>
            <a:r>
              <a:rPr lang="en-US" sz="2353">
                <a:latin typeface="Segoe UI Light"/>
              </a:rPr>
              <a:t>Intelligence</a:t>
            </a:r>
            <a:endParaRPr lang="en-US" sz="1765" b="1" spc="-29">
              <a:latin typeface="Segoe UI Semilight" panose="020B0402040204020203" pitchFamily="34" charset="0"/>
              <a:cs typeface="Segoe UI Semilight" panose="020B0402040204020203" pitchFamily="34" charset="0"/>
            </a:endParaRPr>
          </a:p>
        </p:txBody>
      </p:sp>
      <p:grpSp>
        <p:nvGrpSpPr>
          <p:cNvPr id="7" name="Group 6"/>
          <p:cNvGrpSpPr/>
          <p:nvPr/>
        </p:nvGrpSpPr>
        <p:grpSpPr>
          <a:xfrm>
            <a:off x="405898" y="1283177"/>
            <a:ext cx="7078671" cy="4501021"/>
            <a:chOff x="414036" y="1308411"/>
            <a:chExt cx="7220613" cy="4591276"/>
          </a:xfrm>
        </p:grpSpPr>
        <p:sp>
          <p:nvSpPr>
            <p:cNvPr id="450" name="Rectangle 449"/>
            <p:cNvSpPr/>
            <p:nvPr/>
          </p:nvSpPr>
          <p:spPr bwMode="auto">
            <a:xfrm>
              <a:off x="4010350" y="1308413"/>
              <a:ext cx="1737360" cy="3967030"/>
            </a:xfrm>
            <a:prstGeom prst="rect">
              <a:avLst/>
            </a:prstGeom>
            <a:solidFill>
              <a:srgbClr val="0078D7"/>
            </a:solidFill>
            <a:ln w="3175">
              <a:noFill/>
            </a:ln>
            <a:effectLst/>
          </p:spPr>
          <p:txBody>
            <a:bodyPr spcFirstLastPara="0" vert="horz" wrap="square" lIns="17922" tIns="89642" rIns="17922" bIns="89604" numCol="1" spcCol="1270" anchor="t" anchorCtr="0">
              <a:noAutofit/>
            </a:bodyPr>
            <a:lstStyle/>
            <a:p>
              <a:pPr algn="ctr" defTabSz="710729">
                <a:spcBef>
                  <a:spcPct val="0"/>
                </a:spcBef>
                <a:spcAft>
                  <a:spcPct val="35000"/>
                </a:spcAft>
                <a:defRPr/>
              </a:pPr>
              <a:r>
                <a:rPr lang="en-US" sz="1372" kern="0">
                  <a:latin typeface="Segoe UI Semibold" panose="020B0702040204020203" pitchFamily="34" charset="0"/>
                  <a:cs typeface="Segoe UI Semibold" panose="020B0702040204020203" pitchFamily="34" charset="0"/>
                </a:rPr>
                <a:t>Big Data Stores</a:t>
              </a:r>
            </a:p>
          </p:txBody>
        </p:sp>
        <p:sp>
          <p:nvSpPr>
            <p:cNvPr id="150" name="Freeform 50"/>
            <p:cNvSpPr/>
            <p:nvPr/>
          </p:nvSpPr>
          <p:spPr>
            <a:xfrm>
              <a:off x="4215995" y="3369049"/>
              <a:ext cx="250183" cy="319265"/>
            </a:xfrm>
            <a:custGeom>
              <a:avLst/>
              <a:gdLst>
                <a:gd name="connsiteX0" fmla="*/ 103887 w 207774"/>
                <a:gd name="connsiteY0" fmla="*/ 0 h 257770"/>
                <a:gd name="connsiteX1" fmla="*/ 205663 w 207774"/>
                <a:gd name="connsiteY1" fmla="*/ 24187 h 257770"/>
                <a:gd name="connsiteX2" fmla="*/ 207588 w 207774"/>
                <a:gd name="connsiteY2" fmla="*/ 29753 h 257770"/>
                <a:gd name="connsiteX3" fmla="*/ 207774 w 207774"/>
                <a:gd name="connsiteY3" fmla="*/ 29753 h 257770"/>
                <a:gd name="connsiteX4" fmla="*/ 207774 w 207774"/>
                <a:gd name="connsiteY4" fmla="*/ 30292 h 257770"/>
                <a:gd name="connsiteX5" fmla="*/ 207774 w 207774"/>
                <a:gd name="connsiteY5" fmla="*/ 227478 h 257770"/>
                <a:gd name="connsiteX6" fmla="*/ 103887 w 207774"/>
                <a:gd name="connsiteY6" fmla="*/ 257770 h 257770"/>
                <a:gd name="connsiteX7" fmla="*/ 0 w 207774"/>
                <a:gd name="connsiteY7" fmla="*/ 227478 h 257770"/>
                <a:gd name="connsiteX8" fmla="*/ 0 w 207774"/>
                <a:gd name="connsiteY8" fmla="*/ 30292 h 257770"/>
                <a:gd name="connsiteX9" fmla="*/ 0 w 207774"/>
                <a:gd name="connsiteY9" fmla="*/ 29753 h 257770"/>
                <a:gd name="connsiteX10" fmla="*/ 187 w 207774"/>
                <a:gd name="connsiteY10" fmla="*/ 29753 h 257770"/>
                <a:gd name="connsiteX11" fmla="*/ 2111 w 207774"/>
                <a:gd name="connsiteY11" fmla="*/ 24187 h 257770"/>
                <a:gd name="connsiteX12" fmla="*/ 103887 w 207774"/>
                <a:gd name="connsiteY12" fmla="*/ 0 h 257770"/>
                <a:gd name="connsiteX13" fmla="*/ 101573 w 207774"/>
                <a:gd name="connsiteY13" fmla="*/ 12155 h 257770"/>
                <a:gd name="connsiteX14" fmla="*/ 17226 w 207774"/>
                <a:gd name="connsiteY14" fmla="*/ 37778 h 257770"/>
                <a:gd name="connsiteX15" fmla="*/ 101573 w 207774"/>
                <a:gd name="connsiteY15" fmla="*/ 63401 h 257770"/>
                <a:gd name="connsiteX16" fmla="*/ 185920 w 207774"/>
                <a:gd name="connsiteY16" fmla="*/ 37778 h 257770"/>
                <a:gd name="connsiteX17" fmla="*/ 101573 w 207774"/>
                <a:gd name="connsiteY17" fmla="*/ 12155 h 257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07774" h="257770">
                  <a:moveTo>
                    <a:pt x="103887" y="0"/>
                  </a:moveTo>
                  <a:cubicBezTo>
                    <a:pt x="154090" y="0"/>
                    <a:pt x="195976" y="10384"/>
                    <a:pt x="205663" y="24187"/>
                  </a:cubicBezTo>
                  <a:lnTo>
                    <a:pt x="207588" y="29753"/>
                  </a:lnTo>
                  <a:lnTo>
                    <a:pt x="207774" y="29753"/>
                  </a:lnTo>
                  <a:lnTo>
                    <a:pt x="207774" y="30292"/>
                  </a:lnTo>
                  <a:lnTo>
                    <a:pt x="207774" y="227478"/>
                  </a:lnTo>
                  <a:cubicBezTo>
                    <a:pt x="207774" y="244208"/>
                    <a:pt x="161262" y="257770"/>
                    <a:pt x="103887" y="257770"/>
                  </a:cubicBezTo>
                  <a:cubicBezTo>
                    <a:pt x="46512" y="257770"/>
                    <a:pt x="0" y="244208"/>
                    <a:pt x="0" y="227478"/>
                  </a:cubicBezTo>
                  <a:lnTo>
                    <a:pt x="0" y="30292"/>
                  </a:lnTo>
                  <a:lnTo>
                    <a:pt x="0" y="29753"/>
                  </a:lnTo>
                  <a:lnTo>
                    <a:pt x="187" y="29753"/>
                  </a:lnTo>
                  <a:lnTo>
                    <a:pt x="2111" y="24187"/>
                  </a:lnTo>
                  <a:cubicBezTo>
                    <a:pt x="11798" y="10384"/>
                    <a:pt x="53684" y="0"/>
                    <a:pt x="103887" y="0"/>
                  </a:cubicBezTo>
                  <a:close/>
                  <a:moveTo>
                    <a:pt x="101573" y="12155"/>
                  </a:moveTo>
                  <a:cubicBezTo>
                    <a:pt x="54989" y="12155"/>
                    <a:pt x="17226" y="23627"/>
                    <a:pt x="17226" y="37778"/>
                  </a:cubicBezTo>
                  <a:cubicBezTo>
                    <a:pt x="17226" y="51929"/>
                    <a:pt x="54989" y="63401"/>
                    <a:pt x="101573" y="63401"/>
                  </a:cubicBezTo>
                  <a:cubicBezTo>
                    <a:pt x="148157" y="63401"/>
                    <a:pt x="185920" y="51929"/>
                    <a:pt x="185920" y="37778"/>
                  </a:cubicBezTo>
                  <a:cubicBezTo>
                    <a:pt x="185920" y="23627"/>
                    <a:pt x="148157" y="12155"/>
                    <a:pt x="101573" y="12155"/>
                  </a:cubicBezTo>
                  <a:close/>
                </a:path>
              </a:pathLst>
            </a:custGeom>
            <a:solidFill>
              <a:schemeClr val="tx1"/>
            </a:solidFill>
            <a:ln w="12700" cap="flat" cmpd="sng" algn="ctr">
              <a:noFill/>
              <a:prstDash val="solid"/>
              <a:miter lim="800000"/>
            </a:ln>
            <a:effectLst/>
          </p:spPr>
          <p:txBody>
            <a:bodyPr wrap="square" lIns="0" tIns="0" rIns="0" bIns="0" rtlCol="0" anchor="ctr">
              <a:noAutofit/>
            </a:bodyPr>
            <a:lstStyle/>
            <a:p>
              <a:pPr defTabSz="475831">
                <a:defRPr/>
              </a:pPr>
              <a:r>
                <a:rPr lang="en-US" sz="1176" b="1" kern="0">
                  <a:latin typeface="Segoe UI Light" panose="020B0502040204020203" pitchFamily="34" charset="0"/>
                  <a:cs typeface="Segoe UI Light" panose="020B0502040204020203" pitchFamily="34" charset="0"/>
                </a:rPr>
                <a:t> </a:t>
              </a:r>
              <a:r>
                <a:rPr lang="en-US" sz="1176" b="1" kern="0">
                  <a:ln>
                    <a:solidFill>
                      <a:srgbClr val="0078D7"/>
                    </a:solidFill>
                  </a:ln>
                  <a:latin typeface="Segoe UI Light" panose="020B0502040204020203" pitchFamily="34" charset="0"/>
                  <a:cs typeface="Segoe UI Light" panose="020B0502040204020203" pitchFamily="34" charset="0"/>
                </a:rPr>
                <a:t>{  }</a:t>
              </a:r>
            </a:p>
          </p:txBody>
        </p:sp>
        <p:sp>
          <p:nvSpPr>
            <p:cNvPr id="149" name="Rectangle 148"/>
            <p:cNvSpPr/>
            <p:nvPr/>
          </p:nvSpPr>
          <p:spPr bwMode="auto">
            <a:xfrm>
              <a:off x="2135867" y="1308411"/>
              <a:ext cx="1737360" cy="3967032"/>
            </a:xfrm>
            <a:prstGeom prst="rect">
              <a:avLst/>
            </a:prstGeom>
            <a:solidFill>
              <a:srgbClr val="0078D7"/>
            </a:solidFill>
            <a:ln w="3175">
              <a:noFill/>
            </a:ln>
            <a:effectLst/>
          </p:spPr>
          <p:txBody>
            <a:bodyPr spcFirstLastPara="0" vert="horz" wrap="square" lIns="17922" tIns="89642" rIns="17922" bIns="89604" numCol="1" spcCol="1270" anchor="t" anchorCtr="0">
              <a:noAutofit/>
            </a:bodyPr>
            <a:lstStyle/>
            <a:p>
              <a:pPr algn="ctr" defTabSz="710729">
                <a:spcBef>
                  <a:spcPct val="0"/>
                </a:spcBef>
                <a:spcAft>
                  <a:spcPct val="35000"/>
                </a:spcAft>
                <a:defRPr/>
              </a:pPr>
              <a:r>
                <a:rPr lang="en-US" sz="1372" kern="0">
                  <a:latin typeface="Segoe UI Semibold" panose="020B0702040204020203" pitchFamily="34" charset="0"/>
                  <a:cs typeface="Segoe UI Semibold" panose="020B0702040204020203" pitchFamily="34" charset="0"/>
                </a:rPr>
                <a:t>Information Management</a:t>
              </a:r>
            </a:p>
          </p:txBody>
        </p:sp>
        <p:sp>
          <p:nvSpPr>
            <p:cNvPr id="418" name="Rectangle 417"/>
            <p:cNvSpPr/>
            <p:nvPr/>
          </p:nvSpPr>
          <p:spPr>
            <a:xfrm>
              <a:off x="2652706" y="3370317"/>
              <a:ext cx="1271016" cy="261610"/>
            </a:xfrm>
            <a:prstGeom prst="rect">
              <a:avLst/>
            </a:prstGeom>
          </p:spPr>
          <p:txBody>
            <a:bodyPr wrap="square">
              <a:spAutoFit/>
            </a:bodyPr>
            <a:lstStyle/>
            <a:p>
              <a:pPr defTabSz="896386">
                <a:defRPr/>
              </a:pPr>
              <a:r>
                <a:rPr lang="en-US" sz="1078" kern="0">
                  <a:latin typeface="Segoe UI"/>
                  <a:cs typeface="Segoe UI Semilight" panose="020B0402040204020203" pitchFamily="34" charset="0"/>
                </a:rPr>
                <a:t>Event Hubs</a:t>
              </a:r>
              <a:endParaRPr lang="en-US" sz="1078" kern="0">
                <a:latin typeface="Segoe UI"/>
              </a:endParaRPr>
            </a:p>
          </p:txBody>
        </p:sp>
        <p:grpSp>
          <p:nvGrpSpPr>
            <p:cNvPr id="18" name="Group 17"/>
            <p:cNvGrpSpPr/>
            <p:nvPr/>
          </p:nvGrpSpPr>
          <p:grpSpPr>
            <a:xfrm>
              <a:off x="2054022" y="5614588"/>
              <a:ext cx="2425658" cy="208338"/>
              <a:chOff x="2019368" y="5614588"/>
              <a:chExt cx="2425658" cy="208338"/>
            </a:xfrm>
          </p:grpSpPr>
          <p:cxnSp>
            <p:nvCxnSpPr>
              <p:cNvPr id="429" name="Straight Connector 428"/>
              <p:cNvCxnSpPr/>
              <p:nvPr/>
            </p:nvCxnSpPr>
            <p:spPr>
              <a:xfrm rot="13500000">
                <a:off x="4355633" y="5733533"/>
                <a:ext cx="0" cy="178786"/>
              </a:xfrm>
              <a:prstGeom prst="line">
                <a:avLst/>
              </a:prstGeom>
              <a:solidFill>
                <a:srgbClr val="FFFFFF">
                  <a:lumMod val="85000"/>
                </a:srgbClr>
              </a:solidFill>
              <a:ln w="28575" cap="flat" cmpd="sng" algn="ctr">
                <a:solidFill>
                  <a:srgbClr val="002050"/>
                </a:solidFill>
                <a:prstDash val="solid"/>
                <a:headEnd type="none"/>
                <a:tailEnd type="none"/>
              </a:ln>
              <a:effectLst/>
            </p:spPr>
          </p:cxnSp>
          <p:grpSp>
            <p:nvGrpSpPr>
              <p:cNvPr id="16" name="Group 15"/>
              <p:cNvGrpSpPr/>
              <p:nvPr/>
            </p:nvGrpSpPr>
            <p:grpSpPr>
              <a:xfrm>
                <a:off x="2019368" y="5614588"/>
                <a:ext cx="2377440" cy="181498"/>
                <a:chOff x="2019368" y="5614588"/>
                <a:chExt cx="2377440" cy="181498"/>
              </a:xfrm>
            </p:grpSpPr>
            <p:cxnSp>
              <p:nvCxnSpPr>
                <p:cNvPr id="419" name="Straight Connector 418"/>
                <p:cNvCxnSpPr/>
                <p:nvPr/>
              </p:nvCxnSpPr>
              <p:spPr>
                <a:xfrm>
                  <a:off x="2019368" y="5763821"/>
                  <a:ext cx="2377440" cy="0"/>
                </a:xfrm>
                <a:prstGeom prst="line">
                  <a:avLst/>
                </a:prstGeom>
                <a:solidFill>
                  <a:srgbClr val="FFFFFF">
                    <a:lumMod val="85000"/>
                  </a:srgbClr>
                </a:solidFill>
                <a:ln w="28575" cap="flat" cmpd="sng" algn="ctr">
                  <a:solidFill>
                    <a:srgbClr val="002050"/>
                  </a:solidFill>
                  <a:prstDash val="solid"/>
                  <a:headEnd type="none"/>
                  <a:tailEnd type="none"/>
                </a:ln>
                <a:effectLst/>
              </p:spPr>
            </p:cxnSp>
            <p:cxnSp>
              <p:nvCxnSpPr>
                <p:cNvPr id="430" name="Straight Connector 429"/>
                <p:cNvCxnSpPr/>
                <p:nvPr/>
              </p:nvCxnSpPr>
              <p:spPr>
                <a:xfrm rot="13500000">
                  <a:off x="4263039" y="5705337"/>
                  <a:ext cx="181498" cy="0"/>
                </a:xfrm>
                <a:prstGeom prst="line">
                  <a:avLst/>
                </a:prstGeom>
                <a:solidFill>
                  <a:srgbClr val="FFFFFF">
                    <a:lumMod val="85000"/>
                  </a:srgbClr>
                </a:solidFill>
                <a:ln w="28575" cap="flat" cmpd="sng" algn="ctr">
                  <a:solidFill>
                    <a:srgbClr val="002050"/>
                  </a:solidFill>
                  <a:prstDash val="solid"/>
                  <a:headEnd type="none"/>
                  <a:tailEnd type="none"/>
                </a:ln>
                <a:effectLst/>
              </p:spPr>
            </p:cxnSp>
          </p:grpSp>
        </p:grpSp>
        <p:sp>
          <p:nvSpPr>
            <p:cNvPr id="421" name="Rectangle 420"/>
            <p:cNvSpPr/>
            <p:nvPr/>
          </p:nvSpPr>
          <p:spPr>
            <a:xfrm>
              <a:off x="2652706" y="2807478"/>
              <a:ext cx="1271016" cy="261610"/>
            </a:xfrm>
            <a:prstGeom prst="rect">
              <a:avLst/>
            </a:prstGeom>
          </p:spPr>
          <p:txBody>
            <a:bodyPr wrap="square">
              <a:spAutoFit/>
            </a:bodyPr>
            <a:lstStyle/>
            <a:p>
              <a:pPr defTabSz="896386">
                <a:defRPr/>
              </a:pPr>
              <a:r>
                <a:rPr lang="en-US" sz="1078">
                  <a:latin typeface="Segoe UI"/>
                  <a:cs typeface="Segoe UI Semilight" panose="020B0402040204020203" pitchFamily="34" charset="0"/>
                </a:rPr>
                <a:t>Data Catalog</a:t>
              </a:r>
            </a:p>
          </p:txBody>
        </p:sp>
        <p:grpSp>
          <p:nvGrpSpPr>
            <p:cNvPr id="2" name="Group 1"/>
            <p:cNvGrpSpPr/>
            <p:nvPr/>
          </p:nvGrpSpPr>
          <p:grpSpPr>
            <a:xfrm>
              <a:off x="2337798" y="2765033"/>
              <a:ext cx="274997" cy="292527"/>
              <a:chOff x="2337798" y="2765033"/>
              <a:chExt cx="274997" cy="292527"/>
            </a:xfrm>
          </p:grpSpPr>
          <p:sp>
            <p:nvSpPr>
              <p:cNvPr id="426" name="Freeform 10"/>
              <p:cNvSpPr>
                <a:spLocks/>
              </p:cNvSpPr>
              <p:nvPr/>
            </p:nvSpPr>
            <p:spPr bwMode="auto">
              <a:xfrm>
                <a:off x="2337798" y="2765033"/>
                <a:ext cx="215699" cy="229570"/>
              </a:xfrm>
              <a:custGeom>
                <a:avLst/>
                <a:gdLst>
                  <a:gd name="T0" fmla="*/ 490 w 2830"/>
                  <a:gd name="T1" fmla="*/ 280 h 3012"/>
                  <a:gd name="T2" fmla="*/ 458 w 2830"/>
                  <a:gd name="T3" fmla="*/ 274 h 3012"/>
                  <a:gd name="T4" fmla="*/ 422 w 2830"/>
                  <a:gd name="T5" fmla="*/ 246 h 3012"/>
                  <a:gd name="T6" fmla="*/ 410 w 2830"/>
                  <a:gd name="T7" fmla="*/ 200 h 3012"/>
                  <a:gd name="T8" fmla="*/ 416 w 2830"/>
                  <a:gd name="T9" fmla="*/ 170 h 3012"/>
                  <a:gd name="T10" fmla="*/ 444 w 2830"/>
                  <a:gd name="T11" fmla="*/ 134 h 3012"/>
                  <a:gd name="T12" fmla="*/ 490 w 2830"/>
                  <a:gd name="T13" fmla="*/ 120 h 3012"/>
                  <a:gd name="T14" fmla="*/ 2724 w 2830"/>
                  <a:gd name="T15" fmla="*/ 1362 h 3012"/>
                  <a:gd name="T16" fmla="*/ 2830 w 2830"/>
                  <a:gd name="T17" fmla="*/ 0 h 3012"/>
                  <a:gd name="T18" fmla="*/ 382 w 2830"/>
                  <a:gd name="T19" fmla="*/ 16 h 3012"/>
                  <a:gd name="T20" fmla="*/ 314 w 2830"/>
                  <a:gd name="T21" fmla="*/ 74 h 3012"/>
                  <a:gd name="T22" fmla="*/ 266 w 2830"/>
                  <a:gd name="T23" fmla="*/ 130 h 3012"/>
                  <a:gd name="T24" fmla="*/ 222 w 2830"/>
                  <a:gd name="T25" fmla="*/ 206 h 3012"/>
                  <a:gd name="T26" fmla="*/ 214 w 2830"/>
                  <a:gd name="T27" fmla="*/ 736 h 3012"/>
                  <a:gd name="T28" fmla="*/ 62 w 2830"/>
                  <a:gd name="T29" fmla="*/ 738 h 3012"/>
                  <a:gd name="T30" fmla="*/ 22 w 2830"/>
                  <a:gd name="T31" fmla="*/ 760 h 3012"/>
                  <a:gd name="T32" fmla="*/ 0 w 2830"/>
                  <a:gd name="T33" fmla="*/ 800 h 3012"/>
                  <a:gd name="T34" fmla="*/ 0 w 2830"/>
                  <a:gd name="T35" fmla="*/ 832 h 3012"/>
                  <a:gd name="T36" fmla="*/ 22 w 2830"/>
                  <a:gd name="T37" fmla="*/ 872 h 3012"/>
                  <a:gd name="T38" fmla="*/ 62 w 2830"/>
                  <a:gd name="T39" fmla="*/ 894 h 3012"/>
                  <a:gd name="T40" fmla="*/ 214 w 2830"/>
                  <a:gd name="T41" fmla="*/ 896 h 3012"/>
                  <a:gd name="T42" fmla="*/ 80 w 2830"/>
                  <a:gd name="T43" fmla="*/ 1556 h 3012"/>
                  <a:gd name="T44" fmla="*/ 34 w 2830"/>
                  <a:gd name="T45" fmla="*/ 1570 h 3012"/>
                  <a:gd name="T46" fmla="*/ 6 w 2830"/>
                  <a:gd name="T47" fmla="*/ 1606 h 3012"/>
                  <a:gd name="T48" fmla="*/ 0 w 2830"/>
                  <a:gd name="T49" fmla="*/ 1636 h 3012"/>
                  <a:gd name="T50" fmla="*/ 12 w 2830"/>
                  <a:gd name="T51" fmla="*/ 1682 h 3012"/>
                  <a:gd name="T52" fmla="*/ 48 w 2830"/>
                  <a:gd name="T53" fmla="*/ 1710 h 3012"/>
                  <a:gd name="T54" fmla="*/ 214 w 2830"/>
                  <a:gd name="T55" fmla="*/ 1716 h 3012"/>
                  <a:gd name="T56" fmla="*/ 80 w 2830"/>
                  <a:gd name="T57" fmla="*/ 2314 h 3012"/>
                  <a:gd name="T58" fmla="*/ 48 w 2830"/>
                  <a:gd name="T59" fmla="*/ 2320 h 3012"/>
                  <a:gd name="T60" fmla="*/ 12 w 2830"/>
                  <a:gd name="T61" fmla="*/ 2348 h 3012"/>
                  <a:gd name="T62" fmla="*/ 0 w 2830"/>
                  <a:gd name="T63" fmla="*/ 2394 h 3012"/>
                  <a:gd name="T64" fmla="*/ 6 w 2830"/>
                  <a:gd name="T65" fmla="*/ 2424 h 3012"/>
                  <a:gd name="T66" fmla="*/ 34 w 2830"/>
                  <a:gd name="T67" fmla="*/ 2460 h 3012"/>
                  <a:gd name="T68" fmla="*/ 80 w 2830"/>
                  <a:gd name="T69" fmla="*/ 2474 h 3012"/>
                  <a:gd name="T70" fmla="*/ 214 w 2830"/>
                  <a:gd name="T71" fmla="*/ 2854 h 3012"/>
                  <a:gd name="T72" fmla="*/ 220 w 2830"/>
                  <a:gd name="T73" fmla="*/ 2910 h 3012"/>
                  <a:gd name="T74" fmla="*/ 250 w 2830"/>
                  <a:gd name="T75" fmla="*/ 2966 h 3012"/>
                  <a:gd name="T76" fmla="*/ 292 w 2830"/>
                  <a:gd name="T77" fmla="*/ 2998 h 3012"/>
                  <a:gd name="T78" fmla="*/ 346 w 2830"/>
                  <a:gd name="T79" fmla="*/ 3010 h 3012"/>
                  <a:gd name="T80" fmla="*/ 1744 w 2830"/>
                  <a:gd name="T81" fmla="*/ 3012 h 3012"/>
                  <a:gd name="T82" fmla="*/ 1746 w 2830"/>
                  <a:gd name="T83" fmla="*/ 1702 h 3012"/>
                  <a:gd name="T84" fmla="*/ 1786 w 2830"/>
                  <a:gd name="T85" fmla="*/ 1632 h 3012"/>
                  <a:gd name="T86" fmla="*/ 1840 w 2830"/>
                  <a:gd name="T87" fmla="*/ 1572 h 3012"/>
                  <a:gd name="T88" fmla="*/ 1900 w 2830"/>
                  <a:gd name="T89" fmla="*/ 1530 h 3012"/>
                  <a:gd name="T90" fmla="*/ 1952 w 2830"/>
                  <a:gd name="T91" fmla="*/ 1502 h 3012"/>
                  <a:gd name="T92" fmla="*/ 2048 w 2830"/>
                  <a:gd name="T93" fmla="*/ 1458 h 3012"/>
                  <a:gd name="T94" fmla="*/ 2162 w 2830"/>
                  <a:gd name="T95" fmla="*/ 1424 h 3012"/>
                  <a:gd name="T96" fmla="*/ 2376 w 2830"/>
                  <a:gd name="T97" fmla="*/ 1382 h 3012"/>
                  <a:gd name="T98" fmla="*/ 2564 w 2830"/>
                  <a:gd name="T99" fmla="*/ 1366 h 30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30" h="3012">
                    <a:moveTo>
                      <a:pt x="2564" y="1366"/>
                    </a:moveTo>
                    <a:lnTo>
                      <a:pt x="2564" y="280"/>
                    </a:lnTo>
                    <a:lnTo>
                      <a:pt x="490" y="280"/>
                    </a:lnTo>
                    <a:lnTo>
                      <a:pt x="490" y="280"/>
                    </a:lnTo>
                    <a:lnTo>
                      <a:pt x="472" y="280"/>
                    </a:lnTo>
                    <a:lnTo>
                      <a:pt x="458" y="274"/>
                    </a:lnTo>
                    <a:lnTo>
                      <a:pt x="444" y="268"/>
                    </a:lnTo>
                    <a:lnTo>
                      <a:pt x="432" y="258"/>
                    </a:lnTo>
                    <a:lnTo>
                      <a:pt x="422" y="246"/>
                    </a:lnTo>
                    <a:lnTo>
                      <a:pt x="416" y="232"/>
                    </a:lnTo>
                    <a:lnTo>
                      <a:pt x="410" y="216"/>
                    </a:lnTo>
                    <a:lnTo>
                      <a:pt x="410" y="200"/>
                    </a:lnTo>
                    <a:lnTo>
                      <a:pt x="410" y="200"/>
                    </a:lnTo>
                    <a:lnTo>
                      <a:pt x="410" y="184"/>
                    </a:lnTo>
                    <a:lnTo>
                      <a:pt x="416" y="170"/>
                    </a:lnTo>
                    <a:lnTo>
                      <a:pt x="422" y="156"/>
                    </a:lnTo>
                    <a:lnTo>
                      <a:pt x="432" y="144"/>
                    </a:lnTo>
                    <a:lnTo>
                      <a:pt x="444" y="134"/>
                    </a:lnTo>
                    <a:lnTo>
                      <a:pt x="458" y="126"/>
                    </a:lnTo>
                    <a:lnTo>
                      <a:pt x="472" y="122"/>
                    </a:lnTo>
                    <a:lnTo>
                      <a:pt x="490" y="120"/>
                    </a:lnTo>
                    <a:lnTo>
                      <a:pt x="2724" y="120"/>
                    </a:lnTo>
                    <a:lnTo>
                      <a:pt x="2724" y="1362"/>
                    </a:lnTo>
                    <a:lnTo>
                      <a:pt x="2724" y="1362"/>
                    </a:lnTo>
                    <a:lnTo>
                      <a:pt x="2776" y="1364"/>
                    </a:lnTo>
                    <a:lnTo>
                      <a:pt x="2830" y="1366"/>
                    </a:lnTo>
                    <a:lnTo>
                      <a:pt x="2830" y="0"/>
                    </a:lnTo>
                    <a:lnTo>
                      <a:pt x="410" y="0"/>
                    </a:lnTo>
                    <a:lnTo>
                      <a:pt x="410" y="0"/>
                    </a:lnTo>
                    <a:lnTo>
                      <a:pt x="382" y="16"/>
                    </a:lnTo>
                    <a:lnTo>
                      <a:pt x="356" y="36"/>
                    </a:lnTo>
                    <a:lnTo>
                      <a:pt x="334" y="54"/>
                    </a:lnTo>
                    <a:lnTo>
                      <a:pt x="314" y="74"/>
                    </a:lnTo>
                    <a:lnTo>
                      <a:pt x="296" y="92"/>
                    </a:lnTo>
                    <a:lnTo>
                      <a:pt x="280" y="112"/>
                    </a:lnTo>
                    <a:lnTo>
                      <a:pt x="266" y="130"/>
                    </a:lnTo>
                    <a:lnTo>
                      <a:pt x="254" y="148"/>
                    </a:lnTo>
                    <a:lnTo>
                      <a:pt x="234" y="180"/>
                    </a:lnTo>
                    <a:lnTo>
                      <a:pt x="222" y="206"/>
                    </a:lnTo>
                    <a:lnTo>
                      <a:pt x="214" y="230"/>
                    </a:lnTo>
                    <a:lnTo>
                      <a:pt x="214" y="230"/>
                    </a:lnTo>
                    <a:lnTo>
                      <a:pt x="214" y="736"/>
                    </a:lnTo>
                    <a:lnTo>
                      <a:pt x="80" y="736"/>
                    </a:lnTo>
                    <a:lnTo>
                      <a:pt x="80" y="736"/>
                    </a:lnTo>
                    <a:lnTo>
                      <a:pt x="62" y="738"/>
                    </a:lnTo>
                    <a:lnTo>
                      <a:pt x="48" y="742"/>
                    </a:lnTo>
                    <a:lnTo>
                      <a:pt x="34" y="750"/>
                    </a:lnTo>
                    <a:lnTo>
                      <a:pt x="22" y="760"/>
                    </a:lnTo>
                    <a:lnTo>
                      <a:pt x="12" y="772"/>
                    </a:lnTo>
                    <a:lnTo>
                      <a:pt x="6" y="784"/>
                    </a:lnTo>
                    <a:lnTo>
                      <a:pt x="0" y="800"/>
                    </a:lnTo>
                    <a:lnTo>
                      <a:pt x="0" y="816"/>
                    </a:lnTo>
                    <a:lnTo>
                      <a:pt x="0" y="816"/>
                    </a:lnTo>
                    <a:lnTo>
                      <a:pt x="0" y="832"/>
                    </a:lnTo>
                    <a:lnTo>
                      <a:pt x="6" y="846"/>
                    </a:lnTo>
                    <a:lnTo>
                      <a:pt x="12" y="860"/>
                    </a:lnTo>
                    <a:lnTo>
                      <a:pt x="22" y="872"/>
                    </a:lnTo>
                    <a:lnTo>
                      <a:pt x="34" y="882"/>
                    </a:lnTo>
                    <a:lnTo>
                      <a:pt x="48" y="890"/>
                    </a:lnTo>
                    <a:lnTo>
                      <a:pt x="62" y="894"/>
                    </a:lnTo>
                    <a:lnTo>
                      <a:pt x="80" y="896"/>
                    </a:lnTo>
                    <a:lnTo>
                      <a:pt x="214" y="896"/>
                    </a:lnTo>
                    <a:lnTo>
                      <a:pt x="214" y="896"/>
                    </a:lnTo>
                    <a:lnTo>
                      <a:pt x="214" y="1556"/>
                    </a:lnTo>
                    <a:lnTo>
                      <a:pt x="80" y="1556"/>
                    </a:lnTo>
                    <a:lnTo>
                      <a:pt x="80" y="1556"/>
                    </a:lnTo>
                    <a:lnTo>
                      <a:pt x="62" y="1558"/>
                    </a:lnTo>
                    <a:lnTo>
                      <a:pt x="48" y="1562"/>
                    </a:lnTo>
                    <a:lnTo>
                      <a:pt x="34" y="1570"/>
                    </a:lnTo>
                    <a:lnTo>
                      <a:pt x="22" y="1580"/>
                    </a:lnTo>
                    <a:lnTo>
                      <a:pt x="12" y="1592"/>
                    </a:lnTo>
                    <a:lnTo>
                      <a:pt x="6" y="1606"/>
                    </a:lnTo>
                    <a:lnTo>
                      <a:pt x="0" y="1620"/>
                    </a:lnTo>
                    <a:lnTo>
                      <a:pt x="0" y="1636"/>
                    </a:lnTo>
                    <a:lnTo>
                      <a:pt x="0" y="1636"/>
                    </a:lnTo>
                    <a:lnTo>
                      <a:pt x="0" y="1652"/>
                    </a:lnTo>
                    <a:lnTo>
                      <a:pt x="6" y="1668"/>
                    </a:lnTo>
                    <a:lnTo>
                      <a:pt x="12" y="1682"/>
                    </a:lnTo>
                    <a:lnTo>
                      <a:pt x="22" y="1694"/>
                    </a:lnTo>
                    <a:lnTo>
                      <a:pt x="34" y="1702"/>
                    </a:lnTo>
                    <a:lnTo>
                      <a:pt x="48" y="1710"/>
                    </a:lnTo>
                    <a:lnTo>
                      <a:pt x="62" y="1716"/>
                    </a:lnTo>
                    <a:lnTo>
                      <a:pt x="80" y="1716"/>
                    </a:lnTo>
                    <a:lnTo>
                      <a:pt x="214" y="1716"/>
                    </a:lnTo>
                    <a:lnTo>
                      <a:pt x="214" y="1716"/>
                    </a:lnTo>
                    <a:lnTo>
                      <a:pt x="214" y="2314"/>
                    </a:lnTo>
                    <a:lnTo>
                      <a:pt x="80" y="2314"/>
                    </a:lnTo>
                    <a:lnTo>
                      <a:pt x="80" y="2314"/>
                    </a:lnTo>
                    <a:lnTo>
                      <a:pt x="62" y="2316"/>
                    </a:lnTo>
                    <a:lnTo>
                      <a:pt x="48" y="2320"/>
                    </a:lnTo>
                    <a:lnTo>
                      <a:pt x="34" y="2328"/>
                    </a:lnTo>
                    <a:lnTo>
                      <a:pt x="22" y="2338"/>
                    </a:lnTo>
                    <a:lnTo>
                      <a:pt x="12" y="2348"/>
                    </a:lnTo>
                    <a:lnTo>
                      <a:pt x="6" y="2362"/>
                    </a:lnTo>
                    <a:lnTo>
                      <a:pt x="0" y="2378"/>
                    </a:lnTo>
                    <a:lnTo>
                      <a:pt x="0" y="2394"/>
                    </a:lnTo>
                    <a:lnTo>
                      <a:pt x="0" y="2394"/>
                    </a:lnTo>
                    <a:lnTo>
                      <a:pt x="0" y="2410"/>
                    </a:lnTo>
                    <a:lnTo>
                      <a:pt x="6" y="2424"/>
                    </a:lnTo>
                    <a:lnTo>
                      <a:pt x="12" y="2438"/>
                    </a:lnTo>
                    <a:lnTo>
                      <a:pt x="22" y="2450"/>
                    </a:lnTo>
                    <a:lnTo>
                      <a:pt x="34" y="2460"/>
                    </a:lnTo>
                    <a:lnTo>
                      <a:pt x="48" y="2468"/>
                    </a:lnTo>
                    <a:lnTo>
                      <a:pt x="62" y="2472"/>
                    </a:lnTo>
                    <a:lnTo>
                      <a:pt x="80" y="2474"/>
                    </a:lnTo>
                    <a:lnTo>
                      <a:pt x="214" y="2474"/>
                    </a:lnTo>
                    <a:lnTo>
                      <a:pt x="214" y="2474"/>
                    </a:lnTo>
                    <a:lnTo>
                      <a:pt x="214" y="2854"/>
                    </a:lnTo>
                    <a:lnTo>
                      <a:pt x="214" y="2854"/>
                    </a:lnTo>
                    <a:lnTo>
                      <a:pt x="216" y="2884"/>
                    </a:lnTo>
                    <a:lnTo>
                      <a:pt x="220" y="2910"/>
                    </a:lnTo>
                    <a:lnTo>
                      <a:pt x="228" y="2932"/>
                    </a:lnTo>
                    <a:lnTo>
                      <a:pt x="238" y="2952"/>
                    </a:lnTo>
                    <a:lnTo>
                      <a:pt x="250" y="2966"/>
                    </a:lnTo>
                    <a:lnTo>
                      <a:pt x="262" y="2980"/>
                    </a:lnTo>
                    <a:lnTo>
                      <a:pt x="276" y="2990"/>
                    </a:lnTo>
                    <a:lnTo>
                      <a:pt x="292" y="2998"/>
                    </a:lnTo>
                    <a:lnTo>
                      <a:pt x="306" y="3002"/>
                    </a:lnTo>
                    <a:lnTo>
                      <a:pt x="320" y="3006"/>
                    </a:lnTo>
                    <a:lnTo>
                      <a:pt x="346" y="3010"/>
                    </a:lnTo>
                    <a:lnTo>
                      <a:pt x="364" y="3012"/>
                    </a:lnTo>
                    <a:lnTo>
                      <a:pt x="370" y="3012"/>
                    </a:lnTo>
                    <a:lnTo>
                      <a:pt x="1744" y="3012"/>
                    </a:lnTo>
                    <a:lnTo>
                      <a:pt x="1744" y="1710"/>
                    </a:lnTo>
                    <a:lnTo>
                      <a:pt x="1746" y="1702"/>
                    </a:lnTo>
                    <a:lnTo>
                      <a:pt x="1746" y="1702"/>
                    </a:lnTo>
                    <a:lnTo>
                      <a:pt x="1756" y="1680"/>
                    </a:lnTo>
                    <a:lnTo>
                      <a:pt x="1768" y="1658"/>
                    </a:lnTo>
                    <a:lnTo>
                      <a:pt x="1786" y="1632"/>
                    </a:lnTo>
                    <a:lnTo>
                      <a:pt x="1810" y="1602"/>
                    </a:lnTo>
                    <a:lnTo>
                      <a:pt x="1824" y="1588"/>
                    </a:lnTo>
                    <a:lnTo>
                      <a:pt x="1840" y="1572"/>
                    </a:lnTo>
                    <a:lnTo>
                      <a:pt x="1858" y="1558"/>
                    </a:lnTo>
                    <a:lnTo>
                      <a:pt x="1878" y="1544"/>
                    </a:lnTo>
                    <a:lnTo>
                      <a:pt x="1900" y="1530"/>
                    </a:lnTo>
                    <a:lnTo>
                      <a:pt x="1924" y="1518"/>
                    </a:lnTo>
                    <a:lnTo>
                      <a:pt x="1924" y="1518"/>
                    </a:lnTo>
                    <a:lnTo>
                      <a:pt x="1952" y="1502"/>
                    </a:lnTo>
                    <a:lnTo>
                      <a:pt x="1982" y="1486"/>
                    </a:lnTo>
                    <a:lnTo>
                      <a:pt x="2014" y="1472"/>
                    </a:lnTo>
                    <a:lnTo>
                      <a:pt x="2048" y="1458"/>
                    </a:lnTo>
                    <a:lnTo>
                      <a:pt x="2086" y="1446"/>
                    </a:lnTo>
                    <a:lnTo>
                      <a:pt x="2122" y="1434"/>
                    </a:lnTo>
                    <a:lnTo>
                      <a:pt x="2162" y="1424"/>
                    </a:lnTo>
                    <a:lnTo>
                      <a:pt x="2202" y="1414"/>
                    </a:lnTo>
                    <a:lnTo>
                      <a:pt x="2288" y="1396"/>
                    </a:lnTo>
                    <a:lnTo>
                      <a:pt x="2376" y="1382"/>
                    </a:lnTo>
                    <a:lnTo>
                      <a:pt x="2470" y="1372"/>
                    </a:lnTo>
                    <a:lnTo>
                      <a:pt x="2564" y="1366"/>
                    </a:lnTo>
                    <a:lnTo>
                      <a:pt x="2564" y="136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latin typeface="Segoe UI"/>
                </a:endParaRPr>
              </a:p>
            </p:txBody>
          </p:sp>
          <p:sp>
            <p:nvSpPr>
              <p:cNvPr id="427" name="Freeform 11"/>
              <p:cNvSpPr>
                <a:spLocks/>
              </p:cNvSpPr>
              <p:nvPr/>
            </p:nvSpPr>
            <p:spPr bwMode="auto">
              <a:xfrm>
                <a:off x="2477126" y="2895824"/>
                <a:ext cx="135669" cy="161736"/>
              </a:xfrm>
              <a:custGeom>
                <a:avLst/>
                <a:gdLst>
                  <a:gd name="T0" fmla="*/ 866 w 1780"/>
                  <a:gd name="T1" fmla="*/ 356 h 2122"/>
                  <a:gd name="T2" fmla="*/ 730 w 1780"/>
                  <a:gd name="T3" fmla="*/ 352 h 2122"/>
                  <a:gd name="T4" fmla="*/ 594 w 1780"/>
                  <a:gd name="T5" fmla="*/ 340 h 2122"/>
                  <a:gd name="T6" fmla="*/ 464 w 1780"/>
                  <a:gd name="T7" fmla="*/ 322 h 2122"/>
                  <a:gd name="T8" fmla="*/ 342 w 1780"/>
                  <a:gd name="T9" fmla="*/ 296 h 2122"/>
                  <a:gd name="T10" fmla="*/ 232 w 1780"/>
                  <a:gd name="T11" fmla="*/ 262 h 2122"/>
                  <a:gd name="T12" fmla="*/ 136 w 1780"/>
                  <a:gd name="T13" fmla="*/ 222 h 2122"/>
                  <a:gd name="T14" fmla="*/ 58 w 1780"/>
                  <a:gd name="T15" fmla="*/ 174 h 2122"/>
                  <a:gd name="T16" fmla="*/ 12 w 1780"/>
                  <a:gd name="T17" fmla="*/ 134 h 2122"/>
                  <a:gd name="T18" fmla="*/ 0 w 1780"/>
                  <a:gd name="T19" fmla="*/ 1940 h 2122"/>
                  <a:gd name="T20" fmla="*/ 26 w 1780"/>
                  <a:gd name="T21" fmla="*/ 1960 h 2122"/>
                  <a:gd name="T22" fmla="*/ 90 w 1780"/>
                  <a:gd name="T23" fmla="*/ 1996 h 2122"/>
                  <a:gd name="T24" fmla="*/ 174 w 1780"/>
                  <a:gd name="T25" fmla="*/ 2030 h 2122"/>
                  <a:gd name="T26" fmla="*/ 272 w 1780"/>
                  <a:gd name="T27" fmla="*/ 2058 h 2122"/>
                  <a:gd name="T28" fmla="*/ 386 w 1780"/>
                  <a:gd name="T29" fmla="*/ 2082 h 2122"/>
                  <a:gd name="T30" fmla="*/ 512 w 1780"/>
                  <a:gd name="T31" fmla="*/ 2102 h 2122"/>
                  <a:gd name="T32" fmla="*/ 646 w 1780"/>
                  <a:gd name="T33" fmla="*/ 2114 h 2122"/>
                  <a:gd name="T34" fmla="*/ 790 w 1780"/>
                  <a:gd name="T35" fmla="*/ 2122 h 2122"/>
                  <a:gd name="T36" fmla="*/ 866 w 1780"/>
                  <a:gd name="T37" fmla="*/ 2122 h 2122"/>
                  <a:gd name="T38" fmla="*/ 1050 w 1780"/>
                  <a:gd name="T39" fmla="*/ 2118 h 2122"/>
                  <a:gd name="T40" fmla="*/ 1222 w 1780"/>
                  <a:gd name="T41" fmla="*/ 2102 h 2122"/>
                  <a:gd name="T42" fmla="*/ 1376 w 1780"/>
                  <a:gd name="T43" fmla="*/ 2076 h 2122"/>
                  <a:gd name="T44" fmla="*/ 1512 w 1780"/>
                  <a:gd name="T45" fmla="*/ 2044 h 2122"/>
                  <a:gd name="T46" fmla="*/ 1624 w 1780"/>
                  <a:gd name="T47" fmla="*/ 2004 h 2122"/>
                  <a:gd name="T48" fmla="*/ 1690 w 1780"/>
                  <a:gd name="T49" fmla="*/ 1970 h 2122"/>
                  <a:gd name="T50" fmla="*/ 1724 w 1780"/>
                  <a:gd name="T51" fmla="*/ 1946 h 2122"/>
                  <a:gd name="T52" fmla="*/ 1750 w 1780"/>
                  <a:gd name="T53" fmla="*/ 1922 h 2122"/>
                  <a:gd name="T54" fmla="*/ 1770 w 1780"/>
                  <a:gd name="T55" fmla="*/ 1894 h 2122"/>
                  <a:gd name="T56" fmla="*/ 1778 w 1780"/>
                  <a:gd name="T57" fmla="*/ 1868 h 2122"/>
                  <a:gd name="T58" fmla="*/ 1780 w 1780"/>
                  <a:gd name="T59" fmla="*/ 0 h 2122"/>
                  <a:gd name="T60" fmla="*/ 1778 w 1780"/>
                  <a:gd name="T61" fmla="*/ 22 h 2122"/>
                  <a:gd name="T62" fmla="*/ 1768 w 1780"/>
                  <a:gd name="T63" fmla="*/ 64 h 2122"/>
                  <a:gd name="T64" fmla="*/ 1748 w 1780"/>
                  <a:gd name="T65" fmla="*/ 102 h 2122"/>
                  <a:gd name="T66" fmla="*/ 1718 w 1780"/>
                  <a:gd name="T67" fmla="*/ 138 h 2122"/>
                  <a:gd name="T68" fmla="*/ 1682 w 1780"/>
                  <a:gd name="T69" fmla="*/ 170 h 2122"/>
                  <a:gd name="T70" fmla="*/ 1636 w 1780"/>
                  <a:gd name="T71" fmla="*/ 202 h 2122"/>
                  <a:gd name="T72" fmla="*/ 1584 w 1780"/>
                  <a:gd name="T73" fmla="*/ 228 h 2122"/>
                  <a:gd name="T74" fmla="*/ 1494 w 1780"/>
                  <a:gd name="T75" fmla="*/ 266 h 2122"/>
                  <a:gd name="T76" fmla="*/ 1356 w 1780"/>
                  <a:gd name="T77" fmla="*/ 304 h 2122"/>
                  <a:gd name="T78" fmla="*/ 1200 w 1780"/>
                  <a:gd name="T79" fmla="*/ 332 h 2122"/>
                  <a:gd name="T80" fmla="*/ 1036 w 1780"/>
                  <a:gd name="T81" fmla="*/ 350 h 2122"/>
                  <a:gd name="T82" fmla="*/ 866 w 1780"/>
                  <a:gd name="T83" fmla="*/ 356 h 2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80" h="2122">
                    <a:moveTo>
                      <a:pt x="866" y="356"/>
                    </a:moveTo>
                    <a:lnTo>
                      <a:pt x="866" y="356"/>
                    </a:lnTo>
                    <a:lnTo>
                      <a:pt x="798" y="354"/>
                    </a:lnTo>
                    <a:lnTo>
                      <a:pt x="730" y="352"/>
                    </a:lnTo>
                    <a:lnTo>
                      <a:pt x="660" y="348"/>
                    </a:lnTo>
                    <a:lnTo>
                      <a:pt x="594" y="340"/>
                    </a:lnTo>
                    <a:lnTo>
                      <a:pt x="528" y="332"/>
                    </a:lnTo>
                    <a:lnTo>
                      <a:pt x="464" y="322"/>
                    </a:lnTo>
                    <a:lnTo>
                      <a:pt x="402" y="310"/>
                    </a:lnTo>
                    <a:lnTo>
                      <a:pt x="342" y="296"/>
                    </a:lnTo>
                    <a:lnTo>
                      <a:pt x="286" y="280"/>
                    </a:lnTo>
                    <a:lnTo>
                      <a:pt x="232" y="262"/>
                    </a:lnTo>
                    <a:lnTo>
                      <a:pt x="182" y="244"/>
                    </a:lnTo>
                    <a:lnTo>
                      <a:pt x="136" y="222"/>
                    </a:lnTo>
                    <a:lnTo>
                      <a:pt x="96" y="200"/>
                    </a:lnTo>
                    <a:lnTo>
                      <a:pt x="58" y="174"/>
                    </a:lnTo>
                    <a:lnTo>
                      <a:pt x="26" y="148"/>
                    </a:lnTo>
                    <a:lnTo>
                      <a:pt x="12" y="134"/>
                    </a:lnTo>
                    <a:lnTo>
                      <a:pt x="0" y="120"/>
                    </a:lnTo>
                    <a:lnTo>
                      <a:pt x="0" y="1940"/>
                    </a:lnTo>
                    <a:lnTo>
                      <a:pt x="0" y="1940"/>
                    </a:lnTo>
                    <a:lnTo>
                      <a:pt x="26" y="1960"/>
                    </a:lnTo>
                    <a:lnTo>
                      <a:pt x="56" y="1978"/>
                    </a:lnTo>
                    <a:lnTo>
                      <a:pt x="90" y="1996"/>
                    </a:lnTo>
                    <a:lnTo>
                      <a:pt x="130" y="2014"/>
                    </a:lnTo>
                    <a:lnTo>
                      <a:pt x="174" y="2030"/>
                    </a:lnTo>
                    <a:lnTo>
                      <a:pt x="222" y="2044"/>
                    </a:lnTo>
                    <a:lnTo>
                      <a:pt x="272" y="2058"/>
                    </a:lnTo>
                    <a:lnTo>
                      <a:pt x="328" y="2072"/>
                    </a:lnTo>
                    <a:lnTo>
                      <a:pt x="386" y="2082"/>
                    </a:lnTo>
                    <a:lnTo>
                      <a:pt x="448" y="2092"/>
                    </a:lnTo>
                    <a:lnTo>
                      <a:pt x="512" y="2102"/>
                    </a:lnTo>
                    <a:lnTo>
                      <a:pt x="578" y="2108"/>
                    </a:lnTo>
                    <a:lnTo>
                      <a:pt x="646" y="2114"/>
                    </a:lnTo>
                    <a:lnTo>
                      <a:pt x="718" y="2118"/>
                    </a:lnTo>
                    <a:lnTo>
                      <a:pt x="790" y="2122"/>
                    </a:lnTo>
                    <a:lnTo>
                      <a:pt x="866" y="2122"/>
                    </a:lnTo>
                    <a:lnTo>
                      <a:pt x="866" y="2122"/>
                    </a:lnTo>
                    <a:lnTo>
                      <a:pt x="958" y="2122"/>
                    </a:lnTo>
                    <a:lnTo>
                      <a:pt x="1050" y="2118"/>
                    </a:lnTo>
                    <a:lnTo>
                      <a:pt x="1138" y="2110"/>
                    </a:lnTo>
                    <a:lnTo>
                      <a:pt x="1222" y="2102"/>
                    </a:lnTo>
                    <a:lnTo>
                      <a:pt x="1302" y="2090"/>
                    </a:lnTo>
                    <a:lnTo>
                      <a:pt x="1376" y="2076"/>
                    </a:lnTo>
                    <a:lnTo>
                      <a:pt x="1446" y="2062"/>
                    </a:lnTo>
                    <a:lnTo>
                      <a:pt x="1512" y="2044"/>
                    </a:lnTo>
                    <a:lnTo>
                      <a:pt x="1570" y="2024"/>
                    </a:lnTo>
                    <a:lnTo>
                      <a:pt x="1624" y="2004"/>
                    </a:lnTo>
                    <a:lnTo>
                      <a:pt x="1670" y="1982"/>
                    </a:lnTo>
                    <a:lnTo>
                      <a:pt x="1690" y="1970"/>
                    </a:lnTo>
                    <a:lnTo>
                      <a:pt x="1708" y="1958"/>
                    </a:lnTo>
                    <a:lnTo>
                      <a:pt x="1724" y="1946"/>
                    </a:lnTo>
                    <a:lnTo>
                      <a:pt x="1738" y="1934"/>
                    </a:lnTo>
                    <a:lnTo>
                      <a:pt x="1750" y="1922"/>
                    </a:lnTo>
                    <a:lnTo>
                      <a:pt x="1762" y="1908"/>
                    </a:lnTo>
                    <a:lnTo>
                      <a:pt x="1770" y="1894"/>
                    </a:lnTo>
                    <a:lnTo>
                      <a:pt x="1774" y="1882"/>
                    </a:lnTo>
                    <a:lnTo>
                      <a:pt x="1778" y="1868"/>
                    </a:lnTo>
                    <a:lnTo>
                      <a:pt x="1780" y="1854"/>
                    </a:lnTo>
                    <a:lnTo>
                      <a:pt x="1780" y="0"/>
                    </a:lnTo>
                    <a:lnTo>
                      <a:pt x="1780" y="0"/>
                    </a:lnTo>
                    <a:lnTo>
                      <a:pt x="1778" y="22"/>
                    </a:lnTo>
                    <a:lnTo>
                      <a:pt x="1774" y="44"/>
                    </a:lnTo>
                    <a:lnTo>
                      <a:pt x="1768" y="64"/>
                    </a:lnTo>
                    <a:lnTo>
                      <a:pt x="1760" y="82"/>
                    </a:lnTo>
                    <a:lnTo>
                      <a:pt x="1748" y="102"/>
                    </a:lnTo>
                    <a:lnTo>
                      <a:pt x="1734" y="120"/>
                    </a:lnTo>
                    <a:lnTo>
                      <a:pt x="1718" y="138"/>
                    </a:lnTo>
                    <a:lnTo>
                      <a:pt x="1700" y="154"/>
                    </a:lnTo>
                    <a:lnTo>
                      <a:pt x="1682" y="170"/>
                    </a:lnTo>
                    <a:lnTo>
                      <a:pt x="1660" y="186"/>
                    </a:lnTo>
                    <a:lnTo>
                      <a:pt x="1636" y="202"/>
                    </a:lnTo>
                    <a:lnTo>
                      <a:pt x="1610" y="216"/>
                    </a:lnTo>
                    <a:lnTo>
                      <a:pt x="1584" y="228"/>
                    </a:lnTo>
                    <a:lnTo>
                      <a:pt x="1554" y="242"/>
                    </a:lnTo>
                    <a:lnTo>
                      <a:pt x="1494" y="266"/>
                    </a:lnTo>
                    <a:lnTo>
                      <a:pt x="1426" y="286"/>
                    </a:lnTo>
                    <a:lnTo>
                      <a:pt x="1356" y="304"/>
                    </a:lnTo>
                    <a:lnTo>
                      <a:pt x="1280" y="320"/>
                    </a:lnTo>
                    <a:lnTo>
                      <a:pt x="1200" y="332"/>
                    </a:lnTo>
                    <a:lnTo>
                      <a:pt x="1120" y="342"/>
                    </a:lnTo>
                    <a:lnTo>
                      <a:pt x="1036" y="350"/>
                    </a:lnTo>
                    <a:lnTo>
                      <a:pt x="952" y="354"/>
                    </a:lnTo>
                    <a:lnTo>
                      <a:pt x="866" y="356"/>
                    </a:lnTo>
                    <a:lnTo>
                      <a:pt x="866" y="3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latin typeface="Segoe UI"/>
                </a:endParaRPr>
              </a:p>
            </p:txBody>
          </p:sp>
          <p:sp>
            <p:nvSpPr>
              <p:cNvPr id="428" name="Freeform 12"/>
              <p:cNvSpPr>
                <a:spLocks/>
              </p:cNvSpPr>
              <p:nvPr/>
            </p:nvSpPr>
            <p:spPr bwMode="auto">
              <a:xfrm>
                <a:off x="2485052" y="2880123"/>
                <a:ext cx="116310" cy="31402"/>
              </a:xfrm>
              <a:custGeom>
                <a:avLst/>
                <a:gdLst>
                  <a:gd name="T0" fmla="*/ 0 w 1526"/>
                  <a:gd name="T1" fmla="*/ 206 h 412"/>
                  <a:gd name="T2" fmla="*/ 2 w 1526"/>
                  <a:gd name="T3" fmla="*/ 220 h 412"/>
                  <a:gd name="T4" fmla="*/ 12 w 1526"/>
                  <a:gd name="T5" fmla="*/ 236 h 412"/>
                  <a:gd name="T6" fmla="*/ 52 w 1526"/>
                  <a:gd name="T7" fmla="*/ 270 h 412"/>
                  <a:gd name="T8" fmla="*/ 116 w 1526"/>
                  <a:gd name="T9" fmla="*/ 304 h 412"/>
                  <a:gd name="T10" fmla="*/ 204 w 1526"/>
                  <a:gd name="T11" fmla="*/ 336 h 412"/>
                  <a:gd name="T12" fmla="*/ 312 w 1526"/>
                  <a:gd name="T13" fmla="*/ 366 h 412"/>
                  <a:gd name="T14" fmla="*/ 444 w 1526"/>
                  <a:gd name="T15" fmla="*/ 390 h 412"/>
                  <a:gd name="T16" fmla="*/ 594 w 1526"/>
                  <a:gd name="T17" fmla="*/ 406 h 412"/>
                  <a:gd name="T18" fmla="*/ 762 w 1526"/>
                  <a:gd name="T19" fmla="*/ 412 h 412"/>
                  <a:gd name="T20" fmla="*/ 850 w 1526"/>
                  <a:gd name="T21" fmla="*/ 412 h 412"/>
                  <a:gd name="T22" fmla="*/ 1010 w 1526"/>
                  <a:gd name="T23" fmla="*/ 400 h 412"/>
                  <a:gd name="T24" fmla="*/ 1150 w 1526"/>
                  <a:gd name="T25" fmla="*/ 380 h 412"/>
                  <a:gd name="T26" fmla="*/ 1270 w 1526"/>
                  <a:gd name="T27" fmla="*/ 352 h 412"/>
                  <a:gd name="T28" fmla="*/ 1370 w 1526"/>
                  <a:gd name="T29" fmla="*/ 320 h 412"/>
                  <a:gd name="T30" fmla="*/ 1446 w 1526"/>
                  <a:gd name="T31" fmla="*/ 286 h 412"/>
                  <a:gd name="T32" fmla="*/ 1496 w 1526"/>
                  <a:gd name="T33" fmla="*/ 252 h 412"/>
                  <a:gd name="T34" fmla="*/ 1520 w 1526"/>
                  <a:gd name="T35" fmla="*/ 228 h 412"/>
                  <a:gd name="T36" fmla="*/ 1526 w 1526"/>
                  <a:gd name="T37" fmla="*/ 214 h 412"/>
                  <a:gd name="T38" fmla="*/ 1526 w 1526"/>
                  <a:gd name="T39" fmla="*/ 206 h 412"/>
                  <a:gd name="T40" fmla="*/ 1524 w 1526"/>
                  <a:gd name="T41" fmla="*/ 192 h 412"/>
                  <a:gd name="T42" fmla="*/ 1514 w 1526"/>
                  <a:gd name="T43" fmla="*/ 176 h 412"/>
                  <a:gd name="T44" fmla="*/ 1474 w 1526"/>
                  <a:gd name="T45" fmla="*/ 144 h 412"/>
                  <a:gd name="T46" fmla="*/ 1410 w 1526"/>
                  <a:gd name="T47" fmla="*/ 110 h 412"/>
                  <a:gd name="T48" fmla="*/ 1322 w 1526"/>
                  <a:gd name="T49" fmla="*/ 76 h 412"/>
                  <a:gd name="T50" fmla="*/ 1212 w 1526"/>
                  <a:gd name="T51" fmla="*/ 46 h 412"/>
                  <a:gd name="T52" fmla="*/ 1082 w 1526"/>
                  <a:gd name="T53" fmla="*/ 22 h 412"/>
                  <a:gd name="T54" fmla="*/ 932 w 1526"/>
                  <a:gd name="T55" fmla="*/ 6 h 412"/>
                  <a:gd name="T56" fmla="*/ 762 w 1526"/>
                  <a:gd name="T57" fmla="*/ 0 h 412"/>
                  <a:gd name="T58" fmla="*/ 676 w 1526"/>
                  <a:gd name="T59" fmla="*/ 2 h 412"/>
                  <a:gd name="T60" fmla="*/ 516 w 1526"/>
                  <a:gd name="T61" fmla="*/ 14 h 412"/>
                  <a:gd name="T62" fmla="*/ 376 w 1526"/>
                  <a:gd name="T63" fmla="*/ 34 h 412"/>
                  <a:gd name="T64" fmla="*/ 256 w 1526"/>
                  <a:gd name="T65" fmla="*/ 60 h 412"/>
                  <a:gd name="T66" fmla="*/ 156 w 1526"/>
                  <a:gd name="T67" fmla="*/ 92 h 412"/>
                  <a:gd name="T68" fmla="*/ 80 w 1526"/>
                  <a:gd name="T69" fmla="*/ 126 h 412"/>
                  <a:gd name="T70" fmla="*/ 28 w 1526"/>
                  <a:gd name="T71" fmla="*/ 160 h 412"/>
                  <a:gd name="T72" fmla="*/ 6 w 1526"/>
                  <a:gd name="T73" fmla="*/ 184 h 412"/>
                  <a:gd name="T74" fmla="*/ 0 w 1526"/>
                  <a:gd name="T75" fmla="*/ 200 h 412"/>
                  <a:gd name="T76" fmla="*/ 0 w 1526"/>
                  <a:gd name="T77" fmla="*/ 206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526" h="412">
                    <a:moveTo>
                      <a:pt x="0" y="206"/>
                    </a:moveTo>
                    <a:lnTo>
                      <a:pt x="0" y="206"/>
                    </a:lnTo>
                    <a:lnTo>
                      <a:pt x="0" y="214"/>
                    </a:lnTo>
                    <a:lnTo>
                      <a:pt x="2" y="220"/>
                    </a:lnTo>
                    <a:lnTo>
                      <a:pt x="6" y="228"/>
                    </a:lnTo>
                    <a:lnTo>
                      <a:pt x="12" y="236"/>
                    </a:lnTo>
                    <a:lnTo>
                      <a:pt x="28" y="252"/>
                    </a:lnTo>
                    <a:lnTo>
                      <a:pt x="52" y="270"/>
                    </a:lnTo>
                    <a:lnTo>
                      <a:pt x="80" y="286"/>
                    </a:lnTo>
                    <a:lnTo>
                      <a:pt x="116" y="304"/>
                    </a:lnTo>
                    <a:lnTo>
                      <a:pt x="156" y="320"/>
                    </a:lnTo>
                    <a:lnTo>
                      <a:pt x="204" y="336"/>
                    </a:lnTo>
                    <a:lnTo>
                      <a:pt x="256" y="352"/>
                    </a:lnTo>
                    <a:lnTo>
                      <a:pt x="312" y="366"/>
                    </a:lnTo>
                    <a:lnTo>
                      <a:pt x="376" y="380"/>
                    </a:lnTo>
                    <a:lnTo>
                      <a:pt x="444" y="390"/>
                    </a:lnTo>
                    <a:lnTo>
                      <a:pt x="516" y="400"/>
                    </a:lnTo>
                    <a:lnTo>
                      <a:pt x="594" y="406"/>
                    </a:lnTo>
                    <a:lnTo>
                      <a:pt x="676" y="412"/>
                    </a:lnTo>
                    <a:lnTo>
                      <a:pt x="762" y="412"/>
                    </a:lnTo>
                    <a:lnTo>
                      <a:pt x="762" y="412"/>
                    </a:lnTo>
                    <a:lnTo>
                      <a:pt x="850" y="412"/>
                    </a:lnTo>
                    <a:lnTo>
                      <a:pt x="932" y="406"/>
                    </a:lnTo>
                    <a:lnTo>
                      <a:pt x="1010" y="400"/>
                    </a:lnTo>
                    <a:lnTo>
                      <a:pt x="1082" y="390"/>
                    </a:lnTo>
                    <a:lnTo>
                      <a:pt x="1150" y="380"/>
                    </a:lnTo>
                    <a:lnTo>
                      <a:pt x="1212" y="366"/>
                    </a:lnTo>
                    <a:lnTo>
                      <a:pt x="1270" y="352"/>
                    </a:lnTo>
                    <a:lnTo>
                      <a:pt x="1322" y="336"/>
                    </a:lnTo>
                    <a:lnTo>
                      <a:pt x="1370" y="320"/>
                    </a:lnTo>
                    <a:lnTo>
                      <a:pt x="1410" y="304"/>
                    </a:lnTo>
                    <a:lnTo>
                      <a:pt x="1446" y="286"/>
                    </a:lnTo>
                    <a:lnTo>
                      <a:pt x="1474" y="270"/>
                    </a:lnTo>
                    <a:lnTo>
                      <a:pt x="1496" y="252"/>
                    </a:lnTo>
                    <a:lnTo>
                      <a:pt x="1514" y="236"/>
                    </a:lnTo>
                    <a:lnTo>
                      <a:pt x="1520" y="228"/>
                    </a:lnTo>
                    <a:lnTo>
                      <a:pt x="1524" y="220"/>
                    </a:lnTo>
                    <a:lnTo>
                      <a:pt x="1526" y="214"/>
                    </a:lnTo>
                    <a:lnTo>
                      <a:pt x="1526" y="206"/>
                    </a:lnTo>
                    <a:lnTo>
                      <a:pt x="1526" y="206"/>
                    </a:lnTo>
                    <a:lnTo>
                      <a:pt x="1526" y="200"/>
                    </a:lnTo>
                    <a:lnTo>
                      <a:pt x="1524" y="192"/>
                    </a:lnTo>
                    <a:lnTo>
                      <a:pt x="1520" y="184"/>
                    </a:lnTo>
                    <a:lnTo>
                      <a:pt x="1514" y="176"/>
                    </a:lnTo>
                    <a:lnTo>
                      <a:pt x="1496" y="160"/>
                    </a:lnTo>
                    <a:lnTo>
                      <a:pt x="1474" y="144"/>
                    </a:lnTo>
                    <a:lnTo>
                      <a:pt x="1446" y="126"/>
                    </a:lnTo>
                    <a:lnTo>
                      <a:pt x="1410" y="110"/>
                    </a:lnTo>
                    <a:lnTo>
                      <a:pt x="1370" y="92"/>
                    </a:lnTo>
                    <a:lnTo>
                      <a:pt x="1322" y="76"/>
                    </a:lnTo>
                    <a:lnTo>
                      <a:pt x="1270" y="60"/>
                    </a:lnTo>
                    <a:lnTo>
                      <a:pt x="1212" y="46"/>
                    </a:lnTo>
                    <a:lnTo>
                      <a:pt x="1150" y="34"/>
                    </a:lnTo>
                    <a:lnTo>
                      <a:pt x="1082" y="22"/>
                    </a:lnTo>
                    <a:lnTo>
                      <a:pt x="1010" y="14"/>
                    </a:lnTo>
                    <a:lnTo>
                      <a:pt x="932" y="6"/>
                    </a:lnTo>
                    <a:lnTo>
                      <a:pt x="850" y="2"/>
                    </a:lnTo>
                    <a:lnTo>
                      <a:pt x="762" y="0"/>
                    </a:lnTo>
                    <a:lnTo>
                      <a:pt x="762" y="0"/>
                    </a:lnTo>
                    <a:lnTo>
                      <a:pt x="676" y="2"/>
                    </a:lnTo>
                    <a:lnTo>
                      <a:pt x="594" y="6"/>
                    </a:lnTo>
                    <a:lnTo>
                      <a:pt x="516" y="14"/>
                    </a:lnTo>
                    <a:lnTo>
                      <a:pt x="444" y="22"/>
                    </a:lnTo>
                    <a:lnTo>
                      <a:pt x="376" y="34"/>
                    </a:lnTo>
                    <a:lnTo>
                      <a:pt x="312" y="46"/>
                    </a:lnTo>
                    <a:lnTo>
                      <a:pt x="256" y="60"/>
                    </a:lnTo>
                    <a:lnTo>
                      <a:pt x="204" y="76"/>
                    </a:lnTo>
                    <a:lnTo>
                      <a:pt x="156" y="92"/>
                    </a:lnTo>
                    <a:lnTo>
                      <a:pt x="116" y="110"/>
                    </a:lnTo>
                    <a:lnTo>
                      <a:pt x="80" y="126"/>
                    </a:lnTo>
                    <a:lnTo>
                      <a:pt x="52" y="144"/>
                    </a:lnTo>
                    <a:lnTo>
                      <a:pt x="28" y="160"/>
                    </a:lnTo>
                    <a:lnTo>
                      <a:pt x="12" y="176"/>
                    </a:lnTo>
                    <a:lnTo>
                      <a:pt x="6" y="184"/>
                    </a:lnTo>
                    <a:lnTo>
                      <a:pt x="2" y="192"/>
                    </a:lnTo>
                    <a:lnTo>
                      <a:pt x="0" y="200"/>
                    </a:lnTo>
                    <a:lnTo>
                      <a:pt x="0" y="206"/>
                    </a:lnTo>
                    <a:lnTo>
                      <a:pt x="0" y="20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latin typeface="Segoe UI"/>
                </a:endParaRPr>
              </a:p>
            </p:txBody>
          </p:sp>
        </p:grpSp>
        <p:sp>
          <p:nvSpPr>
            <p:cNvPr id="423" name="Rectangle 422"/>
            <p:cNvSpPr/>
            <p:nvPr/>
          </p:nvSpPr>
          <p:spPr>
            <a:xfrm>
              <a:off x="2652706" y="2173905"/>
              <a:ext cx="1271016" cy="261610"/>
            </a:xfrm>
            <a:prstGeom prst="rect">
              <a:avLst/>
            </a:prstGeom>
          </p:spPr>
          <p:txBody>
            <a:bodyPr wrap="square">
              <a:spAutoFit/>
            </a:bodyPr>
            <a:lstStyle/>
            <a:p>
              <a:pPr defTabSz="896386">
                <a:defRPr/>
              </a:pPr>
              <a:r>
                <a:rPr lang="en-US" sz="1078" kern="0">
                  <a:latin typeface="Segoe UI"/>
                  <a:cs typeface="Segoe UI Semilight" panose="020B0402040204020203" pitchFamily="34" charset="0"/>
                </a:rPr>
                <a:t>Data Factory </a:t>
              </a:r>
              <a:endParaRPr lang="en-US" sz="1078" kern="0">
                <a:latin typeface="Segoe UI"/>
              </a:endParaRPr>
            </a:p>
          </p:txBody>
        </p:sp>
        <p:sp>
          <p:nvSpPr>
            <p:cNvPr id="424" name="Freeform 423"/>
            <p:cNvSpPr/>
            <p:nvPr/>
          </p:nvSpPr>
          <p:spPr bwMode="auto">
            <a:xfrm>
              <a:off x="2333792" y="2112641"/>
              <a:ext cx="286460" cy="301030"/>
            </a:xfrm>
            <a:custGeom>
              <a:avLst/>
              <a:gdLst>
                <a:gd name="connsiteX0" fmla="*/ 1931382 w 2687091"/>
                <a:gd name="connsiteY0" fmla="*/ 1799512 h 2823758"/>
                <a:gd name="connsiteX1" fmla="*/ 1931382 w 2687091"/>
                <a:gd name="connsiteY1" fmla="*/ 2128383 h 2823758"/>
                <a:gd name="connsiteX2" fmla="*/ 2260253 w 2687091"/>
                <a:gd name="connsiteY2" fmla="*/ 2128383 h 2823758"/>
                <a:gd name="connsiteX3" fmla="*/ 2260253 w 2687091"/>
                <a:gd name="connsiteY3" fmla="*/ 1799512 h 2823758"/>
                <a:gd name="connsiteX4" fmla="*/ 1372033 w 2687091"/>
                <a:gd name="connsiteY4" fmla="*/ 1799512 h 2823758"/>
                <a:gd name="connsiteX5" fmla="*/ 1372033 w 2687091"/>
                <a:gd name="connsiteY5" fmla="*/ 2128383 h 2823758"/>
                <a:gd name="connsiteX6" fmla="*/ 1700904 w 2687091"/>
                <a:gd name="connsiteY6" fmla="*/ 2128383 h 2823758"/>
                <a:gd name="connsiteX7" fmla="*/ 1700904 w 2687091"/>
                <a:gd name="connsiteY7" fmla="*/ 1799512 h 2823758"/>
                <a:gd name="connsiteX8" fmla="*/ 812685 w 2687091"/>
                <a:gd name="connsiteY8" fmla="*/ 1799512 h 2823758"/>
                <a:gd name="connsiteX9" fmla="*/ 812685 w 2687091"/>
                <a:gd name="connsiteY9" fmla="*/ 2128383 h 2823758"/>
                <a:gd name="connsiteX10" fmla="*/ 1141555 w 2687091"/>
                <a:gd name="connsiteY10" fmla="*/ 2128383 h 2823758"/>
                <a:gd name="connsiteX11" fmla="*/ 1141555 w 2687091"/>
                <a:gd name="connsiteY11" fmla="*/ 1799512 h 2823758"/>
                <a:gd name="connsiteX12" fmla="*/ 486277 w 2687091"/>
                <a:gd name="connsiteY12" fmla="*/ 93827 h 2823758"/>
                <a:gd name="connsiteX13" fmla="*/ 103872 w 2687091"/>
                <a:gd name="connsiteY13" fmla="*/ 162103 h 2823758"/>
                <a:gd name="connsiteX14" fmla="*/ 486277 w 2687091"/>
                <a:gd name="connsiteY14" fmla="*/ 230379 h 2823758"/>
                <a:gd name="connsiteX15" fmla="*/ 868682 w 2687091"/>
                <a:gd name="connsiteY15" fmla="*/ 162103 h 2823758"/>
                <a:gd name="connsiteX16" fmla="*/ 486277 w 2687091"/>
                <a:gd name="connsiteY16" fmla="*/ 93827 h 2823758"/>
                <a:gd name="connsiteX17" fmla="*/ 486276 w 2687091"/>
                <a:gd name="connsiteY17" fmla="*/ 0 h 2823758"/>
                <a:gd name="connsiteX18" fmla="*/ 486277 w 2687091"/>
                <a:gd name="connsiteY18" fmla="*/ 0 h 2823758"/>
                <a:gd name="connsiteX19" fmla="*/ 972553 w 2687091"/>
                <a:gd name="connsiteY19" fmla="*/ 100893 h 2823758"/>
                <a:gd name="connsiteX20" fmla="*/ 972552 w 2687091"/>
                <a:gd name="connsiteY20" fmla="*/ 706248 h 2823758"/>
                <a:gd name="connsiteX21" fmla="*/ 972552 w 2687091"/>
                <a:gd name="connsiteY21" fmla="*/ 1342945 h 2823758"/>
                <a:gd name="connsiteX22" fmla="*/ 1792243 w 2687091"/>
                <a:gd name="connsiteY22" fmla="*/ 722637 h 2823758"/>
                <a:gd name="connsiteX23" fmla="*/ 1792243 w 2687091"/>
                <a:gd name="connsiteY23" fmla="*/ 1365018 h 2823758"/>
                <a:gd name="connsiteX24" fmla="*/ 2687091 w 2687091"/>
                <a:gd name="connsiteY24" fmla="*/ 723934 h 2823758"/>
                <a:gd name="connsiteX25" fmla="*/ 2687091 w 2687091"/>
                <a:gd name="connsiteY25" fmla="*/ 1573518 h 2823758"/>
                <a:gd name="connsiteX26" fmla="*/ 2687091 w 2687091"/>
                <a:gd name="connsiteY26" fmla="*/ 1833418 h 2823758"/>
                <a:gd name="connsiteX27" fmla="*/ 2687091 w 2687091"/>
                <a:gd name="connsiteY27" fmla="*/ 2090363 h 2823758"/>
                <a:gd name="connsiteX28" fmla="*/ 2687091 w 2687091"/>
                <a:gd name="connsiteY28" fmla="*/ 2468997 h 2823758"/>
                <a:gd name="connsiteX29" fmla="*/ 2687091 w 2687091"/>
                <a:gd name="connsiteY29" fmla="*/ 2823758 h 2823758"/>
                <a:gd name="connsiteX30" fmla="*/ 186290 w 2687091"/>
                <a:gd name="connsiteY30" fmla="*/ 2823758 h 2823758"/>
                <a:gd name="connsiteX31" fmla="*/ 186290 w 2687091"/>
                <a:gd name="connsiteY31" fmla="*/ 2823753 h 2823758"/>
                <a:gd name="connsiteX32" fmla="*/ 1 w 2687091"/>
                <a:gd name="connsiteY32" fmla="*/ 2823753 h 2823758"/>
                <a:gd name="connsiteX33" fmla="*/ 1 w 2687091"/>
                <a:gd name="connsiteY33" fmla="*/ 706250 h 2823758"/>
                <a:gd name="connsiteX34" fmla="*/ 0 w 2687091"/>
                <a:gd name="connsiteY34" fmla="*/ 706248 h 2823758"/>
                <a:gd name="connsiteX35" fmla="*/ 1 w 2687091"/>
                <a:gd name="connsiteY35" fmla="*/ 100895 h 2823758"/>
                <a:gd name="connsiteX36" fmla="*/ 0 w 2687091"/>
                <a:gd name="connsiteY36" fmla="*/ 100893 h 2823758"/>
                <a:gd name="connsiteX37" fmla="*/ 486276 w 2687091"/>
                <a:gd name="connsiteY37" fmla="*/ 0 h 282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687091" h="2823758">
                  <a:moveTo>
                    <a:pt x="1931382" y="1799512"/>
                  </a:moveTo>
                  <a:lnTo>
                    <a:pt x="1931382" y="2128383"/>
                  </a:lnTo>
                  <a:lnTo>
                    <a:pt x="2260253" y="2128383"/>
                  </a:lnTo>
                  <a:lnTo>
                    <a:pt x="2260253" y="1799512"/>
                  </a:lnTo>
                  <a:close/>
                  <a:moveTo>
                    <a:pt x="1372033" y="1799512"/>
                  </a:moveTo>
                  <a:lnTo>
                    <a:pt x="1372033" y="2128383"/>
                  </a:lnTo>
                  <a:lnTo>
                    <a:pt x="1700904" y="2128383"/>
                  </a:lnTo>
                  <a:lnTo>
                    <a:pt x="1700904" y="1799512"/>
                  </a:lnTo>
                  <a:close/>
                  <a:moveTo>
                    <a:pt x="812685" y="1799512"/>
                  </a:moveTo>
                  <a:lnTo>
                    <a:pt x="812685" y="2128383"/>
                  </a:lnTo>
                  <a:lnTo>
                    <a:pt x="1141555" y="2128383"/>
                  </a:lnTo>
                  <a:lnTo>
                    <a:pt x="1141555" y="1799512"/>
                  </a:lnTo>
                  <a:close/>
                  <a:moveTo>
                    <a:pt x="486277" y="93827"/>
                  </a:moveTo>
                  <a:cubicBezTo>
                    <a:pt x="275081" y="93827"/>
                    <a:pt x="103872" y="124395"/>
                    <a:pt x="103872" y="162103"/>
                  </a:cubicBezTo>
                  <a:cubicBezTo>
                    <a:pt x="103872" y="199811"/>
                    <a:pt x="275081" y="230379"/>
                    <a:pt x="486277" y="230379"/>
                  </a:cubicBezTo>
                  <a:cubicBezTo>
                    <a:pt x="697473" y="230379"/>
                    <a:pt x="868682" y="199811"/>
                    <a:pt x="868682" y="162103"/>
                  </a:cubicBezTo>
                  <a:cubicBezTo>
                    <a:pt x="868682" y="124395"/>
                    <a:pt x="697473" y="93827"/>
                    <a:pt x="486277" y="93827"/>
                  </a:cubicBezTo>
                  <a:close/>
                  <a:moveTo>
                    <a:pt x="486276" y="0"/>
                  </a:moveTo>
                  <a:lnTo>
                    <a:pt x="486277" y="0"/>
                  </a:lnTo>
                  <a:cubicBezTo>
                    <a:pt x="754840" y="0"/>
                    <a:pt x="972553" y="45171"/>
                    <a:pt x="972553" y="100893"/>
                  </a:cubicBezTo>
                  <a:cubicBezTo>
                    <a:pt x="972553" y="302678"/>
                    <a:pt x="972552" y="504463"/>
                    <a:pt x="972552" y="706248"/>
                  </a:cubicBezTo>
                  <a:lnTo>
                    <a:pt x="972552" y="1342945"/>
                  </a:lnTo>
                  <a:lnTo>
                    <a:pt x="1792243" y="722637"/>
                  </a:lnTo>
                  <a:lnTo>
                    <a:pt x="1792243" y="1365018"/>
                  </a:lnTo>
                  <a:lnTo>
                    <a:pt x="2687091" y="723934"/>
                  </a:lnTo>
                  <a:lnTo>
                    <a:pt x="2687091" y="1573518"/>
                  </a:lnTo>
                  <a:lnTo>
                    <a:pt x="2687091" y="1833418"/>
                  </a:lnTo>
                  <a:lnTo>
                    <a:pt x="2687091" y="2090363"/>
                  </a:lnTo>
                  <a:lnTo>
                    <a:pt x="2687091" y="2468997"/>
                  </a:lnTo>
                  <a:lnTo>
                    <a:pt x="2687091" y="2823758"/>
                  </a:lnTo>
                  <a:lnTo>
                    <a:pt x="186290" y="2823758"/>
                  </a:lnTo>
                  <a:lnTo>
                    <a:pt x="186290" y="2823753"/>
                  </a:lnTo>
                  <a:lnTo>
                    <a:pt x="1" y="2823753"/>
                  </a:lnTo>
                  <a:lnTo>
                    <a:pt x="1" y="706250"/>
                  </a:lnTo>
                  <a:lnTo>
                    <a:pt x="0" y="706248"/>
                  </a:lnTo>
                  <a:lnTo>
                    <a:pt x="1" y="100895"/>
                  </a:lnTo>
                  <a:lnTo>
                    <a:pt x="0" y="100893"/>
                  </a:lnTo>
                  <a:cubicBezTo>
                    <a:pt x="0" y="45171"/>
                    <a:pt x="217713" y="0"/>
                    <a:pt x="48627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US" sz="2353" kern="0">
                <a:latin typeface="Segoe UI"/>
                <a:ea typeface="Segoe UI" pitchFamily="34" charset="0"/>
                <a:cs typeface="Segoe UI" pitchFamily="34" charset="0"/>
              </a:endParaRPr>
            </a:p>
          </p:txBody>
        </p:sp>
        <p:sp>
          <p:nvSpPr>
            <p:cNvPr id="425" name="Freeform 424"/>
            <p:cNvSpPr/>
            <p:nvPr/>
          </p:nvSpPr>
          <p:spPr bwMode="auto">
            <a:xfrm>
              <a:off x="2354114" y="3375242"/>
              <a:ext cx="231574" cy="242335"/>
            </a:xfrm>
            <a:custGeom>
              <a:avLst/>
              <a:gdLst>
                <a:gd name="connsiteX0" fmla="*/ 84139 w 3657601"/>
                <a:gd name="connsiteY0" fmla="*/ 2916238 h 3827556"/>
                <a:gd name="connsiteX1" fmla="*/ 420687 w 3657601"/>
                <a:gd name="connsiteY1" fmla="*/ 2916238 h 3827556"/>
                <a:gd name="connsiteX2" fmla="*/ 504826 w 3657601"/>
                <a:gd name="connsiteY2" fmla="*/ 3000377 h 3827556"/>
                <a:gd name="connsiteX3" fmla="*/ 504826 w 3657601"/>
                <a:gd name="connsiteY3" fmla="*/ 3306764 h 3827556"/>
                <a:gd name="connsiteX4" fmla="*/ 3152775 w 3657601"/>
                <a:gd name="connsiteY4" fmla="*/ 3306764 h 3827556"/>
                <a:gd name="connsiteX5" fmla="*/ 3152775 w 3657601"/>
                <a:gd name="connsiteY5" fmla="*/ 3000377 h 3827556"/>
                <a:gd name="connsiteX6" fmla="*/ 3236914 w 3657601"/>
                <a:gd name="connsiteY6" fmla="*/ 2916238 h 3827556"/>
                <a:gd name="connsiteX7" fmla="*/ 3573462 w 3657601"/>
                <a:gd name="connsiteY7" fmla="*/ 2916238 h 3827556"/>
                <a:gd name="connsiteX8" fmla="*/ 3657601 w 3657601"/>
                <a:gd name="connsiteY8" fmla="*/ 3000377 h 3827556"/>
                <a:gd name="connsiteX9" fmla="*/ 3657601 w 3657601"/>
                <a:gd name="connsiteY9" fmla="*/ 3827556 h 3827556"/>
                <a:gd name="connsiteX10" fmla="*/ 3657600 w 3657601"/>
                <a:gd name="connsiteY10" fmla="*/ 3827556 h 3827556"/>
                <a:gd name="connsiteX11" fmla="*/ 3152775 w 3657601"/>
                <a:gd name="connsiteY11" fmla="*/ 3827556 h 3827556"/>
                <a:gd name="connsiteX12" fmla="*/ 504826 w 3657601"/>
                <a:gd name="connsiteY12" fmla="*/ 3827556 h 3827556"/>
                <a:gd name="connsiteX13" fmla="*/ 0 w 3657601"/>
                <a:gd name="connsiteY13" fmla="*/ 3827556 h 3827556"/>
                <a:gd name="connsiteX14" fmla="*/ 0 w 3657601"/>
                <a:gd name="connsiteY14" fmla="*/ 3306764 h 3827556"/>
                <a:gd name="connsiteX15" fmla="*/ 0 w 3657601"/>
                <a:gd name="connsiteY15" fmla="*/ 3000377 h 3827556"/>
                <a:gd name="connsiteX16" fmla="*/ 84139 w 3657601"/>
                <a:gd name="connsiteY16" fmla="*/ 2916238 h 3827556"/>
                <a:gd name="connsiteX17" fmla="*/ 805598 w 3657601"/>
                <a:gd name="connsiteY17" fmla="*/ 2427382 h 3827556"/>
                <a:gd name="connsiteX18" fmla="*/ 1347052 w 3657601"/>
                <a:gd name="connsiteY18" fmla="*/ 2427382 h 3827556"/>
                <a:gd name="connsiteX19" fmla="*/ 1390650 w 3657601"/>
                <a:gd name="connsiteY19" fmla="*/ 2470980 h 3827556"/>
                <a:gd name="connsiteX20" fmla="*/ 1390650 w 3657601"/>
                <a:gd name="connsiteY20" fmla="*/ 2869558 h 3827556"/>
                <a:gd name="connsiteX21" fmla="*/ 1347052 w 3657601"/>
                <a:gd name="connsiteY21" fmla="*/ 2913156 h 3827556"/>
                <a:gd name="connsiteX22" fmla="*/ 805598 w 3657601"/>
                <a:gd name="connsiteY22" fmla="*/ 2913156 h 3827556"/>
                <a:gd name="connsiteX23" fmla="*/ 762000 w 3657601"/>
                <a:gd name="connsiteY23" fmla="*/ 2869558 h 3827556"/>
                <a:gd name="connsiteX24" fmla="*/ 762000 w 3657601"/>
                <a:gd name="connsiteY24" fmla="*/ 2470980 h 3827556"/>
                <a:gd name="connsiteX25" fmla="*/ 805598 w 3657601"/>
                <a:gd name="connsiteY25" fmla="*/ 2427382 h 3827556"/>
                <a:gd name="connsiteX26" fmla="*/ 1681898 w 3657601"/>
                <a:gd name="connsiteY26" fmla="*/ 2047199 h 3827556"/>
                <a:gd name="connsiteX27" fmla="*/ 2223352 w 3657601"/>
                <a:gd name="connsiteY27" fmla="*/ 2047199 h 3827556"/>
                <a:gd name="connsiteX28" fmla="*/ 2266950 w 3657601"/>
                <a:gd name="connsiteY28" fmla="*/ 2090797 h 3827556"/>
                <a:gd name="connsiteX29" fmla="*/ 2266950 w 3657601"/>
                <a:gd name="connsiteY29" fmla="*/ 2489375 h 3827556"/>
                <a:gd name="connsiteX30" fmla="*/ 2223352 w 3657601"/>
                <a:gd name="connsiteY30" fmla="*/ 2532973 h 3827556"/>
                <a:gd name="connsiteX31" fmla="*/ 1681898 w 3657601"/>
                <a:gd name="connsiteY31" fmla="*/ 2532973 h 3827556"/>
                <a:gd name="connsiteX32" fmla="*/ 1638300 w 3657601"/>
                <a:gd name="connsiteY32" fmla="*/ 2489375 h 3827556"/>
                <a:gd name="connsiteX33" fmla="*/ 1638300 w 3657601"/>
                <a:gd name="connsiteY33" fmla="*/ 2090797 h 3827556"/>
                <a:gd name="connsiteX34" fmla="*/ 1681898 w 3657601"/>
                <a:gd name="connsiteY34" fmla="*/ 2047199 h 3827556"/>
                <a:gd name="connsiteX35" fmla="*/ 805598 w 3657601"/>
                <a:gd name="connsiteY35" fmla="*/ 1669351 h 3827556"/>
                <a:gd name="connsiteX36" fmla="*/ 1347052 w 3657601"/>
                <a:gd name="connsiteY36" fmla="*/ 1669351 h 3827556"/>
                <a:gd name="connsiteX37" fmla="*/ 1390650 w 3657601"/>
                <a:gd name="connsiteY37" fmla="*/ 1712949 h 3827556"/>
                <a:gd name="connsiteX38" fmla="*/ 1390650 w 3657601"/>
                <a:gd name="connsiteY38" fmla="*/ 2111527 h 3827556"/>
                <a:gd name="connsiteX39" fmla="*/ 1347052 w 3657601"/>
                <a:gd name="connsiteY39" fmla="*/ 2155125 h 3827556"/>
                <a:gd name="connsiteX40" fmla="*/ 805598 w 3657601"/>
                <a:gd name="connsiteY40" fmla="*/ 2155125 h 3827556"/>
                <a:gd name="connsiteX41" fmla="*/ 762000 w 3657601"/>
                <a:gd name="connsiteY41" fmla="*/ 2111527 h 3827556"/>
                <a:gd name="connsiteX42" fmla="*/ 762000 w 3657601"/>
                <a:gd name="connsiteY42" fmla="*/ 1712949 h 3827556"/>
                <a:gd name="connsiteX43" fmla="*/ 805598 w 3657601"/>
                <a:gd name="connsiteY43" fmla="*/ 1669351 h 3827556"/>
                <a:gd name="connsiteX44" fmla="*/ 2558198 w 3657601"/>
                <a:gd name="connsiteY44" fmla="*/ 1645318 h 3827556"/>
                <a:gd name="connsiteX45" fmla="*/ 3099652 w 3657601"/>
                <a:gd name="connsiteY45" fmla="*/ 1645318 h 3827556"/>
                <a:gd name="connsiteX46" fmla="*/ 3143250 w 3657601"/>
                <a:gd name="connsiteY46" fmla="*/ 1688916 h 3827556"/>
                <a:gd name="connsiteX47" fmla="*/ 3143250 w 3657601"/>
                <a:gd name="connsiteY47" fmla="*/ 2087494 h 3827556"/>
                <a:gd name="connsiteX48" fmla="*/ 3099652 w 3657601"/>
                <a:gd name="connsiteY48" fmla="*/ 2131092 h 3827556"/>
                <a:gd name="connsiteX49" fmla="*/ 2558198 w 3657601"/>
                <a:gd name="connsiteY49" fmla="*/ 2131092 h 3827556"/>
                <a:gd name="connsiteX50" fmla="*/ 2514600 w 3657601"/>
                <a:gd name="connsiteY50" fmla="*/ 2087494 h 3827556"/>
                <a:gd name="connsiteX51" fmla="*/ 2514600 w 3657601"/>
                <a:gd name="connsiteY51" fmla="*/ 1688916 h 3827556"/>
                <a:gd name="connsiteX52" fmla="*/ 2558198 w 3657601"/>
                <a:gd name="connsiteY52" fmla="*/ 1645318 h 3827556"/>
                <a:gd name="connsiteX53" fmla="*/ 1681898 w 3657601"/>
                <a:gd name="connsiteY53" fmla="*/ 1288793 h 3827556"/>
                <a:gd name="connsiteX54" fmla="*/ 2223352 w 3657601"/>
                <a:gd name="connsiteY54" fmla="*/ 1288793 h 3827556"/>
                <a:gd name="connsiteX55" fmla="*/ 2266950 w 3657601"/>
                <a:gd name="connsiteY55" fmla="*/ 1332391 h 3827556"/>
                <a:gd name="connsiteX56" fmla="*/ 2266950 w 3657601"/>
                <a:gd name="connsiteY56" fmla="*/ 1730969 h 3827556"/>
                <a:gd name="connsiteX57" fmla="*/ 2223352 w 3657601"/>
                <a:gd name="connsiteY57" fmla="*/ 1774567 h 3827556"/>
                <a:gd name="connsiteX58" fmla="*/ 1681898 w 3657601"/>
                <a:gd name="connsiteY58" fmla="*/ 1774567 h 3827556"/>
                <a:gd name="connsiteX59" fmla="*/ 1638300 w 3657601"/>
                <a:gd name="connsiteY59" fmla="*/ 1730969 h 3827556"/>
                <a:gd name="connsiteX60" fmla="*/ 1638300 w 3657601"/>
                <a:gd name="connsiteY60" fmla="*/ 1332391 h 3827556"/>
                <a:gd name="connsiteX61" fmla="*/ 1681898 w 3657601"/>
                <a:gd name="connsiteY61" fmla="*/ 1288793 h 3827556"/>
                <a:gd name="connsiteX62" fmla="*/ 805598 w 3657601"/>
                <a:gd name="connsiteY62" fmla="*/ 911320 h 3827556"/>
                <a:gd name="connsiteX63" fmla="*/ 1347052 w 3657601"/>
                <a:gd name="connsiteY63" fmla="*/ 911320 h 3827556"/>
                <a:gd name="connsiteX64" fmla="*/ 1390650 w 3657601"/>
                <a:gd name="connsiteY64" fmla="*/ 954918 h 3827556"/>
                <a:gd name="connsiteX65" fmla="*/ 1390650 w 3657601"/>
                <a:gd name="connsiteY65" fmla="*/ 1353496 h 3827556"/>
                <a:gd name="connsiteX66" fmla="*/ 1347052 w 3657601"/>
                <a:gd name="connsiteY66" fmla="*/ 1397094 h 3827556"/>
                <a:gd name="connsiteX67" fmla="*/ 805598 w 3657601"/>
                <a:gd name="connsiteY67" fmla="*/ 1397094 h 3827556"/>
                <a:gd name="connsiteX68" fmla="*/ 762000 w 3657601"/>
                <a:gd name="connsiteY68" fmla="*/ 1353496 h 3827556"/>
                <a:gd name="connsiteX69" fmla="*/ 762000 w 3657601"/>
                <a:gd name="connsiteY69" fmla="*/ 954918 h 3827556"/>
                <a:gd name="connsiteX70" fmla="*/ 805598 w 3657601"/>
                <a:gd name="connsiteY70" fmla="*/ 911320 h 3827556"/>
                <a:gd name="connsiteX71" fmla="*/ 0 w 3657601"/>
                <a:gd name="connsiteY71" fmla="*/ 0 h 3827556"/>
                <a:gd name="connsiteX72" fmla="*/ 1 w 3657601"/>
                <a:gd name="connsiteY72" fmla="*/ 0 h 3827556"/>
                <a:gd name="connsiteX73" fmla="*/ 504826 w 3657601"/>
                <a:gd name="connsiteY73" fmla="*/ 0 h 3827556"/>
                <a:gd name="connsiteX74" fmla="*/ 3152775 w 3657601"/>
                <a:gd name="connsiteY74" fmla="*/ 0 h 3827556"/>
                <a:gd name="connsiteX75" fmla="*/ 3657601 w 3657601"/>
                <a:gd name="connsiteY75" fmla="*/ 0 h 3827556"/>
                <a:gd name="connsiteX76" fmla="*/ 3657601 w 3657601"/>
                <a:gd name="connsiteY76" fmla="*/ 520792 h 3827556"/>
                <a:gd name="connsiteX77" fmla="*/ 3657601 w 3657601"/>
                <a:gd name="connsiteY77" fmla="*/ 827179 h 3827556"/>
                <a:gd name="connsiteX78" fmla="*/ 3573462 w 3657601"/>
                <a:gd name="connsiteY78" fmla="*/ 911318 h 3827556"/>
                <a:gd name="connsiteX79" fmla="*/ 3236914 w 3657601"/>
                <a:gd name="connsiteY79" fmla="*/ 911318 h 3827556"/>
                <a:gd name="connsiteX80" fmla="*/ 3152775 w 3657601"/>
                <a:gd name="connsiteY80" fmla="*/ 827179 h 3827556"/>
                <a:gd name="connsiteX81" fmla="*/ 3152775 w 3657601"/>
                <a:gd name="connsiteY81" fmla="*/ 520792 h 3827556"/>
                <a:gd name="connsiteX82" fmla="*/ 504826 w 3657601"/>
                <a:gd name="connsiteY82" fmla="*/ 520792 h 3827556"/>
                <a:gd name="connsiteX83" fmla="*/ 504826 w 3657601"/>
                <a:gd name="connsiteY83" fmla="*/ 827179 h 3827556"/>
                <a:gd name="connsiteX84" fmla="*/ 420687 w 3657601"/>
                <a:gd name="connsiteY84" fmla="*/ 911318 h 3827556"/>
                <a:gd name="connsiteX85" fmla="*/ 84139 w 3657601"/>
                <a:gd name="connsiteY85" fmla="*/ 911318 h 3827556"/>
                <a:gd name="connsiteX86" fmla="*/ 0 w 3657601"/>
                <a:gd name="connsiteY86" fmla="*/ 827179 h 3827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3657601" h="3827556">
                  <a:moveTo>
                    <a:pt x="84139" y="2916238"/>
                  </a:moveTo>
                  <a:lnTo>
                    <a:pt x="420687" y="2916238"/>
                  </a:lnTo>
                  <a:cubicBezTo>
                    <a:pt x="467156" y="2916238"/>
                    <a:pt x="504826" y="2953908"/>
                    <a:pt x="504826" y="3000377"/>
                  </a:cubicBezTo>
                  <a:lnTo>
                    <a:pt x="504826" y="3306764"/>
                  </a:lnTo>
                  <a:lnTo>
                    <a:pt x="3152775" y="3306764"/>
                  </a:lnTo>
                  <a:lnTo>
                    <a:pt x="3152775" y="3000377"/>
                  </a:lnTo>
                  <a:cubicBezTo>
                    <a:pt x="3152775" y="2953908"/>
                    <a:pt x="3190445" y="2916238"/>
                    <a:pt x="3236914" y="2916238"/>
                  </a:cubicBezTo>
                  <a:lnTo>
                    <a:pt x="3573462" y="2916238"/>
                  </a:lnTo>
                  <a:cubicBezTo>
                    <a:pt x="3619931" y="2916238"/>
                    <a:pt x="3657601" y="2953908"/>
                    <a:pt x="3657601" y="3000377"/>
                  </a:cubicBezTo>
                  <a:lnTo>
                    <a:pt x="3657601" y="3827556"/>
                  </a:lnTo>
                  <a:lnTo>
                    <a:pt x="3657600" y="3827556"/>
                  </a:lnTo>
                  <a:lnTo>
                    <a:pt x="3152775" y="3827556"/>
                  </a:lnTo>
                  <a:lnTo>
                    <a:pt x="504826" y="3827556"/>
                  </a:lnTo>
                  <a:lnTo>
                    <a:pt x="0" y="3827556"/>
                  </a:lnTo>
                  <a:lnTo>
                    <a:pt x="0" y="3306764"/>
                  </a:lnTo>
                  <a:lnTo>
                    <a:pt x="0" y="3000377"/>
                  </a:lnTo>
                  <a:cubicBezTo>
                    <a:pt x="0" y="2953908"/>
                    <a:pt x="37670" y="2916238"/>
                    <a:pt x="84139" y="2916238"/>
                  </a:cubicBezTo>
                  <a:close/>
                  <a:moveTo>
                    <a:pt x="805598" y="2427382"/>
                  </a:moveTo>
                  <a:lnTo>
                    <a:pt x="1347052" y="2427382"/>
                  </a:lnTo>
                  <a:cubicBezTo>
                    <a:pt x="1371131" y="2427382"/>
                    <a:pt x="1390650" y="2446901"/>
                    <a:pt x="1390650" y="2470980"/>
                  </a:cubicBezTo>
                  <a:lnTo>
                    <a:pt x="1390650" y="2869558"/>
                  </a:lnTo>
                  <a:cubicBezTo>
                    <a:pt x="1390650" y="2893637"/>
                    <a:pt x="1371131" y="2913156"/>
                    <a:pt x="1347052" y="2913156"/>
                  </a:cubicBezTo>
                  <a:lnTo>
                    <a:pt x="805598" y="2913156"/>
                  </a:lnTo>
                  <a:cubicBezTo>
                    <a:pt x="781519" y="2913156"/>
                    <a:pt x="762000" y="2893637"/>
                    <a:pt x="762000" y="2869558"/>
                  </a:cubicBezTo>
                  <a:lnTo>
                    <a:pt x="762000" y="2470980"/>
                  </a:lnTo>
                  <a:cubicBezTo>
                    <a:pt x="762000" y="2446901"/>
                    <a:pt x="781519" y="2427382"/>
                    <a:pt x="805598" y="2427382"/>
                  </a:cubicBezTo>
                  <a:close/>
                  <a:moveTo>
                    <a:pt x="1681898" y="2047199"/>
                  </a:moveTo>
                  <a:lnTo>
                    <a:pt x="2223352" y="2047199"/>
                  </a:lnTo>
                  <a:cubicBezTo>
                    <a:pt x="2247431" y="2047199"/>
                    <a:pt x="2266950" y="2066718"/>
                    <a:pt x="2266950" y="2090797"/>
                  </a:cubicBezTo>
                  <a:lnTo>
                    <a:pt x="2266950" y="2489375"/>
                  </a:lnTo>
                  <a:cubicBezTo>
                    <a:pt x="2266950" y="2513454"/>
                    <a:pt x="2247431" y="2532973"/>
                    <a:pt x="2223352" y="2532973"/>
                  </a:cubicBezTo>
                  <a:lnTo>
                    <a:pt x="1681898" y="2532973"/>
                  </a:lnTo>
                  <a:cubicBezTo>
                    <a:pt x="1657819" y="2532973"/>
                    <a:pt x="1638300" y="2513454"/>
                    <a:pt x="1638300" y="2489375"/>
                  </a:cubicBezTo>
                  <a:lnTo>
                    <a:pt x="1638300" y="2090797"/>
                  </a:lnTo>
                  <a:cubicBezTo>
                    <a:pt x="1638300" y="2066718"/>
                    <a:pt x="1657819" y="2047199"/>
                    <a:pt x="1681898" y="2047199"/>
                  </a:cubicBezTo>
                  <a:close/>
                  <a:moveTo>
                    <a:pt x="805598" y="1669351"/>
                  </a:moveTo>
                  <a:lnTo>
                    <a:pt x="1347052" y="1669351"/>
                  </a:lnTo>
                  <a:cubicBezTo>
                    <a:pt x="1371131" y="1669351"/>
                    <a:pt x="1390650" y="1688870"/>
                    <a:pt x="1390650" y="1712949"/>
                  </a:cubicBezTo>
                  <a:lnTo>
                    <a:pt x="1390650" y="2111527"/>
                  </a:lnTo>
                  <a:cubicBezTo>
                    <a:pt x="1390650" y="2135606"/>
                    <a:pt x="1371131" y="2155125"/>
                    <a:pt x="1347052" y="2155125"/>
                  </a:cubicBezTo>
                  <a:lnTo>
                    <a:pt x="805598" y="2155125"/>
                  </a:lnTo>
                  <a:cubicBezTo>
                    <a:pt x="781519" y="2155125"/>
                    <a:pt x="762000" y="2135606"/>
                    <a:pt x="762000" y="2111527"/>
                  </a:cubicBezTo>
                  <a:lnTo>
                    <a:pt x="762000" y="1712949"/>
                  </a:lnTo>
                  <a:cubicBezTo>
                    <a:pt x="762000" y="1688870"/>
                    <a:pt x="781519" y="1669351"/>
                    <a:pt x="805598" y="1669351"/>
                  </a:cubicBezTo>
                  <a:close/>
                  <a:moveTo>
                    <a:pt x="2558198" y="1645318"/>
                  </a:moveTo>
                  <a:lnTo>
                    <a:pt x="3099652" y="1645318"/>
                  </a:lnTo>
                  <a:cubicBezTo>
                    <a:pt x="3123731" y="1645318"/>
                    <a:pt x="3143250" y="1664837"/>
                    <a:pt x="3143250" y="1688916"/>
                  </a:cubicBezTo>
                  <a:lnTo>
                    <a:pt x="3143250" y="2087494"/>
                  </a:lnTo>
                  <a:cubicBezTo>
                    <a:pt x="3143250" y="2111573"/>
                    <a:pt x="3123731" y="2131092"/>
                    <a:pt x="3099652" y="2131092"/>
                  </a:cubicBezTo>
                  <a:lnTo>
                    <a:pt x="2558198" y="2131092"/>
                  </a:lnTo>
                  <a:cubicBezTo>
                    <a:pt x="2534119" y="2131092"/>
                    <a:pt x="2514600" y="2111573"/>
                    <a:pt x="2514600" y="2087494"/>
                  </a:cubicBezTo>
                  <a:lnTo>
                    <a:pt x="2514600" y="1688916"/>
                  </a:lnTo>
                  <a:cubicBezTo>
                    <a:pt x="2514600" y="1664837"/>
                    <a:pt x="2534119" y="1645318"/>
                    <a:pt x="2558198" y="1645318"/>
                  </a:cubicBezTo>
                  <a:close/>
                  <a:moveTo>
                    <a:pt x="1681898" y="1288793"/>
                  </a:moveTo>
                  <a:lnTo>
                    <a:pt x="2223352" y="1288793"/>
                  </a:lnTo>
                  <a:cubicBezTo>
                    <a:pt x="2247431" y="1288793"/>
                    <a:pt x="2266950" y="1308312"/>
                    <a:pt x="2266950" y="1332391"/>
                  </a:cubicBezTo>
                  <a:lnTo>
                    <a:pt x="2266950" y="1730969"/>
                  </a:lnTo>
                  <a:cubicBezTo>
                    <a:pt x="2266950" y="1755048"/>
                    <a:pt x="2247431" y="1774567"/>
                    <a:pt x="2223352" y="1774567"/>
                  </a:cubicBezTo>
                  <a:lnTo>
                    <a:pt x="1681898" y="1774567"/>
                  </a:lnTo>
                  <a:cubicBezTo>
                    <a:pt x="1657819" y="1774567"/>
                    <a:pt x="1638300" y="1755048"/>
                    <a:pt x="1638300" y="1730969"/>
                  </a:cubicBezTo>
                  <a:lnTo>
                    <a:pt x="1638300" y="1332391"/>
                  </a:lnTo>
                  <a:cubicBezTo>
                    <a:pt x="1638300" y="1308312"/>
                    <a:pt x="1657819" y="1288793"/>
                    <a:pt x="1681898" y="1288793"/>
                  </a:cubicBezTo>
                  <a:close/>
                  <a:moveTo>
                    <a:pt x="805598" y="911320"/>
                  </a:moveTo>
                  <a:lnTo>
                    <a:pt x="1347052" y="911320"/>
                  </a:lnTo>
                  <a:cubicBezTo>
                    <a:pt x="1371131" y="911320"/>
                    <a:pt x="1390650" y="930839"/>
                    <a:pt x="1390650" y="954918"/>
                  </a:cubicBezTo>
                  <a:lnTo>
                    <a:pt x="1390650" y="1353496"/>
                  </a:lnTo>
                  <a:cubicBezTo>
                    <a:pt x="1390650" y="1377575"/>
                    <a:pt x="1371131" y="1397094"/>
                    <a:pt x="1347052" y="1397094"/>
                  </a:cubicBezTo>
                  <a:lnTo>
                    <a:pt x="805598" y="1397094"/>
                  </a:lnTo>
                  <a:cubicBezTo>
                    <a:pt x="781519" y="1397094"/>
                    <a:pt x="762000" y="1377575"/>
                    <a:pt x="762000" y="1353496"/>
                  </a:cubicBezTo>
                  <a:lnTo>
                    <a:pt x="762000" y="954918"/>
                  </a:lnTo>
                  <a:cubicBezTo>
                    <a:pt x="762000" y="930839"/>
                    <a:pt x="781519" y="911320"/>
                    <a:pt x="805598" y="911320"/>
                  </a:cubicBezTo>
                  <a:close/>
                  <a:moveTo>
                    <a:pt x="0" y="0"/>
                  </a:moveTo>
                  <a:lnTo>
                    <a:pt x="1" y="0"/>
                  </a:lnTo>
                  <a:lnTo>
                    <a:pt x="504826" y="0"/>
                  </a:lnTo>
                  <a:lnTo>
                    <a:pt x="3152775" y="0"/>
                  </a:lnTo>
                  <a:lnTo>
                    <a:pt x="3657601" y="0"/>
                  </a:lnTo>
                  <a:lnTo>
                    <a:pt x="3657601" y="520792"/>
                  </a:lnTo>
                  <a:lnTo>
                    <a:pt x="3657601" y="827179"/>
                  </a:lnTo>
                  <a:cubicBezTo>
                    <a:pt x="3657601" y="873648"/>
                    <a:pt x="3619931" y="911318"/>
                    <a:pt x="3573462" y="911318"/>
                  </a:cubicBezTo>
                  <a:lnTo>
                    <a:pt x="3236914" y="911318"/>
                  </a:lnTo>
                  <a:cubicBezTo>
                    <a:pt x="3190445" y="911318"/>
                    <a:pt x="3152775" y="873648"/>
                    <a:pt x="3152775" y="827179"/>
                  </a:cubicBezTo>
                  <a:lnTo>
                    <a:pt x="3152775" y="520792"/>
                  </a:lnTo>
                  <a:lnTo>
                    <a:pt x="504826" y="520792"/>
                  </a:lnTo>
                  <a:lnTo>
                    <a:pt x="504826" y="827179"/>
                  </a:lnTo>
                  <a:cubicBezTo>
                    <a:pt x="504826" y="873648"/>
                    <a:pt x="467156" y="911318"/>
                    <a:pt x="420687" y="911318"/>
                  </a:cubicBezTo>
                  <a:lnTo>
                    <a:pt x="84139" y="911318"/>
                  </a:lnTo>
                  <a:cubicBezTo>
                    <a:pt x="37670" y="911318"/>
                    <a:pt x="0" y="873648"/>
                    <a:pt x="0" y="827179"/>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US" sz="2353" kern="0">
                <a:latin typeface="Segoe UI"/>
                <a:ea typeface="Segoe UI" pitchFamily="34" charset="0"/>
                <a:cs typeface="Segoe UI" pitchFamily="34" charset="0"/>
              </a:endParaRPr>
            </a:p>
          </p:txBody>
        </p:sp>
        <p:sp>
          <p:nvSpPr>
            <p:cNvPr id="432" name="Rectangle 431"/>
            <p:cNvSpPr/>
            <p:nvPr/>
          </p:nvSpPr>
          <p:spPr bwMode="auto">
            <a:xfrm>
              <a:off x="5884833" y="1308412"/>
              <a:ext cx="1737360" cy="3967031"/>
            </a:xfrm>
            <a:prstGeom prst="rect">
              <a:avLst/>
            </a:prstGeom>
            <a:solidFill>
              <a:srgbClr val="0078D7"/>
            </a:solidFill>
            <a:ln w="3175">
              <a:noFill/>
            </a:ln>
            <a:effectLst/>
          </p:spPr>
          <p:txBody>
            <a:bodyPr spcFirstLastPara="0" vert="horz" wrap="square" lIns="17922" tIns="89642" rIns="17922" bIns="89604" numCol="1" spcCol="1270" anchor="t" anchorCtr="0">
              <a:noAutofit/>
            </a:bodyPr>
            <a:lstStyle/>
            <a:p>
              <a:pPr algn="ctr" defTabSz="710729">
                <a:spcBef>
                  <a:spcPct val="0"/>
                </a:spcBef>
                <a:spcAft>
                  <a:spcPct val="35000"/>
                </a:spcAft>
                <a:defRPr/>
              </a:pPr>
              <a:r>
                <a:rPr lang="en-US" sz="1372" kern="0">
                  <a:latin typeface="Segoe UI Semibold" panose="020B0702040204020203" pitchFamily="34" charset="0"/>
                  <a:cs typeface="Segoe UI Semibold" panose="020B0702040204020203" pitchFamily="34" charset="0"/>
                </a:rPr>
                <a:t>Machine Learning and Analytics</a:t>
              </a:r>
            </a:p>
          </p:txBody>
        </p:sp>
        <p:sp>
          <p:nvSpPr>
            <p:cNvPr id="433" name="Rectangle 432"/>
            <p:cNvSpPr/>
            <p:nvPr/>
          </p:nvSpPr>
          <p:spPr>
            <a:xfrm>
              <a:off x="6340519" y="3201040"/>
              <a:ext cx="1268870" cy="600164"/>
            </a:xfrm>
            <a:prstGeom prst="rect">
              <a:avLst/>
            </a:prstGeom>
          </p:spPr>
          <p:txBody>
            <a:bodyPr wrap="square">
              <a:spAutoFit/>
            </a:bodyPr>
            <a:lstStyle/>
            <a:p>
              <a:pPr defTabSz="896386">
                <a:defRPr/>
              </a:pPr>
              <a:r>
                <a:rPr lang="en-US" sz="1078">
                  <a:latin typeface="Segoe UI"/>
                  <a:cs typeface="Segoe UI Semilight" panose="020B0402040204020203" pitchFamily="34" charset="0"/>
                </a:rPr>
                <a:t>HDInsight </a:t>
              </a:r>
            </a:p>
            <a:p>
              <a:pPr defTabSz="896386">
                <a:defRPr/>
              </a:pPr>
              <a:r>
                <a:rPr lang="en-US" sz="1078">
                  <a:latin typeface="Segoe UI"/>
                  <a:cs typeface="Segoe UI Semilight" panose="020B0402040204020203" pitchFamily="34" charset="0"/>
                </a:rPr>
                <a:t>(Hadoop and Spark)</a:t>
              </a:r>
            </a:p>
          </p:txBody>
        </p:sp>
        <p:sp>
          <p:nvSpPr>
            <p:cNvPr id="434" name="Rectangle 433"/>
            <p:cNvSpPr/>
            <p:nvPr/>
          </p:nvSpPr>
          <p:spPr>
            <a:xfrm>
              <a:off x="6340519" y="3929285"/>
              <a:ext cx="1268870" cy="261610"/>
            </a:xfrm>
            <a:prstGeom prst="rect">
              <a:avLst/>
            </a:prstGeom>
          </p:spPr>
          <p:txBody>
            <a:bodyPr wrap="square">
              <a:spAutoFit/>
            </a:bodyPr>
            <a:lstStyle/>
            <a:p>
              <a:pPr defTabSz="896386">
                <a:defRPr/>
              </a:pPr>
              <a:r>
                <a:rPr lang="en-US" sz="1078">
                  <a:latin typeface="Segoe UI"/>
                  <a:cs typeface="Segoe UI Semilight" panose="020B0402040204020203" pitchFamily="34" charset="0"/>
                </a:rPr>
                <a:t>Stream Analytics</a:t>
              </a:r>
            </a:p>
          </p:txBody>
        </p:sp>
        <p:sp>
          <p:nvSpPr>
            <p:cNvPr id="436" name="Rectangle 435"/>
            <p:cNvSpPr/>
            <p:nvPr/>
          </p:nvSpPr>
          <p:spPr>
            <a:xfrm>
              <a:off x="6340519" y="2701617"/>
              <a:ext cx="1268870" cy="432594"/>
            </a:xfrm>
            <a:prstGeom prst="rect">
              <a:avLst/>
            </a:prstGeom>
          </p:spPr>
          <p:txBody>
            <a:bodyPr wrap="square">
              <a:spAutoFit/>
            </a:bodyPr>
            <a:lstStyle/>
            <a:p>
              <a:pPr defTabSz="896386">
                <a:defRPr/>
              </a:pPr>
              <a:r>
                <a:rPr lang="en-US" sz="1078">
                  <a:latin typeface="Segoe UI"/>
                  <a:cs typeface="Segoe UI Semilight" panose="020B0402040204020203" pitchFamily="34" charset="0"/>
                </a:rPr>
                <a:t>Data Lake Analytics</a:t>
              </a:r>
            </a:p>
          </p:txBody>
        </p:sp>
        <p:sp>
          <p:nvSpPr>
            <p:cNvPr id="438" name="Rectangle 437"/>
            <p:cNvSpPr/>
            <p:nvPr/>
          </p:nvSpPr>
          <p:spPr>
            <a:xfrm>
              <a:off x="6340519" y="2089267"/>
              <a:ext cx="1268870" cy="263390"/>
            </a:xfrm>
            <a:prstGeom prst="rect">
              <a:avLst/>
            </a:prstGeom>
          </p:spPr>
          <p:txBody>
            <a:bodyPr wrap="square">
              <a:spAutoFit/>
            </a:bodyPr>
            <a:lstStyle/>
            <a:p>
              <a:pPr defTabSz="896386">
                <a:defRPr/>
              </a:pPr>
              <a:r>
                <a:rPr lang="en-US" sz="1078">
                  <a:latin typeface="Segoe UI"/>
                  <a:cs typeface="Segoe UI Semilight" panose="020B0402040204020203" pitchFamily="34" charset="0"/>
                </a:rPr>
                <a:t>Machine Learning</a:t>
              </a:r>
            </a:p>
          </p:txBody>
        </p:sp>
        <p:grpSp>
          <p:nvGrpSpPr>
            <p:cNvPr id="11" name="Group 10"/>
            <p:cNvGrpSpPr/>
            <p:nvPr/>
          </p:nvGrpSpPr>
          <p:grpSpPr>
            <a:xfrm>
              <a:off x="5982706" y="3931605"/>
              <a:ext cx="352655" cy="270905"/>
              <a:chOff x="5982706" y="3931605"/>
              <a:chExt cx="352655" cy="270905"/>
            </a:xfrm>
          </p:grpSpPr>
          <p:grpSp>
            <p:nvGrpSpPr>
              <p:cNvPr id="10" name="Group 9"/>
              <p:cNvGrpSpPr/>
              <p:nvPr/>
            </p:nvGrpSpPr>
            <p:grpSpPr>
              <a:xfrm>
                <a:off x="6021529" y="3931605"/>
                <a:ext cx="313832" cy="270905"/>
                <a:chOff x="6021529" y="3931605"/>
                <a:chExt cx="313832" cy="270905"/>
              </a:xfrm>
            </p:grpSpPr>
            <p:sp>
              <p:nvSpPr>
                <p:cNvPr id="442" name="Freeform 441"/>
                <p:cNvSpPr>
                  <a:spLocks/>
                </p:cNvSpPr>
                <p:nvPr/>
              </p:nvSpPr>
              <p:spPr bwMode="auto">
                <a:xfrm>
                  <a:off x="6089084" y="3931605"/>
                  <a:ext cx="246277" cy="270905"/>
                </a:xfrm>
                <a:custGeom>
                  <a:avLst/>
                  <a:gdLst>
                    <a:gd name="T0" fmla="*/ 307 w 609"/>
                    <a:gd name="T1" fmla="*/ 0 h 669"/>
                    <a:gd name="T2" fmla="*/ 341 w 609"/>
                    <a:gd name="T3" fmla="*/ 90 h 669"/>
                    <a:gd name="T4" fmla="*/ 395 w 609"/>
                    <a:gd name="T5" fmla="*/ 114 h 669"/>
                    <a:gd name="T6" fmla="*/ 482 w 609"/>
                    <a:gd name="T7" fmla="*/ 68 h 669"/>
                    <a:gd name="T8" fmla="*/ 537 w 609"/>
                    <a:gd name="T9" fmla="*/ 123 h 669"/>
                    <a:gd name="T10" fmla="*/ 494 w 609"/>
                    <a:gd name="T11" fmla="*/ 208 h 669"/>
                    <a:gd name="T12" fmla="*/ 516 w 609"/>
                    <a:gd name="T13" fmla="*/ 261 h 669"/>
                    <a:gd name="T14" fmla="*/ 609 w 609"/>
                    <a:gd name="T15" fmla="*/ 293 h 669"/>
                    <a:gd name="T16" fmla="*/ 609 w 609"/>
                    <a:gd name="T17" fmla="*/ 369 h 669"/>
                    <a:gd name="T18" fmla="*/ 517 w 609"/>
                    <a:gd name="T19" fmla="*/ 401 h 669"/>
                    <a:gd name="T20" fmla="*/ 493 w 609"/>
                    <a:gd name="T21" fmla="*/ 454 h 669"/>
                    <a:gd name="T22" fmla="*/ 535 w 609"/>
                    <a:gd name="T23" fmla="*/ 540 h 669"/>
                    <a:gd name="T24" fmla="*/ 480 w 609"/>
                    <a:gd name="T25" fmla="*/ 595 h 669"/>
                    <a:gd name="T26" fmla="*/ 394 w 609"/>
                    <a:gd name="T27" fmla="*/ 556 h 669"/>
                    <a:gd name="T28" fmla="*/ 339 w 609"/>
                    <a:gd name="T29" fmla="*/ 579 h 669"/>
                    <a:gd name="T30" fmla="*/ 309 w 609"/>
                    <a:gd name="T31" fmla="*/ 669 h 669"/>
                    <a:gd name="T32" fmla="*/ 231 w 609"/>
                    <a:gd name="T33" fmla="*/ 669 h 669"/>
                    <a:gd name="T34" fmla="*/ 201 w 609"/>
                    <a:gd name="T35" fmla="*/ 579 h 669"/>
                    <a:gd name="T36" fmla="*/ 148 w 609"/>
                    <a:gd name="T37" fmla="*/ 558 h 669"/>
                    <a:gd name="T38" fmla="*/ 63 w 609"/>
                    <a:gd name="T39" fmla="*/ 600 h 669"/>
                    <a:gd name="T40" fmla="*/ 7 w 609"/>
                    <a:gd name="T41" fmla="*/ 546 h 669"/>
                    <a:gd name="T42" fmla="*/ 24 w 609"/>
                    <a:gd name="T43" fmla="*/ 519 h 669"/>
                    <a:gd name="T44" fmla="*/ 102 w 609"/>
                    <a:gd name="T45" fmla="*/ 479 h 669"/>
                    <a:gd name="T46" fmla="*/ 171 w 609"/>
                    <a:gd name="T47" fmla="*/ 431 h 669"/>
                    <a:gd name="T48" fmla="*/ 208 w 609"/>
                    <a:gd name="T49" fmla="*/ 457 h 669"/>
                    <a:gd name="T50" fmla="*/ 411 w 609"/>
                    <a:gd name="T51" fmla="*/ 332 h 669"/>
                    <a:gd name="T52" fmla="*/ 339 w 609"/>
                    <a:gd name="T53" fmla="*/ 213 h 669"/>
                    <a:gd name="T54" fmla="*/ 180 w 609"/>
                    <a:gd name="T55" fmla="*/ 146 h 669"/>
                    <a:gd name="T56" fmla="*/ 28 w 609"/>
                    <a:gd name="T57" fmla="*/ 180 h 669"/>
                    <a:gd name="T58" fmla="*/ 0 w 609"/>
                    <a:gd name="T59" fmla="*/ 127 h 669"/>
                    <a:gd name="T60" fmla="*/ 51 w 609"/>
                    <a:gd name="T61" fmla="*/ 72 h 669"/>
                    <a:gd name="T62" fmla="*/ 143 w 609"/>
                    <a:gd name="T63" fmla="*/ 113 h 669"/>
                    <a:gd name="T64" fmla="*/ 196 w 609"/>
                    <a:gd name="T65" fmla="*/ 90 h 669"/>
                    <a:gd name="T66" fmla="*/ 233 w 609"/>
                    <a:gd name="T67" fmla="*/ 0 h 669"/>
                    <a:gd name="T68" fmla="*/ 307 w 609"/>
                    <a:gd name="T69" fmla="*/ 0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09" h="669">
                      <a:moveTo>
                        <a:pt x="307" y="0"/>
                      </a:moveTo>
                      <a:cubicBezTo>
                        <a:pt x="319" y="29"/>
                        <a:pt x="331" y="58"/>
                        <a:pt x="341" y="90"/>
                      </a:cubicBezTo>
                      <a:cubicBezTo>
                        <a:pt x="358" y="98"/>
                        <a:pt x="378" y="105"/>
                        <a:pt x="395" y="114"/>
                      </a:cubicBezTo>
                      <a:cubicBezTo>
                        <a:pt x="423" y="98"/>
                        <a:pt x="455" y="86"/>
                        <a:pt x="482" y="68"/>
                      </a:cubicBezTo>
                      <a:cubicBezTo>
                        <a:pt x="503" y="85"/>
                        <a:pt x="521" y="103"/>
                        <a:pt x="537" y="123"/>
                      </a:cubicBezTo>
                      <a:cubicBezTo>
                        <a:pt x="521" y="150"/>
                        <a:pt x="509" y="181"/>
                        <a:pt x="494" y="208"/>
                      </a:cubicBezTo>
                      <a:cubicBezTo>
                        <a:pt x="500" y="227"/>
                        <a:pt x="510" y="242"/>
                        <a:pt x="516" y="261"/>
                      </a:cubicBezTo>
                      <a:cubicBezTo>
                        <a:pt x="546" y="272"/>
                        <a:pt x="576" y="284"/>
                        <a:pt x="609" y="293"/>
                      </a:cubicBezTo>
                      <a:cubicBezTo>
                        <a:pt x="609" y="318"/>
                        <a:pt x="609" y="344"/>
                        <a:pt x="609" y="369"/>
                      </a:cubicBezTo>
                      <a:cubicBezTo>
                        <a:pt x="579" y="380"/>
                        <a:pt x="549" y="391"/>
                        <a:pt x="517" y="401"/>
                      </a:cubicBezTo>
                      <a:cubicBezTo>
                        <a:pt x="508" y="417"/>
                        <a:pt x="502" y="437"/>
                        <a:pt x="493" y="454"/>
                      </a:cubicBezTo>
                      <a:cubicBezTo>
                        <a:pt x="506" y="484"/>
                        <a:pt x="519" y="513"/>
                        <a:pt x="535" y="540"/>
                      </a:cubicBezTo>
                      <a:cubicBezTo>
                        <a:pt x="519" y="561"/>
                        <a:pt x="501" y="579"/>
                        <a:pt x="480" y="595"/>
                      </a:cubicBezTo>
                      <a:cubicBezTo>
                        <a:pt x="453" y="581"/>
                        <a:pt x="422" y="570"/>
                        <a:pt x="394" y="556"/>
                      </a:cubicBezTo>
                      <a:cubicBezTo>
                        <a:pt x="374" y="562"/>
                        <a:pt x="357" y="572"/>
                        <a:pt x="339" y="579"/>
                      </a:cubicBezTo>
                      <a:cubicBezTo>
                        <a:pt x="329" y="609"/>
                        <a:pt x="317" y="638"/>
                        <a:pt x="309" y="669"/>
                      </a:cubicBezTo>
                      <a:cubicBezTo>
                        <a:pt x="283" y="669"/>
                        <a:pt x="257" y="669"/>
                        <a:pt x="231" y="669"/>
                      </a:cubicBezTo>
                      <a:cubicBezTo>
                        <a:pt x="221" y="640"/>
                        <a:pt x="211" y="610"/>
                        <a:pt x="201" y="579"/>
                      </a:cubicBezTo>
                      <a:cubicBezTo>
                        <a:pt x="183" y="572"/>
                        <a:pt x="166" y="564"/>
                        <a:pt x="148" y="558"/>
                      </a:cubicBezTo>
                      <a:cubicBezTo>
                        <a:pt x="118" y="571"/>
                        <a:pt x="92" y="587"/>
                        <a:pt x="63" y="600"/>
                      </a:cubicBezTo>
                      <a:cubicBezTo>
                        <a:pt x="44" y="590"/>
                        <a:pt x="23" y="565"/>
                        <a:pt x="7" y="546"/>
                      </a:cubicBezTo>
                      <a:cubicBezTo>
                        <a:pt x="14" y="538"/>
                        <a:pt x="20" y="529"/>
                        <a:pt x="24" y="519"/>
                      </a:cubicBezTo>
                      <a:cubicBezTo>
                        <a:pt x="53" y="509"/>
                        <a:pt x="77" y="498"/>
                        <a:pt x="102" y="479"/>
                      </a:cubicBezTo>
                      <a:cubicBezTo>
                        <a:pt x="119" y="466"/>
                        <a:pt x="144" y="427"/>
                        <a:pt x="171" y="431"/>
                      </a:cubicBezTo>
                      <a:cubicBezTo>
                        <a:pt x="182" y="432"/>
                        <a:pt x="193" y="450"/>
                        <a:pt x="208" y="457"/>
                      </a:cubicBezTo>
                      <a:cubicBezTo>
                        <a:pt x="301" y="505"/>
                        <a:pt x="414" y="433"/>
                        <a:pt x="411" y="332"/>
                      </a:cubicBezTo>
                      <a:cubicBezTo>
                        <a:pt x="410" y="268"/>
                        <a:pt x="377" y="244"/>
                        <a:pt x="339" y="213"/>
                      </a:cubicBezTo>
                      <a:cubicBezTo>
                        <a:pt x="299" y="181"/>
                        <a:pt x="244" y="151"/>
                        <a:pt x="180" y="146"/>
                      </a:cubicBezTo>
                      <a:cubicBezTo>
                        <a:pt x="125" y="142"/>
                        <a:pt x="75" y="156"/>
                        <a:pt x="28" y="180"/>
                      </a:cubicBezTo>
                      <a:cubicBezTo>
                        <a:pt x="19" y="162"/>
                        <a:pt x="10" y="144"/>
                        <a:pt x="0" y="127"/>
                      </a:cubicBezTo>
                      <a:cubicBezTo>
                        <a:pt x="14" y="106"/>
                        <a:pt x="35" y="92"/>
                        <a:pt x="51" y="72"/>
                      </a:cubicBezTo>
                      <a:cubicBezTo>
                        <a:pt x="81" y="86"/>
                        <a:pt x="112" y="99"/>
                        <a:pt x="143" y="113"/>
                      </a:cubicBezTo>
                      <a:cubicBezTo>
                        <a:pt x="160" y="105"/>
                        <a:pt x="177" y="97"/>
                        <a:pt x="196" y="90"/>
                      </a:cubicBezTo>
                      <a:cubicBezTo>
                        <a:pt x="209" y="60"/>
                        <a:pt x="218" y="27"/>
                        <a:pt x="233" y="0"/>
                      </a:cubicBezTo>
                      <a:cubicBezTo>
                        <a:pt x="258" y="0"/>
                        <a:pt x="282" y="0"/>
                        <a:pt x="30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US" sz="1765">
                    <a:latin typeface="Segoe UI"/>
                  </a:endParaRPr>
                </a:p>
              </p:txBody>
            </p:sp>
            <p:sp>
              <p:nvSpPr>
                <p:cNvPr id="443" name="Freeform 442"/>
                <p:cNvSpPr>
                  <a:spLocks/>
                </p:cNvSpPr>
                <p:nvPr/>
              </p:nvSpPr>
              <p:spPr bwMode="auto">
                <a:xfrm>
                  <a:off x="6021529" y="4002923"/>
                  <a:ext cx="203863" cy="65161"/>
                </a:xfrm>
                <a:custGeom>
                  <a:avLst/>
                  <a:gdLst>
                    <a:gd name="T0" fmla="*/ 319 w 504"/>
                    <a:gd name="T1" fmla="*/ 4 h 161"/>
                    <a:gd name="T2" fmla="*/ 486 w 504"/>
                    <a:gd name="T3" fmla="*/ 67 h 161"/>
                    <a:gd name="T4" fmla="*/ 502 w 504"/>
                    <a:gd name="T5" fmla="*/ 90 h 161"/>
                    <a:gd name="T6" fmla="*/ 490 w 504"/>
                    <a:gd name="T7" fmla="*/ 115 h 161"/>
                    <a:gd name="T8" fmla="*/ 455 w 504"/>
                    <a:gd name="T9" fmla="*/ 90 h 161"/>
                    <a:gd name="T10" fmla="*/ 327 w 504"/>
                    <a:gd name="T11" fmla="*/ 37 h 161"/>
                    <a:gd name="T12" fmla="*/ 216 w 504"/>
                    <a:gd name="T13" fmla="*/ 69 h 161"/>
                    <a:gd name="T14" fmla="*/ 68 w 504"/>
                    <a:gd name="T15" fmla="*/ 143 h 161"/>
                    <a:gd name="T16" fmla="*/ 2 w 504"/>
                    <a:gd name="T17" fmla="*/ 99 h 161"/>
                    <a:gd name="T18" fmla="*/ 11 w 504"/>
                    <a:gd name="T19" fmla="*/ 76 h 161"/>
                    <a:gd name="T20" fmla="*/ 76 w 504"/>
                    <a:gd name="T21" fmla="*/ 110 h 161"/>
                    <a:gd name="T22" fmla="*/ 174 w 504"/>
                    <a:gd name="T23" fmla="*/ 57 h 161"/>
                    <a:gd name="T24" fmla="*/ 319 w 504"/>
                    <a:gd name="T25" fmla="*/ 4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4" h="161">
                      <a:moveTo>
                        <a:pt x="319" y="4"/>
                      </a:moveTo>
                      <a:cubicBezTo>
                        <a:pt x="384" y="0"/>
                        <a:pt x="445" y="29"/>
                        <a:pt x="486" y="67"/>
                      </a:cubicBezTo>
                      <a:cubicBezTo>
                        <a:pt x="490" y="71"/>
                        <a:pt x="501" y="81"/>
                        <a:pt x="502" y="90"/>
                      </a:cubicBezTo>
                      <a:cubicBezTo>
                        <a:pt x="504" y="101"/>
                        <a:pt x="499" y="113"/>
                        <a:pt x="490" y="115"/>
                      </a:cubicBezTo>
                      <a:cubicBezTo>
                        <a:pt x="480" y="117"/>
                        <a:pt x="461" y="97"/>
                        <a:pt x="455" y="90"/>
                      </a:cubicBezTo>
                      <a:cubicBezTo>
                        <a:pt x="424" y="61"/>
                        <a:pt x="384" y="38"/>
                        <a:pt x="327" y="37"/>
                      </a:cubicBezTo>
                      <a:cubicBezTo>
                        <a:pt x="284" y="37"/>
                        <a:pt x="245" y="51"/>
                        <a:pt x="216" y="69"/>
                      </a:cubicBezTo>
                      <a:cubicBezTo>
                        <a:pt x="173" y="96"/>
                        <a:pt x="147" y="161"/>
                        <a:pt x="68" y="143"/>
                      </a:cubicBezTo>
                      <a:cubicBezTo>
                        <a:pt x="45" y="138"/>
                        <a:pt x="7" y="123"/>
                        <a:pt x="2" y="99"/>
                      </a:cubicBezTo>
                      <a:cubicBezTo>
                        <a:pt x="0" y="91"/>
                        <a:pt x="1" y="80"/>
                        <a:pt x="11" y="76"/>
                      </a:cubicBezTo>
                      <a:cubicBezTo>
                        <a:pt x="31" y="70"/>
                        <a:pt x="54" y="107"/>
                        <a:pt x="76" y="110"/>
                      </a:cubicBezTo>
                      <a:cubicBezTo>
                        <a:pt x="126" y="116"/>
                        <a:pt x="147" y="79"/>
                        <a:pt x="174" y="57"/>
                      </a:cubicBezTo>
                      <a:cubicBezTo>
                        <a:pt x="208" y="29"/>
                        <a:pt x="256" y="8"/>
                        <a:pt x="319"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US" sz="1765">
                    <a:latin typeface="Segoe UI"/>
                  </a:endParaRPr>
                </a:p>
              </p:txBody>
            </p:sp>
          </p:grpSp>
          <p:sp>
            <p:nvSpPr>
              <p:cNvPr id="444" name="Freeform 443"/>
              <p:cNvSpPr>
                <a:spLocks/>
              </p:cNvSpPr>
              <p:nvPr/>
            </p:nvSpPr>
            <p:spPr bwMode="auto">
              <a:xfrm>
                <a:off x="5997243" y="4036957"/>
                <a:ext cx="210362" cy="63964"/>
              </a:xfrm>
              <a:custGeom>
                <a:avLst/>
                <a:gdLst>
                  <a:gd name="T0" fmla="*/ 366 w 520"/>
                  <a:gd name="T1" fmla="*/ 6 h 158"/>
                  <a:gd name="T2" fmla="*/ 508 w 520"/>
                  <a:gd name="T3" fmla="*/ 59 h 158"/>
                  <a:gd name="T4" fmla="*/ 506 w 520"/>
                  <a:gd name="T5" fmla="*/ 95 h 158"/>
                  <a:gd name="T6" fmla="*/ 453 w 520"/>
                  <a:gd name="T7" fmla="*/ 59 h 158"/>
                  <a:gd name="T8" fmla="*/ 290 w 520"/>
                  <a:gd name="T9" fmla="*/ 74 h 158"/>
                  <a:gd name="T10" fmla="*/ 260 w 520"/>
                  <a:gd name="T11" fmla="*/ 105 h 158"/>
                  <a:gd name="T12" fmla="*/ 32 w 520"/>
                  <a:gd name="T13" fmla="*/ 97 h 158"/>
                  <a:gd name="T14" fmla="*/ 27 w 520"/>
                  <a:gd name="T15" fmla="*/ 51 h 158"/>
                  <a:gd name="T16" fmla="*/ 78 w 520"/>
                  <a:gd name="T17" fmla="*/ 88 h 158"/>
                  <a:gd name="T18" fmla="*/ 230 w 520"/>
                  <a:gd name="T19" fmla="*/ 82 h 158"/>
                  <a:gd name="T20" fmla="*/ 366 w 520"/>
                  <a:gd name="T21" fmla="*/ 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0" h="158">
                    <a:moveTo>
                      <a:pt x="366" y="6"/>
                    </a:moveTo>
                    <a:cubicBezTo>
                      <a:pt x="422" y="0"/>
                      <a:pt x="479" y="24"/>
                      <a:pt x="508" y="59"/>
                    </a:cubicBezTo>
                    <a:cubicBezTo>
                      <a:pt x="520" y="75"/>
                      <a:pt x="518" y="91"/>
                      <a:pt x="506" y="95"/>
                    </a:cubicBezTo>
                    <a:cubicBezTo>
                      <a:pt x="488" y="100"/>
                      <a:pt x="467" y="68"/>
                      <a:pt x="453" y="59"/>
                    </a:cubicBezTo>
                    <a:cubicBezTo>
                      <a:pt x="402" y="29"/>
                      <a:pt x="333" y="38"/>
                      <a:pt x="290" y="74"/>
                    </a:cubicBezTo>
                    <a:cubicBezTo>
                      <a:pt x="281" y="82"/>
                      <a:pt x="270" y="97"/>
                      <a:pt x="260" y="105"/>
                    </a:cubicBezTo>
                    <a:cubicBezTo>
                      <a:pt x="195" y="158"/>
                      <a:pt x="91" y="149"/>
                      <a:pt x="32" y="97"/>
                    </a:cubicBezTo>
                    <a:cubicBezTo>
                      <a:pt x="24" y="89"/>
                      <a:pt x="0" y="56"/>
                      <a:pt x="27" y="51"/>
                    </a:cubicBezTo>
                    <a:cubicBezTo>
                      <a:pt x="43" y="47"/>
                      <a:pt x="61" y="77"/>
                      <a:pt x="78" y="88"/>
                    </a:cubicBezTo>
                    <a:cubicBezTo>
                      <a:pt x="125" y="116"/>
                      <a:pt x="190" y="109"/>
                      <a:pt x="230" y="82"/>
                    </a:cubicBezTo>
                    <a:cubicBezTo>
                      <a:pt x="277" y="51"/>
                      <a:pt x="292" y="14"/>
                      <a:pt x="366"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US" sz="1765">
                  <a:latin typeface="Segoe UI"/>
                </a:endParaRPr>
              </a:p>
            </p:txBody>
          </p:sp>
          <p:sp>
            <p:nvSpPr>
              <p:cNvPr id="445" name="Freeform 444"/>
              <p:cNvSpPr>
                <a:spLocks/>
              </p:cNvSpPr>
              <p:nvPr/>
            </p:nvSpPr>
            <p:spPr bwMode="auto">
              <a:xfrm>
                <a:off x="5982706" y="4071333"/>
                <a:ext cx="207967" cy="61056"/>
              </a:xfrm>
              <a:custGeom>
                <a:avLst/>
                <a:gdLst>
                  <a:gd name="T0" fmla="*/ 10 w 514"/>
                  <a:gd name="T1" fmla="*/ 35 h 151"/>
                  <a:gd name="T2" fmla="*/ 63 w 514"/>
                  <a:gd name="T3" fmla="*/ 72 h 151"/>
                  <a:gd name="T4" fmla="*/ 211 w 514"/>
                  <a:gd name="T5" fmla="*/ 111 h 151"/>
                  <a:gd name="T6" fmla="*/ 296 w 514"/>
                  <a:gd name="T7" fmla="*/ 77 h 151"/>
                  <a:gd name="T8" fmla="*/ 436 w 514"/>
                  <a:gd name="T9" fmla="*/ 8 h 151"/>
                  <a:gd name="T10" fmla="*/ 510 w 514"/>
                  <a:gd name="T11" fmla="*/ 49 h 151"/>
                  <a:gd name="T12" fmla="*/ 501 w 514"/>
                  <a:gd name="T13" fmla="*/ 73 h 151"/>
                  <a:gd name="T14" fmla="*/ 448 w 514"/>
                  <a:gd name="T15" fmla="*/ 42 h 151"/>
                  <a:gd name="T16" fmla="*/ 323 w 514"/>
                  <a:gd name="T17" fmla="*/ 103 h 151"/>
                  <a:gd name="T18" fmla="*/ 165 w 514"/>
                  <a:gd name="T19" fmla="*/ 146 h 151"/>
                  <a:gd name="T20" fmla="*/ 63 w 514"/>
                  <a:gd name="T21" fmla="*/ 111 h 151"/>
                  <a:gd name="T22" fmla="*/ 10 w 514"/>
                  <a:gd name="T23" fmla="*/ 3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4" h="151">
                    <a:moveTo>
                      <a:pt x="10" y="35"/>
                    </a:moveTo>
                    <a:cubicBezTo>
                      <a:pt x="40" y="37"/>
                      <a:pt x="46" y="59"/>
                      <a:pt x="63" y="72"/>
                    </a:cubicBezTo>
                    <a:cubicBezTo>
                      <a:pt x="95" y="96"/>
                      <a:pt x="147" y="117"/>
                      <a:pt x="211" y="111"/>
                    </a:cubicBezTo>
                    <a:cubicBezTo>
                      <a:pt x="248" y="107"/>
                      <a:pt x="274" y="92"/>
                      <a:pt x="296" y="77"/>
                    </a:cubicBezTo>
                    <a:cubicBezTo>
                      <a:pt x="338" y="48"/>
                      <a:pt x="358" y="0"/>
                      <a:pt x="436" y="8"/>
                    </a:cubicBezTo>
                    <a:cubicBezTo>
                      <a:pt x="454" y="10"/>
                      <a:pt x="503" y="25"/>
                      <a:pt x="510" y="49"/>
                    </a:cubicBezTo>
                    <a:cubicBezTo>
                      <a:pt x="512" y="58"/>
                      <a:pt x="514" y="70"/>
                      <a:pt x="501" y="73"/>
                    </a:cubicBezTo>
                    <a:cubicBezTo>
                      <a:pt x="484" y="78"/>
                      <a:pt x="467" y="48"/>
                      <a:pt x="448" y="42"/>
                    </a:cubicBezTo>
                    <a:cubicBezTo>
                      <a:pt x="388" y="23"/>
                      <a:pt x="360" y="77"/>
                      <a:pt x="323" y="103"/>
                    </a:cubicBezTo>
                    <a:cubicBezTo>
                      <a:pt x="286" y="130"/>
                      <a:pt x="237" y="151"/>
                      <a:pt x="165" y="146"/>
                    </a:cubicBezTo>
                    <a:cubicBezTo>
                      <a:pt x="129" y="143"/>
                      <a:pt x="92" y="129"/>
                      <a:pt x="63" y="111"/>
                    </a:cubicBezTo>
                    <a:cubicBezTo>
                      <a:pt x="38" y="95"/>
                      <a:pt x="0" y="73"/>
                      <a:pt x="10" y="3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US" sz="1765">
                  <a:latin typeface="Segoe UI"/>
                </a:endParaRPr>
              </a:p>
            </p:txBody>
          </p:sp>
        </p:grpSp>
        <p:sp>
          <p:nvSpPr>
            <p:cNvPr id="440" name="Freeform 439"/>
            <p:cNvSpPr>
              <a:spLocks/>
            </p:cNvSpPr>
            <p:nvPr/>
          </p:nvSpPr>
          <p:spPr bwMode="auto">
            <a:xfrm>
              <a:off x="5984022" y="3362604"/>
              <a:ext cx="366380" cy="277258"/>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rgbClr val="FFFFFF"/>
            </a:solidFill>
            <a:ln w="6350">
              <a:noFill/>
            </a:ln>
          </p:spPr>
          <p:txBody>
            <a:bodyPr vert="horz" wrap="square" lIns="89642" tIns="44821" rIns="89642" bIns="44821" numCol="1" anchor="t" anchorCtr="0" compatLnSpc="1">
              <a:prstTxWarp prst="textNoShape">
                <a:avLst/>
              </a:prstTxWarp>
            </a:bodyPr>
            <a:lstStyle/>
            <a:p>
              <a:pPr defTabSz="896386">
                <a:defRPr/>
              </a:pPr>
              <a:endParaRPr lang="en-US" sz="1568" kern="0">
                <a:latin typeface="Segoe UI"/>
              </a:endParaRPr>
            </a:p>
          </p:txBody>
        </p:sp>
        <p:sp>
          <p:nvSpPr>
            <p:cNvPr id="441" name="Freeform 440"/>
            <p:cNvSpPr/>
            <p:nvPr/>
          </p:nvSpPr>
          <p:spPr bwMode="auto">
            <a:xfrm flipH="1">
              <a:off x="6027271" y="2167501"/>
              <a:ext cx="267252" cy="282819"/>
            </a:xfrm>
            <a:custGeom>
              <a:avLst/>
              <a:gdLst>
                <a:gd name="connsiteX0" fmla="*/ 1820774 w 3146654"/>
                <a:gd name="connsiteY0" fmla="*/ 396240 h 3329940"/>
                <a:gd name="connsiteX1" fmla="*/ 1820774 w 3146654"/>
                <a:gd name="connsiteY1" fmla="*/ 1062990 h 3329940"/>
                <a:gd name="connsiteX2" fmla="*/ 2760574 w 3146654"/>
                <a:gd name="connsiteY2" fmla="*/ 2815590 h 3329940"/>
                <a:gd name="connsiteX3" fmla="*/ 2722474 w 3146654"/>
                <a:gd name="connsiteY3" fmla="*/ 2923540 h 3329940"/>
                <a:gd name="connsiteX4" fmla="*/ 2455774 w 3146654"/>
                <a:gd name="connsiteY4" fmla="*/ 2923540 h 3329940"/>
                <a:gd name="connsiteX5" fmla="*/ 1693774 w 3146654"/>
                <a:gd name="connsiteY5" fmla="*/ 1418590 h 3329940"/>
                <a:gd name="connsiteX6" fmla="*/ 1141324 w 3146654"/>
                <a:gd name="connsiteY6" fmla="*/ 1418590 h 3329940"/>
                <a:gd name="connsiteX7" fmla="*/ 1331824 w 3146654"/>
                <a:gd name="connsiteY7" fmla="*/ 999490 h 3329940"/>
                <a:gd name="connsiteX8" fmla="*/ 1331824 w 3146654"/>
                <a:gd name="connsiteY8" fmla="*/ 396240 h 3329940"/>
                <a:gd name="connsiteX9" fmla="*/ 2415134 w 3146654"/>
                <a:gd name="connsiteY9" fmla="*/ 0 h 3329940"/>
                <a:gd name="connsiteX10" fmla="*/ 2369414 w 3146654"/>
                <a:gd name="connsiteY10" fmla="*/ 0 h 3329940"/>
                <a:gd name="connsiteX11" fmla="*/ 1607414 w 3146654"/>
                <a:gd name="connsiteY11" fmla="*/ 0 h 3329940"/>
                <a:gd name="connsiteX12" fmla="*/ 1584960 w 3146654"/>
                <a:gd name="connsiteY12" fmla="*/ 0 h 3329940"/>
                <a:gd name="connsiteX13" fmla="*/ 1561694 w 3146654"/>
                <a:gd name="connsiteY13" fmla="*/ 0 h 3329940"/>
                <a:gd name="connsiteX14" fmla="*/ 1539240 w 3146654"/>
                <a:gd name="connsiteY14" fmla="*/ 0 h 3329940"/>
                <a:gd name="connsiteX15" fmla="*/ 777240 w 3146654"/>
                <a:gd name="connsiteY15" fmla="*/ 0 h 3329940"/>
                <a:gd name="connsiteX16" fmla="*/ 731520 w 3146654"/>
                <a:gd name="connsiteY16" fmla="*/ 0 h 3329940"/>
                <a:gd name="connsiteX17" fmla="*/ 731520 w 3146654"/>
                <a:gd name="connsiteY17" fmla="*/ 381000 h 3329940"/>
                <a:gd name="connsiteX18" fmla="*/ 784860 w 3146654"/>
                <a:gd name="connsiteY18" fmla="*/ 381000 h 3329940"/>
                <a:gd name="connsiteX19" fmla="*/ 960120 w 3146654"/>
                <a:gd name="connsiteY19" fmla="*/ 381000 h 3329940"/>
                <a:gd name="connsiteX20" fmla="*/ 960120 w 3146654"/>
                <a:gd name="connsiteY20" fmla="*/ 899160 h 3329940"/>
                <a:gd name="connsiteX21" fmla="*/ 0 w 3146654"/>
                <a:gd name="connsiteY21" fmla="*/ 2834640 h 3329940"/>
                <a:gd name="connsiteX22" fmla="*/ 297180 w 3146654"/>
                <a:gd name="connsiteY22" fmla="*/ 3329940 h 3329940"/>
                <a:gd name="connsiteX23" fmla="*/ 1561694 w 3146654"/>
                <a:gd name="connsiteY23" fmla="*/ 3329940 h 3329940"/>
                <a:gd name="connsiteX24" fmla="*/ 1584960 w 3146654"/>
                <a:gd name="connsiteY24" fmla="*/ 3329940 h 3329940"/>
                <a:gd name="connsiteX25" fmla="*/ 2849474 w 3146654"/>
                <a:gd name="connsiteY25" fmla="*/ 3329940 h 3329940"/>
                <a:gd name="connsiteX26" fmla="*/ 3146654 w 3146654"/>
                <a:gd name="connsiteY26" fmla="*/ 2834640 h 3329940"/>
                <a:gd name="connsiteX27" fmla="*/ 2186534 w 3146654"/>
                <a:gd name="connsiteY27" fmla="*/ 899160 h 3329940"/>
                <a:gd name="connsiteX28" fmla="*/ 2186534 w 3146654"/>
                <a:gd name="connsiteY28" fmla="*/ 381000 h 3329940"/>
                <a:gd name="connsiteX29" fmla="*/ 2361794 w 3146654"/>
                <a:gd name="connsiteY29" fmla="*/ 381000 h 3329940"/>
                <a:gd name="connsiteX30" fmla="*/ 2415134 w 3146654"/>
                <a:gd name="connsiteY30" fmla="*/ 381000 h 3329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46654" h="3329940">
                  <a:moveTo>
                    <a:pt x="1820774" y="396240"/>
                  </a:moveTo>
                  <a:lnTo>
                    <a:pt x="1820774" y="1062990"/>
                  </a:lnTo>
                  <a:lnTo>
                    <a:pt x="2760574" y="2815590"/>
                  </a:lnTo>
                  <a:lnTo>
                    <a:pt x="2722474" y="2923540"/>
                  </a:lnTo>
                  <a:lnTo>
                    <a:pt x="2455774" y="2923540"/>
                  </a:lnTo>
                  <a:lnTo>
                    <a:pt x="1693774" y="1418590"/>
                  </a:lnTo>
                  <a:lnTo>
                    <a:pt x="1141324" y="1418590"/>
                  </a:lnTo>
                  <a:lnTo>
                    <a:pt x="1331824" y="999490"/>
                  </a:lnTo>
                  <a:lnTo>
                    <a:pt x="1331824" y="396240"/>
                  </a:lnTo>
                  <a:close/>
                  <a:moveTo>
                    <a:pt x="2415134" y="0"/>
                  </a:moveTo>
                  <a:lnTo>
                    <a:pt x="2369414" y="0"/>
                  </a:lnTo>
                  <a:lnTo>
                    <a:pt x="1607414" y="0"/>
                  </a:lnTo>
                  <a:lnTo>
                    <a:pt x="1584960" y="0"/>
                  </a:lnTo>
                  <a:lnTo>
                    <a:pt x="1561694" y="0"/>
                  </a:lnTo>
                  <a:lnTo>
                    <a:pt x="1539240" y="0"/>
                  </a:lnTo>
                  <a:lnTo>
                    <a:pt x="777240" y="0"/>
                  </a:lnTo>
                  <a:lnTo>
                    <a:pt x="731520" y="0"/>
                  </a:lnTo>
                  <a:lnTo>
                    <a:pt x="731520" y="381000"/>
                  </a:lnTo>
                  <a:lnTo>
                    <a:pt x="784860" y="381000"/>
                  </a:lnTo>
                  <a:lnTo>
                    <a:pt x="960120" y="381000"/>
                  </a:lnTo>
                  <a:lnTo>
                    <a:pt x="960120" y="899160"/>
                  </a:lnTo>
                  <a:lnTo>
                    <a:pt x="0" y="2834640"/>
                  </a:lnTo>
                  <a:lnTo>
                    <a:pt x="297180" y="3329940"/>
                  </a:lnTo>
                  <a:lnTo>
                    <a:pt x="1561694" y="3329940"/>
                  </a:lnTo>
                  <a:lnTo>
                    <a:pt x="1584960" y="3329940"/>
                  </a:lnTo>
                  <a:lnTo>
                    <a:pt x="2849474" y="3329940"/>
                  </a:lnTo>
                  <a:lnTo>
                    <a:pt x="3146654" y="2834640"/>
                  </a:lnTo>
                  <a:lnTo>
                    <a:pt x="2186534" y="899160"/>
                  </a:lnTo>
                  <a:lnTo>
                    <a:pt x="2186534" y="381000"/>
                  </a:lnTo>
                  <a:lnTo>
                    <a:pt x="2361794" y="381000"/>
                  </a:lnTo>
                  <a:lnTo>
                    <a:pt x="2415134" y="381000"/>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US" sz="2353" kern="0">
                <a:latin typeface="Segoe UI"/>
                <a:ea typeface="Segoe UI" pitchFamily="34" charset="0"/>
                <a:cs typeface="Segoe UI" pitchFamily="34" charset="0"/>
              </a:endParaRPr>
            </a:p>
          </p:txBody>
        </p:sp>
        <p:sp>
          <p:nvSpPr>
            <p:cNvPr id="451" name="Rectangle 450"/>
            <p:cNvSpPr/>
            <p:nvPr/>
          </p:nvSpPr>
          <p:spPr>
            <a:xfrm>
              <a:off x="4556162" y="2701617"/>
              <a:ext cx="1271016" cy="430887"/>
            </a:xfrm>
            <a:prstGeom prst="rect">
              <a:avLst/>
            </a:prstGeom>
          </p:spPr>
          <p:txBody>
            <a:bodyPr wrap="square">
              <a:spAutoFit/>
            </a:bodyPr>
            <a:lstStyle/>
            <a:p>
              <a:pPr defTabSz="896386">
                <a:defRPr/>
              </a:pPr>
              <a:r>
                <a:rPr lang="en-US" sz="1078">
                  <a:latin typeface="Segoe UI"/>
                  <a:cs typeface="Segoe UI Semilight" panose="020B0402040204020203" pitchFamily="34" charset="0"/>
                </a:rPr>
                <a:t>SQL Data </a:t>
              </a:r>
            </a:p>
            <a:p>
              <a:pPr defTabSz="896386">
                <a:defRPr/>
              </a:pPr>
              <a:r>
                <a:rPr lang="en-US" sz="1078">
                  <a:latin typeface="Segoe UI"/>
                  <a:cs typeface="Segoe UI Semilight" panose="020B0402040204020203" pitchFamily="34" charset="0"/>
                </a:rPr>
                <a:t>Warehouse</a:t>
              </a:r>
            </a:p>
          </p:txBody>
        </p:sp>
        <p:sp>
          <p:nvSpPr>
            <p:cNvPr id="452" name="Rectangle 451"/>
            <p:cNvSpPr/>
            <p:nvPr/>
          </p:nvSpPr>
          <p:spPr>
            <a:xfrm>
              <a:off x="4556162" y="2173905"/>
              <a:ext cx="1271016" cy="261610"/>
            </a:xfrm>
            <a:prstGeom prst="rect">
              <a:avLst/>
            </a:prstGeom>
          </p:spPr>
          <p:txBody>
            <a:bodyPr wrap="square">
              <a:spAutoFit/>
            </a:bodyPr>
            <a:lstStyle/>
            <a:p>
              <a:pPr defTabSz="896386">
                <a:defRPr/>
              </a:pPr>
              <a:r>
                <a:rPr lang="en-US" sz="1078">
                  <a:latin typeface="Segoe UI"/>
                  <a:cs typeface="Segoe UI Semilight" panose="020B0402040204020203" pitchFamily="34" charset="0"/>
                </a:rPr>
                <a:t>Data Lake Store</a:t>
              </a:r>
            </a:p>
          </p:txBody>
        </p:sp>
        <p:sp>
          <p:nvSpPr>
            <p:cNvPr id="475" name="TextBox 474"/>
            <p:cNvSpPr txBox="1"/>
            <p:nvPr/>
          </p:nvSpPr>
          <p:spPr>
            <a:xfrm>
              <a:off x="1261370" y="1662598"/>
              <a:ext cx="1090059" cy="563250"/>
            </a:xfrm>
            <a:prstGeom prst="rect">
              <a:avLst/>
            </a:prstGeom>
            <a:noFill/>
          </p:spPr>
          <p:txBody>
            <a:bodyPr wrap="square" lIns="0" tIns="143407" rIns="179259" bIns="143407" rtlCol="0">
              <a:noAutofit/>
            </a:bodyPr>
            <a:lstStyle/>
            <a:p>
              <a:pPr defTabSz="914192">
                <a:lnSpc>
                  <a:spcPct val="90000"/>
                </a:lnSpc>
                <a:spcAft>
                  <a:spcPts val="588"/>
                </a:spcAft>
                <a:defRPr/>
              </a:pPr>
              <a:r>
                <a:rPr lang="en-US" sz="1176" spc="-29">
                  <a:latin typeface="Segoe UI Semilight" panose="020B0402040204020203" pitchFamily="34" charset="0"/>
                  <a:cs typeface="Segoe UI Semilight" panose="020B0402040204020203" pitchFamily="34" charset="0"/>
                </a:rPr>
                <a:t>Data </a:t>
              </a:r>
              <a:br>
                <a:rPr lang="en-US" sz="1176" spc="-29">
                  <a:latin typeface="Segoe UI Semilight" panose="020B0402040204020203" pitchFamily="34" charset="0"/>
                  <a:cs typeface="Segoe UI Semilight" panose="020B0402040204020203" pitchFamily="34" charset="0"/>
                </a:rPr>
              </a:br>
              <a:r>
                <a:rPr lang="en-US" sz="1176" spc="-29">
                  <a:latin typeface="Segoe UI Semilight" panose="020B0402040204020203" pitchFamily="34" charset="0"/>
                  <a:cs typeface="Segoe UI Semilight" panose="020B0402040204020203" pitchFamily="34" charset="0"/>
                </a:rPr>
                <a:t>Sources</a:t>
              </a:r>
            </a:p>
          </p:txBody>
        </p:sp>
        <p:sp>
          <p:nvSpPr>
            <p:cNvPr id="476" name="TextBox 475"/>
            <p:cNvSpPr txBox="1"/>
            <p:nvPr/>
          </p:nvSpPr>
          <p:spPr>
            <a:xfrm>
              <a:off x="1214236" y="2930938"/>
              <a:ext cx="1090059" cy="579230"/>
            </a:xfrm>
            <a:prstGeom prst="rect">
              <a:avLst/>
            </a:prstGeom>
            <a:noFill/>
          </p:spPr>
          <p:txBody>
            <a:bodyPr wrap="square" lIns="0" tIns="143407" rIns="179259" bIns="143407" rtlCol="0">
              <a:noAutofit/>
            </a:bodyPr>
            <a:lstStyle/>
            <a:p>
              <a:pPr defTabSz="914192">
                <a:lnSpc>
                  <a:spcPct val="90000"/>
                </a:lnSpc>
                <a:spcBef>
                  <a:spcPct val="0"/>
                </a:spcBef>
                <a:spcAft>
                  <a:spcPts val="588"/>
                </a:spcAft>
                <a:defRPr/>
              </a:pPr>
              <a:r>
                <a:rPr lang="en-US" sz="1176" spc="-29">
                  <a:latin typeface="Segoe UI Semilight" panose="020B0402040204020203" pitchFamily="34" charset="0"/>
                  <a:cs typeface="Segoe UI Semilight" panose="020B0402040204020203" pitchFamily="34" charset="0"/>
                </a:rPr>
                <a:t>Apps</a:t>
              </a:r>
            </a:p>
          </p:txBody>
        </p:sp>
        <p:sp>
          <p:nvSpPr>
            <p:cNvPr id="477" name="TextBox 476"/>
            <p:cNvSpPr txBox="1"/>
            <p:nvPr/>
          </p:nvSpPr>
          <p:spPr>
            <a:xfrm>
              <a:off x="1261370" y="4215259"/>
              <a:ext cx="974964" cy="616531"/>
            </a:xfrm>
            <a:prstGeom prst="rect">
              <a:avLst/>
            </a:prstGeom>
            <a:noFill/>
          </p:spPr>
          <p:txBody>
            <a:bodyPr wrap="square" lIns="0" tIns="143407" rIns="179259" bIns="143407" rtlCol="0">
              <a:noAutofit/>
            </a:bodyPr>
            <a:lstStyle/>
            <a:p>
              <a:pPr defTabSz="914192">
                <a:lnSpc>
                  <a:spcPct val="90000"/>
                </a:lnSpc>
                <a:spcBef>
                  <a:spcPct val="0"/>
                </a:spcBef>
                <a:spcAft>
                  <a:spcPts val="588"/>
                </a:spcAft>
                <a:defRPr/>
              </a:pPr>
              <a:r>
                <a:rPr lang="en-US" sz="1176" spc="-29">
                  <a:latin typeface="Segoe UI Semilight" panose="020B0402040204020203" pitchFamily="34" charset="0"/>
                  <a:cs typeface="Segoe UI Semilight" panose="020B0402040204020203" pitchFamily="34" charset="0"/>
                </a:rPr>
                <a:t>Sensors </a:t>
              </a:r>
              <a:br>
                <a:rPr lang="en-US" sz="1176" spc="-29">
                  <a:latin typeface="Segoe UI Semilight" panose="020B0402040204020203" pitchFamily="34" charset="0"/>
                  <a:cs typeface="Segoe UI Semilight" panose="020B0402040204020203" pitchFamily="34" charset="0"/>
                </a:rPr>
              </a:br>
              <a:r>
                <a:rPr lang="en-US" sz="1176" spc="-29">
                  <a:latin typeface="Segoe UI Semilight" panose="020B0402040204020203" pitchFamily="34" charset="0"/>
                  <a:cs typeface="Segoe UI Semilight" panose="020B0402040204020203" pitchFamily="34" charset="0"/>
                </a:rPr>
                <a:t>and </a:t>
              </a:r>
              <a:br>
                <a:rPr lang="en-US" sz="1176" spc="-29">
                  <a:latin typeface="Segoe UI Semilight" panose="020B0402040204020203" pitchFamily="34" charset="0"/>
                  <a:cs typeface="Segoe UI Semilight" panose="020B0402040204020203" pitchFamily="34" charset="0"/>
                </a:rPr>
              </a:br>
              <a:r>
                <a:rPr lang="en-US" sz="1176" spc="-29">
                  <a:latin typeface="Segoe UI Semilight" panose="020B0402040204020203" pitchFamily="34" charset="0"/>
                  <a:cs typeface="Segoe UI Semilight" panose="020B0402040204020203" pitchFamily="34" charset="0"/>
                </a:rPr>
                <a:t>devices</a:t>
              </a:r>
            </a:p>
          </p:txBody>
        </p:sp>
        <p:sp>
          <p:nvSpPr>
            <p:cNvPr id="478" name="Rectangle 477"/>
            <p:cNvSpPr/>
            <p:nvPr/>
          </p:nvSpPr>
          <p:spPr>
            <a:xfrm>
              <a:off x="813890" y="5578543"/>
              <a:ext cx="933597" cy="321144"/>
            </a:xfrm>
            <a:prstGeom prst="rect">
              <a:avLst/>
            </a:prstGeom>
          </p:spPr>
          <p:txBody>
            <a:bodyPr wrap="none" lIns="0" tIns="0" rIns="0" bIns="0" anchor="ctr">
              <a:noAutofit/>
            </a:bodyPr>
            <a:lstStyle/>
            <a:p>
              <a:pPr defTabSz="896386">
                <a:lnSpc>
                  <a:spcPct val="90000"/>
                </a:lnSpc>
                <a:defRPr/>
              </a:pPr>
              <a:r>
                <a:rPr lang="en-US" sz="2353">
                  <a:latin typeface="Segoe UI Light"/>
                </a:rPr>
                <a:t>Data</a:t>
              </a:r>
            </a:p>
          </p:txBody>
        </p:sp>
        <p:sp>
          <p:nvSpPr>
            <p:cNvPr id="494" name="Freeform 493"/>
            <p:cNvSpPr/>
            <p:nvPr/>
          </p:nvSpPr>
          <p:spPr bwMode="auto">
            <a:xfrm>
              <a:off x="1973634" y="1311873"/>
              <a:ext cx="123857" cy="3957886"/>
            </a:xfrm>
            <a:custGeom>
              <a:avLst/>
              <a:gdLst>
                <a:gd name="connsiteX0" fmla="*/ 247650 w 247650"/>
                <a:gd name="connsiteY0" fmla="*/ 0 h 295275"/>
                <a:gd name="connsiteX1" fmla="*/ 0 w 247650"/>
                <a:gd name="connsiteY1" fmla="*/ 0 h 295275"/>
                <a:gd name="connsiteX2" fmla="*/ 0 w 247650"/>
                <a:gd name="connsiteY2" fmla="*/ 295275 h 295275"/>
                <a:gd name="connsiteX3" fmla="*/ 238125 w 247650"/>
                <a:gd name="connsiteY3" fmla="*/ 295275 h 295275"/>
              </a:gdLst>
              <a:ahLst/>
              <a:cxnLst>
                <a:cxn ang="0">
                  <a:pos x="connsiteX0" y="connsiteY0"/>
                </a:cxn>
                <a:cxn ang="0">
                  <a:pos x="connsiteX1" y="connsiteY1"/>
                </a:cxn>
                <a:cxn ang="0">
                  <a:pos x="connsiteX2" y="connsiteY2"/>
                </a:cxn>
                <a:cxn ang="0">
                  <a:pos x="connsiteX3" y="connsiteY3"/>
                </a:cxn>
              </a:cxnLst>
              <a:rect l="l" t="t" r="r" b="b"/>
              <a:pathLst>
                <a:path w="247650" h="295275">
                  <a:moveTo>
                    <a:pt x="247650" y="0"/>
                  </a:moveTo>
                  <a:lnTo>
                    <a:pt x="0" y="0"/>
                  </a:lnTo>
                  <a:lnTo>
                    <a:pt x="0" y="295275"/>
                  </a:lnTo>
                  <a:lnTo>
                    <a:pt x="238125" y="295275"/>
                  </a:lnTo>
                </a:path>
              </a:pathLst>
            </a:custGeom>
            <a:noFill/>
            <a:ln w="12700" cap="flat" cmpd="sng" algn="ctr">
              <a:solidFill>
                <a:srgbClr val="0078D7"/>
              </a:solidFill>
              <a:prstDash val="solid"/>
              <a:headEnd type="none" w="med" len="med"/>
              <a:tailEnd type="none" w="med" len="med"/>
            </a:ln>
            <a:effectLst/>
          </p:spPr>
          <p:txBody>
            <a:bodyPr rtlCol="0" anchor="ctr"/>
            <a:lstStyle/>
            <a:p>
              <a:pPr algn="ctr" defTabSz="896386">
                <a:defRPr/>
              </a:pPr>
              <a:endParaRPr lang="en-US" sz="1765" kern="0">
                <a:latin typeface="Segoe UI"/>
              </a:endParaRPr>
            </a:p>
          </p:txBody>
        </p:sp>
        <p:cxnSp>
          <p:nvCxnSpPr>
            <p:cNvPr id="495" name="Straight Connector 494"/>
            <p:cNvCxnSpPr/>
            <p:nvPr/>
          </p:nvCxnSpPr>
          <p:spPr>
            <a:xfrm>
              <a:off x="1789019" y="3411457"/>
              <a:ext cx="308472" cy="0"/>
            </a:xfrm>
            <a:prstGeom prst="line">
              <a:avLst/>
            </a:prstGeom>
            <a:noFill/>
            <a:ln w="12700" cap="flat" cmpd="sng" algn="ctr">
              <a:solidFill>
                <a:srgbClr val="0078D7"/>
              </a:solidFill>
              <a:prstDash val="solid"/>
              <a:headEnd type="none"/>
              <a:tailEnd type="none"/>
            </a:ln>
            <a:effectLst/>
          </p:spPr>
        </p:cxnSp>
        <p:pic>
          <p:nvPicPr>
            <p:cNvPr id="496" name="Picture 49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14036" y="2717476"/>
              <a:ext cx="739399" cy="865146"/>
            </a:xfrm>
            <a:prstGeom prst="rect">
              <a:avLst/>
            </a:prstGeom>
          </p:spPr>
        </p:pic>
        <p:pic>
          <p:nvPicPr>
            <p:cNvPr id="497" name="Picture 49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93499" y="4149380"/>
              <a:ext cx="717296" cy="839285"/>
            </a:xfrm>
            <a:prstGeom prst="rect">
              <a:avLst/>
            </a:prstGeom>
          </p:spPr>
        </p:pic>
        <p:pic>
          <p:nvPicPr>
            <p:cNvPr id="498" name="Picture 497"/>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93638" y="1584054"/>
              <a:ext cx="653297" cy="764402"/>
            </a:xfrm>
            <a:prstGeom prst="rect">
              <a:avLst/>
            </a:prstGeom>
          </p:spPr>
        </p:pic>
        <p:sp>
          <p:nvSpPr>
            <p:cNvPr id="125" name="Rectangle 124"/>
            <p:cNvSpPr/>
            <p:nvPr/>
          </p:nvSpPr>
          <p:spPr>
            <a:xfrm>
              <a:off x="4556162" y="3394628"/>
              <a:ext cx="1296319" cy="270285"/>
            </a:xfrm>
            <a:prstGeom prst="rect">
              <a:avLst/>
            </a:prstGeom>
          </p:spPr>
          <p:txBody>
            <a:bodyPr wrap="square">
              <a:spAutoFit/>
            </a:bodyPr>
            <a:lstStyle/>
            <a:p>
              <a:pPr defTabSz="914225">
                <a:defRPr/>
              </a:pPr>
              <a:r>
                <a:rPr lang="en-US" sz="1100" kern="0">
                  <a:latin typeface="Segoe UI"/>
                  <a:cs typeface="Segoe UI Semilight" panose="020B0402040204020203" pitchFamily="34" charset="0"/>
                </a:rPr>
                <a:t>Cosmos DB</a:t>
              </a:r>
            </a:p>
          </p:txBody>
        </p:sp>
        <p:sp>
          <p:nvSpPr>
            <p:cNvPr id="132" name="Rectangle 131"/>
            <p:cNvSpPr/>
            <p:nvPr/>
          </p:nvSpPr>
          <p:spPr>
            <a:xfrm>
              <a:off x="6340519" y="4367245"/>
              <a:ext cx="1294130" cy="432594"/>
            </a:xfrm>
            <a:prstGeom prst="rect">
              <a:avLst/>
            </a:prstGeom>
          </p:spPr>
          <p:txBody>
            <a:bodyPr wrap="square">
              <a:spAutoFit/>
            </a:bodyPr>
            <a:lstStyle/>
            <a:p>
              <a:pPr defTabSz="914225">
                <a:defRPr/>
              </a:pPr>
              <a:r>
                <a:rPr lang="en-US" sz="1078" kern="0">
                  <a:latin typeface="Segoe UI"/>
                  <a:cs typeface="Segoe UI Semilight" panose="020B0402040204020203" pitchFamily="34" charset="0"/>
                </a:rPr>
                <a:t>Azure Analysis</a:t>
              </a:r>
              <a:br>
                <a:rPr lang="en-US" sz="1078" kern="0">
                  <a:latin typeface="Segoe UI"/>
                  <a:cs typeface="Segoe UI Semilight" panose="020B0402040204020203" pitchFamily="34" charset="0"/>
                </a:rPr>
              </a:br>
              <a:r>
                <a:rPr lang="en-US" sz="1078" kern="0">
                  <a:latin typeface="Segoe UI"/>
                  <a:cs typeface="Segoe UI Semilight" panose="020B0402040204020203" pitchFamily="34" charset="0"/>
                </a:rPr>
                <a:t>Services</a:t>
              </a:r>
            </a:p>
          </p:txBody>
        </p:sp>
        <p:grpSp>
          <p:nvGrpSpPr>
            <p:cNvPr id="9" name="Group 8"/>
            <p:cNvGrpSpPr/>
            <p:nvPr/>
          </p:nvGrpSpPr>
          <p:grpSpPr>
            <a:xfrm>
              <a:off x="5982706" y="2742063"/>
              <a:ext cx="346672" cy="344971"/>
              <a:chOff x="5982706" y="2742063"/>
              <a:chExt cx="346672" cy="344971"/>
            </a:xfrm>
          </p:grpSpPr>
          <p:sp>
            <p:nvSpPr>
              <p:cNvPr id="142" name="Freeform 34"/>
              <p:cNvSpPr>
                <a:spLocks/>
              </p:cNvSpPr>
              <p:nvPr/>
            </p:nvSpPr>
            <p:spPr bwMode="auto">
              <a:xfrm>
                <a:off x="6102871" y="2827987"/>
                <a:ext cx="106128" cy="175888"/>
              </a:xfrm>
              <a:custGeom>
                <a:avLst/>
                <a:gdLst>
                  <a:gd name="T0" fmla="*/ 1459 w 1508"/>
                  <a:gd name="T1" fmla="*/ 930 h 2501"/>
                  <a:gd name="T2" fmla="*/ 837 w 1508"/>
                  <a:gd name="T3" fmla="*/ 930 h 2501"/>
                  <a:gd name="T4" fmla="*/ 1097 w 1508"/>
                  <a:gd name="T5" fmla="*/ 63 h 2501"/>
                  <a:gd name="T6" fmla="*/ 1072 w 1508"/>
                  <a:gd name="T7" fmla="*/ 4 h 2501"/>
                  <a:gd name="T8" fmla="*/ 1053 w 1508"/>
                  <a:gd name="T9" fmla="*/ 0 h 2501"/>
                  <a:gd name="T10" fmla="*/ 1014 w 1508"/>
                  <a:gd name="T11" fmla="*/ 19 h 2501"/>
                  <a:gd name="T12" fmla="*/ 10 w 1508"/>
                  <a:gd name="T13" fmla="*/ 1483 h 2501"/>
                  <a:gd name="T14" fmla="*/ 5 w 1508"/>
                  <a:gd name="T15" fmla="*/ 1532 h 2501"/>
                  <a:gd name="T16" fmla="*/ 49 w 1508"/>
                  <a:gd name="T17" fmla="*/ 1556 h 2501"/>
                  <a:gd name="T18" fmla="*/ 651 w 1508"/>
                  <a:gd name="T19" fmla="*/ 1556 h 2501"/>
                  <a:gd name="T20" fmla="*/ 382 w 1508"/>
                  <a:gd name="T21" fmla="*/ 2438 h 2501"/>
                  <a:gd name="T22" fmla="*/ 407 w 1508"/>
                  <a:gd name="T23" fmla="*/ 2497 h 2501"/>
                  <a:gd name="T24" fmla="*/ 426 w 1508"/>
                  <a:gd name="T25" fmla="*/ 2501 h 2501"/>
                  <a:gd name="T26" fmla="*/ 465 w 1508"/>
                  <a:gd name="T27" fmla="*/ 2482 h 2501"/>
                  <a:gd name="T28" fmla="*/ 1498 w 1508"/>
                  <a:gd name="T29" fmla="*/ 1003 h 2501"/>
                  <a:gd name="T30" fmla="*/ 1508 w 1508"/>
                  <a:gd name="T31" fmla="*/ 974 h 2501"/>
                  <a:gd name="T32" fmla="*/ 1459 w 1508"/>
                  <a:gd name="T33" fmla="*/ 930 h 2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08" h="2501">
                    <a:moveTo>
                      <a:pt x="1459" y="930"/>
                    </a:moveTo>
                    <a:lnTo>
                      <a:pt x="837" y="930"/>
                    </a:lnTo>
                    <a:lnTo>
                      <a:pt x="1097" y="63"/>
                    </a:lnTo>
                    <a:cubicBezTo>
                      <a:pt x="1102" y="39"/>
                      <a:pt x="1092" y="14"/>
                      <a:pt x="1072" y="4"/>
                    </a:cubicBezTo>
                    <a:cubicBezTo>
                      <a:pt x="1068" y="0"/>
                      <a:pt x="1058" y="0"/>
                      <a:pt x="1053" y="0"/>
                    </a:cubicBezTo>
                    <a:cubicBezTo>
                      <a:pt x="1038" y="0"/>
                      <a:pt x="1024" y="9"/>
                      <a:pt x="1014" y="19"/>
                    </a:cubicBezTo>
                    <a:lnTo>
                      <a:pt x="10" y="1483"/>
                    </a:lnTo>
                    <a:cubicBezTo>
                      <a:pt x="0" y="1498"/>
                      <a:pt x="0" y="1517"/>
                      <a:pt x="5" y="1532"/>
                    </a:cubicBezTo>
                    <a:cubicBezTo>
                      <a:pt x="15" y="1547"/>
                      <a:pt x="30" y="1556"/>
                      <a:pt x="49" y="1556"/>
                    </a:cubicBezTo>
                    <a:lnTo>
                      <a:pt x="651" y="1556"/>
                    </a:lnTo>
                    <a:lnTo>
                      <a:pt x="382" y="2438"/>
                    </a:lnTo>
                    <a:cubicBezTo>
                      <a:pt x="377" y="2462"/>
                      <a:pt x="387" y="2487"/>
                      <a:pt x="407" y="2497"/>
                    </a:cubicBezTo>
                    <a:cubicBezTo>
                      <a:pt x="412" y="2501"/>
                      <a:pt x="421" y="2501"/>
                      <a:pt x="426" y="2501"/>
                    </a:cubicBezTo>
                    <a:cubicBezTo>
                      <a:pt x="441" y="2501"/>
                      <a:pt x="456" y="2492"/>
                      <a:pt x="465" y="2482"/>
                    </a:cubicBezTo>
                    <a:lnTo>
                      <a:pt x="1498" y="1003"/>
                    </a:lnTo>
                    <a:cubicBezTo>
                      <a:pt x="1503" y="993"/>
                      <a:pt x="1508" y="984"/>
                      <a:pt x="1508" y="974"/>
                    </a:cubicBezTo>
                    <a:cubicBezTo>
                      <a:pt x="1508" y="949"/>
                      <a:pt x="1484" y="930"/>
                      <a:pt x="1459" y="930"/>
                    </a:cubicBezTo>
                    <a:close/>
                  </a:path>
                </a:pathLst>
              </a:custGeom>
              <a:solidFill>
                <a:schemeClr val="tx1"/>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latin typeface="Segoe UI"/>
                </a:endParaRPr>
              </a:p>
            </p:txBody>
          </p:sp>
          <p:sp>
            <p:nvSpPr>
              <p:cNvPr id="143" name="Freeform 35"/>
              <p:cNvSpPr>
                <a:spLocks noEditPoints="1"/>
              </p:cNvSpPr>
              <p:nvPr/>
            </p:nvSpPr>
            <p:spPr bwMode="auto">
              <a:xfrm>
                <a:off x="5982706" y="2742063"/>
                <a:ext cx="346672" cy="344971"/>
              </a:xfrm>
              <a:custGeom>
                <a:avLst/>
                <a:gdLst>
                  <a:gd name="T0" fmla="*/ 3231 w 4925"/>
                  <a:gd name="T1" fmla="*/ 4866 h 4910"/>
                  <a:gd name="T2" fmla="*/ 3422 w 4925"/>
                  <a:gd name="T3" fmla="*/ 4910 h 4910"/>
                  <a:gd name="T4" fmla="*/ 3579 w 4925"/>
                  <a:gd name="T5" fmla="*/ 4881 h 4910"/>
                  <a:gd name="T6" fmla="*/ 3833 w 4925"/>
                  <a:gd name="T7" fmla="*/ 4646 h 4910"/>
                  <a:gd name="T8" fmla="*/ 3899 w 4925"/>
                  <a:gd name="T9" fmla="*/ 4509 h 4910"/>
                  <a:gd name="T10" fmla="*/ 4063 w 4925"/>
                  <a:gd name="T11" fmla="*/ 4509 h 4910"/>
                  <a:gd name="T12" fmla="*/ 4509 w 4925"/>
                  <a:gd name="T13" fmla="*/ 4063 h 4910"/>
                  <a:gd name="T14" fmla="*/ 4509 w 4925"/>
                  <a:gd name="T15" fmla="*/ 2794 h 4910"/>
                  <a:gd name="T16" fmla="*/ 4866 w 4925"/>
                  <a:gd name="T17" fmla="*/ 2031 h 4910"/>
                  <a:gd name="T18" fmla="*/ 4881 w 4925"/>
                  <a:gd name="T19" fmla="*/ 1679 h 4910"/>
                  <a:gd name="T20" fmla="*/ 4646 w 4925"/>
                  <a:gd name="T21" fmla="*/ 1424 h 4910"/>
                  <a:gd name="T22" fmla="*/ 4509 w 4925"/>
                  <a:gd name="T23" fmla="*/ 1358 h 4910"/>
                  <a:gd name="T24" fmla="*/ 4509 w 4925"/>
                  <a:gd name="T25" fmla="*/ 856 h 4910"/>
                  <a:gd name="T26" fmla="*/ 4063 w 4925"/>
                  <a:gd name="T27" fmla="*/ 411 h 4910"/>
                  <a:gd name="T28" fmla="*/ 2779 w 4925"/>
                  <a:gd name="T29" fmla="*/ 411 h 4910"/>
                  <a:gd name="T30" fmla="*/ 2026 w 4925"/>
                  <a:gd name="T31" fmla="*/ 58 h 4910"/>
                  <a:gd name="T32" fmla="*/ 1679 w 4925"/>
                  <a:gd name="T33" fmla="*/ 44 h 4910"/>
                  <a:gd name="T34" fmla="*/ 1424 w 4925"/>
                  <a:gd name="T35" fmla="*/ 279 h 4910"/>
                  <a:gd name="T36" fmla="*/ 1360 w 4925"/>
                  <a:gd name="T37" fmla="*/ 411 h 4910"/>
                  <a:gd name="T38" fmla="*/ 856 w 4925"/>
                  <a:gd name="T39" fmla="*/ 411 h 4910"/>
                  <a:gd name="T40" fmla="*/ 411 w 4925"/>
                  <a:gd name="T41" fmla="*/ 856 h 4910"/>
                  <a:gd name="T42" fmla="*/ 411 w 4925"/>
                  <a:gd name="T43" fmla="*/ 2478 h 4910"/>
                  <a:gd name="T44" fmla="*/ 58 w 4925"/>
                  <a:gd name="T45" fmla="*/ 3231 h 4910"/>
                  <a:gd name="T46" fmla="*/ 44 w 4925"/>
                  <a:gd name="T47" fmla="*/ 3579 h 4910"/>
                  <a:gd name="T48" fmla="*/ 279 w 4925"/>
                  <a:gd name="T49" fmla="*/ 3833 h 4910"/>
                  <a:gd name="T50" fmla="*/ 411 w 4925"/>
                  <a:gd name="T51" fmla="*/ 3897 h 4910"/>
                  <a:gd name="T52" fmla="*/ 411 w 4925"/>
                  <a:gd name="T53" fmla="*/ 4063 h 4910"/>
                  <a:gd name="T54" fmla="*/ 856 w 4925"/>
                  <a:gd name="T55" fmla="*/ 4509 h 4910"/>
                  <a:gd name="T56" fmla="*/ 2468 w 4925"/>
                  <a:gd name="T57" fmla="*/ 4509 h 4910"/>
                  <a:gd name="T58" fmla="*/ 3231 w 4925"/>
                  <a:gd name="T59" fmla="*/ 4866 h 4910"/>
                  <a:gd name="T60" fmla="*/ 856 w 4925"/>
                  <a:gd name="T61" fmla="*/ 705 h 4910"/>
                  <a:gd name="T62" fmla="*/ 4063 w 4925"/>
                  <a:gd name="T63" fmla="*/ 705 h 4910"/>
                  <a:gd name="T64" fmla="*/ 4210 w 4925"/>
                  <a:gd name="T65" fmla="*/ 851 h 4910"/>
                  <a:gd name="T66" fmla="*/ 4210 w 4925"/>
                  <a:gd name="T67" fmla="*/ 4058 h 4910"/>
                  <a:gd name="T68" fmla="*/ 4063 w 4925"/>
                  <a:gd name="T69" fmla="*/ 4205 h 4910"/>
                  <a:gd name="T70" fmla="*/ 856 w 4925"/>
                  <a:gd name="T71" fmla="*/ 4205 h 4910"/>
                  <a:gd name="T72" fmla="*/ 709 w 4925"/>
                  <a:gd name="T73" fmla="*/ 4058 h 4910"/>
                  <a:gd name="T74" fmla="*/ 709 w 4925"/>
                  <a:gd name="T75" fmla="*/ 851 h 4910"/>
                  <a:gd name="T76" fmla="*/ 856 w 4925"/>
                  <a:gd name="T77" fmla="*/ 705 h 49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925" h="4910">
                    <a:moveTo>
                      <a:pt x="3231" y="4866"/>
                    </a:moveTo>
                    <a:cubicBezTo>
                      <a:pt x="3290" y="4896"/>
                      <a:pt x="3358" y="4910"/>
                      <a:pt x="3422" y="4910"/>
                    </a:cubicBezTo>
                    <a:cubicBezTo>
                      <a:pt x="3476" y="4910"/>
                      <a:pt x="3525" y="4900"/>
                      <a:pt x="3579" y="4881"/>
                    </a:cubicBezTo>
                    <a:cubicBezTo>
                      <a:pt x="3691" y="4842"/>
                      <a:pt x="3784" y="4758"/>
                      <a:pt x="3833" y="4646"/>
                    </a:cubicBezTo>
                    <a:lnTo>
                      <a:pt x="3899" y="4509"/>
                    </a:lnTo>
                    <a:lnTo>
                      <a:pt x="4063" y="4509"/>
                    </a:lnTo>
                    <a:cubicBezTo>
                      <a:pt x="4308" y="4509"/>
                      <a:pt x="4509" y="4308"/>
                      <a:pt x="4509" y="4063"/>
                    </a:cubicBezTo>
                    <a:lnTo>
                      <a:pt x="4509" y="2794"/>
                    </a:lnTo>
                    <a:lnTo>
                      <a:pt x="4866" y="2031"/>
                    </a:lnTo>
                    <a:cubicBezTo>
                      <a:pt x="4920" y="1919"/>
                      <a:pt x="4925" y="1796"/>
                      <a:pt x="4881" y="1679"/>
                    </a:cubicBezTo>
                    <a:cubicBezTo>
                      <a:pt x="4842" y="1566"/>
                      <a:pt x="4758" y="1473"/>
                      <a:pt x="4646" y="1424"/>
                    </a:cubicBezTo>
                    <a:lnTo>
                      <a:pt x="4509" y="1358"/>
                    </a:lnTo>
                    <a:lnTo>
                      <a:pt x="4509" y="856"/>
                    </a:lnTo>
                    <a:cubicBezTo>
                      <a:pt x="4509" y="612"/>
                      <a:pt x="4308" y="411"/>
                      <a:pt x="4063" y="411"/>
                    </a:cubicBezTo>
                    <a:lnTo>
                      <a:pt x="2779" y="411"/>
                    </a:lnTo>
                    <a:lnTo>
                      <a:pt x="2026" y="58"/>
                    </a:lnTo>
                    <a:cubicBezTo>
                      <a:pt x="1919" y="9"/>
                      <a:pt x="1791" y="0"/>
                      <a:pt x="1679" y="44"/>
                    </a:cubicBezTo>
                    <a:cubicBezTo>
                      <a:pt x="1566" y="83"/>
                      <a:pt x="1473" y="166"/>
                      <a:pt x="1424" y="279"/>
                    </a:cubicBezTo>
                    <a:lnTo>
                      <a:pt x="1360" y="411"/>
                    </a:lnTo>
                    <a:lnTo>
                      <a:pt x="856" y="411"/>
                    </a:lnTo>
                    <a:cubicBezTo>
                      <a:pt x="612" y="411"/>
                      <a:pt x="411" y="612"/>
                      <a:pt x="411" y="856"/>
                    </a:cubicBezTo>
                    <a:lnTo>
                      <a:pt x="411" y="2478"/>
                    </a:lnTo>
                    <a:lnTo>
                      <a:pt x="58" y="3231"/>
                    </a:lnTo>
                    <a:cubicBezTo>
                      <a:pt x="9" y="3339"/>
                      <a:pt x="0" y="3466"/>
                      <a:pt x="44" y="3579"/>
                    </a:cubicBezTo>
                    <a:cubicBezTo>
                      <a:pt x="83" y="3691"/>
                      <a:pt x="166" y="3784"/>
                      <a:pt x="279" y="3833"/>
                    </a:cubicBezTo>
                    <a:lnTo>
                      <a:pt x="411" y="3897"/>
                    </a:lnTo>
                    <a:lnTo>
                      <a:pt x="411" y="4063"/>
                    </a:lnTo>
                    <a:cubicBezTo>
                      <a:pt x="411" y="4308"/>
                      <a:pt x="612" y="4509"/>
                      <a:pt x="856" y="4509"/>
                    </a:cubicBezTo>
                    <a:lnTo>
                      <a:pt x="2468" y="4509"/>
                    </a:lnTo>
                    <a:lnTo>
                      <a:pt x="3231" y="4866"/>
                    </a:lnTo>
                    <a:close/>
                    <a:moveTo>
                      <a:pt x="856" y="705"/>
                    </a:moveTo>
                    <a:lnTo>
                      <a:pt x="4063" y="705"/>
                    </a:lnTo>
                    <a:cubicBezTo>
                      <a:pt x="4142" y="705"/>
                      <a:pt x="4210" y="768"/>
                      <a:pt x="4210" y="851"/>
                    </a:cubicBezTo>
                    <a:lnTo>
                      <a:pt x="4210" y="4058"/>
                    </a:lnTo>
                    <a:cubicBezTo>
                      <a:pt x="4210" y="4137"/>
                      <a:pt x="4146" y="4205"/>
                      <a:pt x="4063" y="4205"/>
                    </a:cubicBezTo>
                    <a:lnTo>
                      <a:pt x="856" y="4205"/>
                    </a:lnTo>
                    <a:cubicBezTo>
                      <a:pt x="778" y="4205"/>
                      <a:pt x="709" y="4142"/>
                      <a:pt x="709" y="4058"/>
                    </a:cubicBezTo>
                    <a:lnTo>
                      <a:pt x="709" y="851"/>
                    </a:lnTo>
                    <a:cubicBezTo>
                      <a:pt x="709" y="773"/>
                      <a:pt x="773" y="705"/>
                      <a:pt x="856" y="705"/>
                    </a:cubicBezTo>
                    <a:close/>
                  </a:path>
                </a:pathLst>
              </a:custGeom>
              <a:solidFill>
                <a:schemeClr val="tx1"/>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latin typeface="Segoe UI"/>
                </a:endParaRPr>
              </a:p>
            </p:txBody>
          </p:sp>
        </p:grpSp>
        <p:sp>
          <p:nvSpPr>
            <p:cNvPr id="144" name="Freeform 182"/>
            <p:cNvSpPr/>
            <p:nvPr/>
          </p:nvSpPr>
          <p:spPr bwMode="auto">
            <a:xfrm flipH="1">
              <a:off x="4135949" y="2738734"/>
              <a:ext cx="409242" cy="380654"/>
            </a:xfrm>
            <a:custGeom>
              <a:avLst/>
              <a:gdLst>
                <a:gd name="connsiteX0" fmla="*/ 144517 w 665158"/>
                <a:gd name="connsiteY0" fmla="*/ 432643 h 635971"/>
                <a:gd name="connsiteX1" fmla="*/ 134794 w 665158"/>
                <a:gd name="connsiteY1" fmla="*/ 438281 h 635971"/>
                <a:gd name="connsiteX2" fmla="*/ 131240 w 665158"/>
                <a:gd name="connsiteY2" fmla="*/ 453701 h 635971"/>
                <a:gd name="connsiteX3" fmla="*/ 135004 w 665158"/>
                <a:gd name="connsiteY3" fmla="*/ 468403 h 635971"/>
                <a:gd name="connsiteX4" fmla="*/ 144883 w 665158"/>
                <a:gd name="connsiteY4" fmla="*/ 473874 h 635971"/>
                <a:gd name="connsiteX5" fmla="*/ 155050 w 665158"/>
                <a:gd name="connsiteY5" fmla="*/ 468458 h 635971"/>
                <a:gd name="connsiteX6" fmla="*/ 158788 w 665158"/>
                <a:gd name="connsiteY6" fmla="*/ 453369 h 635971"/>
                <a:gd name="connsiteX7" fmla="*/ 155024 w 665158"/>
                <a:gd name="connsiteY7" fmla="*/ 438059 h 635971"/>
                <a:gd name="connsiteX8" fmla="*/ 144517 w 665158"/>
                <a:gd name="connsiteY8" fmla="*/ 432643 h 635971"/>
                <a:gd name="connsiteX9" fmla="*/ 96733 w 665158"/>
                <a:gd name="connsiteY9" fmla="*/ 413631 h 635971"/>
                <a:gd name="connsiteX10" fmla="*/ 96733 w 665158"/>
                <a:gd name="connsiteY10" fmla="*/ 492888 h 635971"/>
                <a:gd name="connsiteX11" fmla="*/ 48328 w 665158"/>
                <a:gd name="connsiteY11" fmla="*/ 492888 h 635971"/>
                <a:gd name="connsiteX12" fmla="*/ 48328 w 665158"/>
                <a:gd name="connsiteY12" fmla="*/ 474206 h 635971"/>
                <a:gd name="connsiteX13" fmla="*/ 74151 w 665158"/>
                <a:gd name="connsiteY13" fmla="*/ 474206 h 635971"/>
                <a:gd name="connsiteX14" fmla="*/ 74151 w 665158"/>
                <a:gd name="connsiteY14" fmla="*/ 413631 h 635971"/>
                <a:gd name="connsiteX15" fmla="*/ 144308 w 665158"/>
                <a:gd name="connsiteY15" fmla="*/ 412304 h 635971"/>
                <a:gd name="connsiteX16" fmla="*/ 164277 w 665158"/>
                <a:gd name="connsiteY16" fmla="*/ 417582 h 635971"/>
                <a:gd name="connsiteX17" fmla="*/ 177920 w 665158"/>
                <a:gd name="connsiteY17" fmla="*/ 432533 h 635971"/>
                <a:gd name="connsiteX18" fmla="*/ 182782 w 665158"/>
                <a:gd name="connsiteY18" fmla="*/ 454309 h 635971"/>
                <a:gd name="connsiteX19" fmla="*/ 177972 w 665158"/>
                <a:gd name="connsiteY19" fmla="*/ 475007 h 635971"/>
                <a:gd name="connsiteX20" fmla="*/ 164512 w 665158"/>
                <a:gd name="connsiteY20" fmla="*/ 489212 h 635971"/>
                <a:gd name="connsiteX21" fmla="*/ 145301 w 665158"/>
                <a:gd name="connsiteY21" fmla="*/ 494269 h 635971"/>
                <a:gd name="connsiteX22" fmla="*/ 136572 w 665158"/>
                <a:gd name="connsiteY22" fmla="*/ 493329 h 635971"/>
                <a:gd name="connsiteX23" fmla="*/ 127058 w 665158"/>
                <a:gd name="connsiteY23" fmla="*/ 503554 h 635971"/>
                <a:gd name="connsiteX24" fmla="*/ 98726 w 665158"/>
                <a:gd name="connsiteY24" fmla="*/ 503554 h 635971"/>
                <a:gd name="connsiteX25" fmla="*/ 118537 w 665158"/>
                <a:gd name="connsiteY25" fmla="*/ 483325 h 635971"/>
                <a:gd name="connsiteX26" fmla="*/ 107298 w 665158"/>
                <a:gd name="connsiteY26" fmla="*/ 453038 h 635971"/>
                <a:gd name="connsiteX27" fmla="*/ 111924 w 665158"/>
                <a:gd name="connsiteY27" fmla="*/ 431786 h 635971"/>
                <a:gd name="connsiteX28" fmla="*/ 125045 w 665158"/>
                <a:gd name="connsiteY28" fmla="*/ 417362 h 635971"/>
                <a:gd name="connsiteX29" fmla="*/ 144308 w 665158"/>
                <a:gd name="connsiteY29" fmla="*/ 412304 h 635971"/>
                <a:gd name="connsiteX30" fmla="*/ 214235 w 665158"/>
                <a:gd name="connsiteY30" fmla="*/ 412304 h 635971"/>
                <a:gd name="connsiteX31" fmla="*/ 236399 w 665158"/>
                <a:gd name="connsiteY31" fmla="*/ 419185 h 635971"/>
                <a:gd name="connsiteX32" fmla="*/ 244658 w 665158"/>
                <a:gd name="connsiteY32" fmla="*/ 437562 h 635971"/>
                <a:gd name="connsiteX33" fmla="*/ 226571 w 665158"/>
                <a:gd name="connsiteY33" fmla="*/ 461329 h 635971"/>
                <a:gd name="connsiteX34" fmla="*/ 218913 w 665158"/>
                <a:gd name="connsiteY34" fmla="*/ 464811 h 635971"/>
                <a:gd name="connsiteX35" fmla="*/ 215829 w 665158"/>
                <a:gd name="connsiteY35" fmla="*/ 467546 h 635971"/>
                <a:gd name="connsiteX36" fmla="*/ 214810 w 665158"/>
                <a:gd name="connsiteY36" fmla="*/ 470945 h 635971"/>
                <a:gd name="connsiteX37" fmla="*/ 216848 w 665158"/>
                <a:gd name="connsiteY37" fmla="*/ 475063 h 635971"/>
                <a:gd name="connsiteX38" fmla="*/ 222598 w 665158"/>
                <a:gd name="connsiteY38" fmla="*/ 476472 h 635971"/>
                <a:gd name="connsiteX39" fmla="*/ 233210 w 665158"/>
                <a:gd name="connsiteY39" fmla="*/ 474234 h 635971"/>
                <a:gd name="connsiteX40" fmla="*/ 243612 w 665158"/>
                <a:gd name="connsiteY40" fmla="*/ 468348 h 635971"/>
                <a:gd name="connsiteX41" fmla="*/ 243612 w 665158"/>
                <a:gd name="connsiteY41" fmla="*/ 490068 h 635971"/>
                <a:gd name="connsiteX42" fmla="*/ 222076 w 665158"/>
                <a:gd name="connsiteY42" fmla="*/ 494269 h 635971"/>
                <a:gd name="connsiteX43" fmla="*/ 204721 w 665158"/>
                <a:gd name="connsiteY43" fmla="*/ 491395 h 635971"/>
                <a:gd name="connsiteX44" fmla="*/ 193509 w 665158"/>
                <a:gd name="connsiteY44" fmla="*/ 482663 h 635971"/>
                <a:gd name="connsiteX45" fmla="*/ 189509 w 665158"/>
                <a:gd name="connsiteY45" fmla="*/ 468901 h 635971"/>
                <a:gd name="connsiteX46" fmla="*/ 194345 w 665158"/>
                <a:gd name="connsiteY46" fmla="*/ 454862 h 635971"/>
                <a:gd name="connsiteX47" fmla="*/ 210837 w 665158"/>
                <a:gd name="connsiteY47" fmla="*/ 443973 h 635971"/>
                <a:gd name="connsiteX48" fmla="*/ 218600 w 665158"/>
                <a:gd name="connsiteY48" fmla="*/ 439746 h 635971"/>
                <a:gd name="connsiteX49" fmla="*/ 220456 w 665158"/>
                <a:gd name="connsiteY49" fmla="*/ 435628 h 635971"/>
                <a:gd name="connsiteX50" fmla="*/ 218155 w 665158"/>
                <a:gd name="connsiteY50" fmla="*/ 431538 h 635971"/>
                <a:gd name="connsiteX51" fmla="*/ 212091 w 665158"/>
                <a:gd name="connsiteY51" fmla="*/ 430046 h 635971"/>
                <a:gd name="connsiteX52" fmla="*/ 193482 w 665158"/>
                <a:gd name="connsiteY52" fmla="*/ 435517 h 635971"/>
                <a:gd name="connsiteX53" fmla="*/ 193482 w 665158"/>
                <a:gd name="connsiteY53" fmla="*/ 415344 h 635971"/>
                <a:gd name="connsiteX54" fmla="*/ 201036 w 665158"/>
                <a:gd name="connsiteY54" fmla="*/ 413464 h 635971"/>
                <a:gd name="connsiteX55" fmla="*/ 207021 w 665158"/>
                <a:gd name="connsiteY55" fmla="*/ 412635 h 635971"/>
                <a:gd name="connsiteX56" fmla="*/ 214235 w 665158"/>
                <a:gd name="connsiteY56" fmla="*/ 412304 h 635971"/>
                <a:gd name="connsiteX57" fmla="*/ 420744 w 665158"/>
                <a:gd name="connsiteY57" fmla="*/ 354477 h 635971"/>
                <a:gd name="connsiteX58" fmla="*/ 372634 w 665158"/>
                <a:gd name="connsiteY58" fmla="*/ 354477 h 635971"/>
                <a:gd name="connsiteX59" fmla="*/ 372634 w 665158"/>
                <a:gd name="connsiteY59" fmla="*/ 402262 h 635971"/>
                <a:gd name="connsiteX60" fmla="*/ 420744 w 665158"/>
                <a:gd name="connsiteY60" fmla="*/ 402262 h 635971"/>
                <a:gd name="connsiteX61" fmla="*/ 496460 w 665158"/>
                <a:gd name="connsiteY61" fmla="*/ 354477 h 635971"/>
                <a:gd name="connsiteX62" fmla="*/ 448350 w 665158"/>
                <a:gd name="connsiteY62" fmla="*/ 354477 h 635971"/>
                <a:gd name="connsiteX63" fmla="*/ 448350 w 665158"/>
                <a:gd name="connsiteY63" fmla="*/ 402262 h 635971"/>
                <a:gd name="connsiteX64" fmla="*/ 496460 w 665158"/>
                <a:gd name="connsiteY64" fmla="*/ 402262 h 635971"/>
                <a:gd name="connsiteX65" fmla="*/ 572175 w 665158"/>
                <a:gd name="connsiteY65" fmla="*/ 354477 h 635971"/>
                <a:gd name="connsiteX66" fmla="*/ 524065 w 665158"/>
                <a:gd name="connsiteY66" fmla="*/ 354477 h 635971"/>
                <a:gd name="connsiteX67" fmla="*/ 524065 w 665158"/>
                <a:gd name="connsiteY67" fmla="*/ 402262 h 635971"/>
                <a:gd name="connsiteX68" fmla="*/ 572175 w 665158"/>
                <a:gd name="connsiteY68" fmla="*/ 402262 h 635971"/>
                <a:gd name="connsiteX69" fmla="*/ 496460 w 665158"/>
                <a:gd name="connsiteY69" fmla="*/ 287115 h 635971"/>
                <a:gd name="connsiteX70" fmla="*/ 448350 w 665158"/>
                <a:gd name="connsiteY70" fmla="*/ 287115 h 635971"/>
                <a:gd name="connsiteX71" fmla="*/ 448350 w 665158"/>
                <a:gd name="connsiteY71" fmla="*/ 334900 h 635971"/>
                <a:gd name="connsiteX72" fmla="*/ 496460 w 665158"/>
                <a:gd name="connsiteY72" fmla="*/ 334900 h 635971"/>
                <a:gd name="connsiteX73" fmla="*/ 572175 w 665158"/>
                <a:gd name="connsiteY73" fmla="*/ 287115 h 635971"/>
                <a:gd name="connsiteX74" fmla="*/ 524065 w 665158"/>
                <a:gd name="connsiteY74" fmla="*/ 287115 h 635971"/>
                <a:gd name="connsiteX75" fmla="*/ 524065 w 665158"/>
                <a:gd name="connsiteY75" fmla="*/ 334900 h 635971"/>
                <a:gd name="connsiteX76" fmla="*/ 572175 w 665158"/>
                <a:gd name="connsiteY76" fmla="*/ 334900 h 635971"/>
                <a:gd name="connsiteX77" fmla="*/ 146493 w 665158"/>
                <a:gd name="connsiteY77" fmla="*/ 261457 h 635971"/>
                <a:gd name="connsiteX78" fmla="*/ 247609 w 665158"/>
                <a:gd name="connsiteY78" fmla="*/ 292835 h 635971"/>
                <a:gd name="connsiteX79" fmla="*/ 146493 w 665158"/>
                <a:gd name="connsiteY79" fmla="*/ 324213 h 635971"/>
                <a:gd name="connsiteX80" fmla="*/ 45377 w 665158"/>
                <a:gd name="connsiteY80" fmla="*/ 292835 h 635971"/>
                <a:gd name="connsiteX81" fmla="*/ 146493 w 665158"/>
                <a:gd name="connsiteY81" fmla="*/ 261457 h 635971"/>
                <a:gd name="connsiteX82" fmla="*/ 146493 w 665158"/>
                <a:gd name="connsiteY82" fmla="*/ 238664 h 635971"/>
                <a:gd name="connsiteX83" fmla="*/ 756 w 665158"/>
                <a:gd name="connsiteY83" fmla="*/ 295386 h 635971"/>
                <a:gd name="connsiteX84" fmla="*/ 224 w 665158"/>
                <a:gd name="connsiteY84" fmla="*/ 299934 h 635971"/>
                <a:gd name="connsiteX85" fmla="*/ 0 w 665158"/>
                <a:gd name="connsiteY85" fmla="*/ 299934 h 635971"/>
                <a:gd name="connsiteX86" fmla="*/ 0 w 665158"/>
                <a:gd name="connsiteY86" fmla="*/ 301846 h 635971"/>
                <a:gd name="connsiteX87" fmla="*/ 0 w 665158"/>
                <a:gd name="connsiteY87" fmla="*/ 572789 h 635971"/>
                <a:gd name="connsiteX88" fmla="*/ 0 w 665158"/>
                <a:gd name="connsiteY88" fmla="*/ 572790 h 635971"/>
                <a:gd name="connsiteX89" fmla="*/ 0 w 665158"/>
                <a:gd name="connsiteY89" fmla="*/ 572791 h 635971"/>
                <a:gd name="connsiteX90" fmla="*/ 0 w 665158"/>
                <a:gd name="connsiteY90" fmla="*/ 574701 h 635971"/>
                <a:gd name="connsiteX91" fmla="*/ 224 w 665158"/>
                <a:gd name="connsiteY91" fmla="*/ 574701 h 635971"/>
                <a:gd name="connsiteX92" fmla="*/ 756 w 665158"/>
                <a:gd name="connsiteY92" fmla="*/ 579250 h 635971"/>
                <a:gd name="connsiteX93" fmla="*/ 146493 w 665158"/>
                <a:gd name="connsiteY93" fmla="*/ 635971 h 635971"/>
                <a:gd name="connsiteX94" fmla="*/ 292229 w 665158"/>
                <a:gd name="connsiteY94" fmla="*/ 579250 h 635971"/>
                <a:gd name="connsiteX95" fmla="*/ 292762 w 665158"/>
                <a:gd name="connsiteY95" fmla="*/ 574701 h 635971"/>
                <a:gd name="connsiteX96" fmla="*/ 292986 w 665158"/>
                <a:gd name="connsiteY96" fmla="*/ 574701 h 635971"/>
                <a:gd name="connsiteX97" fmla="*/ 292986 w 665158"/>
                <a:gd name="connsiteY97" fmla="*/ 572790 h 635971"/>
                <a:gd name="connsiteX98" fmla="*/ 292986 w 665158"/>
                <a:gd name="connsiteY98" fmla="*/ 301846 h 635971"/>
                <a:gd name="connsiteX99" fmla="*/ 292986 w 665158"/>
                <a:gd name="connsiteY99" fmla="*/ 301846 h 635971"/>
                <a:gd name="connsiteX100" fmla="*/ 292986 w 665158"/>
                <a:gd name="connsiteY100" fmla="*/ 301845 h 635971"/>
                <a:gd name="connsiteX101" fmla="*/ 292229 w 665158"/>
                <a:gd name="connsiteY101" fmla="*/ 295386 h 635971"/>
                <a:gd name="connsiteX102" fmla="*/ 146493 w 665158"/>
                <a:gd name="connsiteY102" fmla="*/ 238664 h 635971"/>
                <a:gd name="connsiteX103" fmla="*/ 534317 w 665158"/>
                <a:gd name="connsiteY103" fmla="*/ 219753 h 635971"/>
                <a:gd name="connsiteX104" fmla="*/ 486207 w 665158"/>
                <a:gd name="connsiteY104" fmla="*/ 219753 h 635971"/>
                <a:gd name="connsiteX105" fmla="*/ 486207 w 665158"/>
                <a:gd name="connsiteY105" fmla="*/ 267538 h 635971"/>
                <a:gd name="connsiteX106" fmla="*/ 534317 w 665158"/>
                <a:gd name="connsiteY106" fmla="*/ 267538 h 635971"/>
                <a:gd name="connsiteX107" fmla="*/ 449628 w 665158"/>
                <a:gd name="connsiteY107" fmla="*/ 0 h 635971"/>
                <a:gd name="connsiteX108" fmla="*/ 230694 w 665158"/>
                <a:gd name="connsiteY108" fmla="*/ 119160 h 635971"/>
                <a:gd name="connsiteX109" fmla="*/ 230694 w 665158"/>
                <a:gd name="connsiteY109" fmla="*/ 162466 h 635971"/>
                <a:gd name="connsiteX110" fmla="*/ 272097 w 665158"/>
                <a:gd name="connsiteY110" fmla="*/ 162466 h 635971"/>
                <a:gd name="connsiteX111" fmla="*/ 272097 w 665158"/>
                <a:gd name="connsiteY111" fmla="*/ 251850 h 635971"/>
                <a:gd name="connsiteX112" fmla="*/ 309810 w 665158"/>
                <a:gd name="connsiteY112" fmla="*/ 251850 h 635971"/>
                <a:gd name="connsiteX113" fmla="*/ 309810 w 665158"/>
                <a:gd name="connsiteY113" fmla="*/ 162466 h 635971"/>
                <a:gd name="connsiteX114" fmla="*/ 592776 w 665158"/>
                <a:gd name="connsiteY114" fmla="*/ 162466 h 635971"/>
                <a:gd name="connsiteX115" fmla="*/ 592776 w 665158"/>
                <a:gd name="connsiteY115" fmla="*/ 403380 h 635971"/>
                <a:gd name="connsiteX116" fmla="*/ 639160 w 665158"/>
                <a:gd name="connsiteY116" fmla="*/ 403380 h 635971"/>
                <a:gd name="connsiteX117" fmla="*/ 639160 w 665158"/>
                <a:gd name="connsiteY117" fmla="*/ 162466 h 635971"/>
                <a:gd name="connsiteX118" fmla="*/ 665158 w 665158"/>
                <a:gd name="connsiteY118" fmla="*/ 162466 h 635971"/>
                <a:gd name="connsiteX119" fmla="*/ 665158 w 665158"/>
                <a:gd name="connsiteY119" fmla="*/ 119160 h 635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665158" h="635971">
                  <a:moveTo>
                    <a:pt x="144517" y="432643"/>
                  </a:moveTo>
                  <a:cubicBezTo>
                    <a:pt x="140405" y="432643"/>
                    <a:pt x="137164" y="434522"/>
                    <a:pt x="134794" y="438281"/>
                  </a:cubicBezTo>
                  <a:cubicBezTo>
                    <a:pt x="132425" y="442039"/>
                    <a:pt x="131240" y="447179"/>
                    <a:pt x="131240" y="453701"/>
                  </a:cubicBezTo>
                  <a:cubicBezTo>
                    <a:pt x="131240" y="459854"/>
                    <a:pt x="132494" y="464755"/>
                    <a:pt x="135004" y="468403"/>
                  </a:cubicBezTo>
                  <a:cubicBezTo>
                    <a:pt x="137513" y="472050"/>
                    <a:pt x="140806" y="473874"/>
                    <a:pt x="144883" y="473874"/>
                  </a:cubicBezTo>
                  <a:cubicBezTo>
                    <a:pt x="149169" y="473874"/>
                    <a:pt x="152558" y="472069"/>
                    <a:pt x="155050" y="468458"/>
                  </a:cubicBezTo>
                  <a:cubicBezTo>
                    <a:pt x="157542" y="464847"/>
                    <a:pt x="158788" y="459818"/>
                    <a:pt x="158788" y="453369"/>
                  </a:cubicBezTo>
                  <a:cubicBezTo>
                    <a:pt x="158788" y="446774"/>
                    <a:pt x="157534" y="441671"/>
                    <a:pt x="155024" y="438059"/>
                  </a:cubicBezTo>
                  <a:cubicBezTo>
                    <a:pt x="152515" y="434449"/>
                    <a:pt x="149013" y="432643"/>
                    <a:pt x="144517" y="432643"/>
                  </a:cubicBezTo>
                  <a:close/>
                  <a:moveTo>
                    <a:pt x="96733" y="413631"/>
                  </a:moveTo>
                  <a:lnTo>
                    <a:pt x="96733" y="492888"/>
                  </a:lnTo>
                  <a:lnTo>
                    <a:pt x="48328" y="492888"/>
                  </a:lnTo>
                  <a:lnTo>
                    <a:pt x="48328" y="474206"/>
                  </a:lnTo>
                  <a:lnTo>
                    <a:pt x="74151" y="474206"/>
                  </a:lnTo>
                  <a:lnTo>
                    <a:pt x="74151" y="413631"/>
                  </a:lnTo>
                  <a:close/>
                  <a:moveTo>
                    <a:pt x="144308" y="412304"/>
                  </a:moveTo>
                  <a:cubicBezTo>
                    <a:pt x="151766" y="412304"/>
                    <a:pt x="158422" y="414063"/>
                    <a:pt x="164277" y="417582"/>
                  </a:cubicBezTo>
                  <a:cubicBezTo>
                    <a:pt x="170131" y="421101"/>
                    <a:pt x="174679" y="426085"/>
                    <a:pt x="177920" y="432533"/>
                  </a:cubicBezTo>
                  <a:cubicBezTo>
                    <a:pt x="181161" y="438981"/>
                    <a:pt x="182782" y="446240"/>
                    <a:pt x="182782" y="454309"/>
                  </a:cubicBezTo>
                  <a:cubicBezTo>
                    <a:pt x="182782" y="462010"/>
                    <a:pt x="181178" y="468910"/>
                    <a:pt x="177972" y="475007"/>
                  </a:cubicBezTo>
                  <a:cubicBezTo>
                    <a:pt x="174766" y="481106"/>
                    <a:pt x="170279" y="485841"/>
                    <a:pt x="164512" y="489212"/>
                  </a:cubicBezTo>
                  <a:cubicBezTo>
                    <a:pt x="158744" y="492583"/>
                    <a:pt x="152341" y="494269"/>
                    <a:pt x="145301" y="494269"/>
                  </a:cubicBezTo>
                  <a:cubicBezTo>
                    <a:pt x="142270" y="494269"/>
                    <a:pt x="139359" y="493956"/>
                    <a:pt x="136572" y="493329"/>
                  </a:cubicBezTo>
                  <a:lnTo>
                    <a:pt x="127058" y="503554"/>
                  </a:lnTo>
                  <a:lnTo>
                    <a:pt x="98726" y="503554"/>
                  </a:lnTo>
                  <a:lnTo>
                    <a:pt x="118537" y="483325"/>
                  </a:lnTo>
                  <a:cubicBezTo>
                    <a:pt x="111044" y="475404"/>
                    <a:pt x="107298" y="465308"/>
                    <a:pt x="107298" y="453038"/>
                  </a:cubicBezTo>
                  <a:cubicBezTo>
                    <a:pt x="107298" y="445116"/>
                    <a:pt x="108841" y="438032"/>
                    <a:pt x="111924" y="431786"/>
                  </a:cubicBezTo>
                  <a:cubicBezTo>
                    <a:pt x="115008" y="425541"/>
                    <a:pt x="119382" y="420732"/>
                    <a:pt x="125045" y="417362"/>
                  </a:cubicBezTo>
                  <a:cubicBezTo>
                    <a:pt x="130708" y="413990"/>
                    <a:pt x="137129" y="412304"/>
                    <a:pt x="144308" y="412304"/>
                  </a:cubicBezTo>
                  <a:close/>
                  <a:moveTo>
                    <a:pt x="214235" y="412304"/>
                  </a:moveTo>
                  <a:cubicBezTo>
                    <a:pt x="223505" y="412304"/>
                    <a:pt x="230892" y="414598"/>
                    <a:pt x="236399" y="419185"/>
                  </a:cubicBezTo>
                  <a:cubicBezTo>
                    <a:pt x="241905" y="423772"/>
                    <a:pt x="244658" y="429898"/>
                    <a:pt x="244658" y="437562"/>
                  </a:cubicBezTo>
                  <a:cubicBezTo>
                    <a:pt x="244658" y="448506"/>
                    <a:pt x="238629" y="456428"/>
                    <a:pt x="226571" y="461329"/>
                  </a:cubicBezTo>
                  <a:cubicBezTo>
                    <a:pt x="222842" y="462802"/>
                    <a:pt x="220290" y="463963"/>
                    <a:pt x="218913" y="464811"/>
                  </a:cubicBezTo>
                  <a:cubicBezTo>
                    <a:pt x="217537" y="465658"/>
                    <a:pt x="216509" y="466570"/>
                    <a:pt x="215829" y="467546"/>
                  </a:cubicBezTo>
                  <a:cubicBezTo>
                    <a:pt x="215149" y="468522"/>
                    <a:pt x="214810" y="469656"/>
                    <a:pt x="214810" y="470945"/>
                  </a:cubicBezTo>
                  <a:cubicBezTo>
                    <a:pt x="214810" y="472751"/>
                    <a:pt x="215489" y="474123"/>
                    <a:pt x="216848" y="475063"/>
                  </a:cubicBezTo>
                  <a:cubicBezTo>
                    <a:pt x="218208" y="476002"/>
                    <a:pt x="220124" y="476472"/>
                    <a:pt x="222598" y="476472"/>
                  </a:cubicBezTo>
                  <a:cubicBezTo>
                    <a:pt x="225874" y="476472"/>
                    <a:pt x="229411" y="475726"/>
                    <a:pt x="233210" y="474234"/>
                  </a:cubicBezTo>
                  <a:cubicBezTo>
                    <a:pt x="237009" y="472742"/>
                    <a:pt x="240476" y="470780"/>
                    <a:pt x="243612" y="468348"/>
                  </a:cubicBezTo>
                  <a:lnTo>
                    <a:pt x="243612" y="490068"/>
                  </a:lnTo>
                  <a:cubicBezTo>
                    <a:pt x="237096" y="492869"/>
                    <a:pt x="229917" y="494269"/>
                    <a:pt x="222076" y="494269"/>
                  </a:cubicBezTo>
                  <a:cubicBezTo>
                    <a:pt x="215315" y="494269"/>
                    <a:pt x="209530" y="493311"/>
                    <a:pt x="204721" y="491395"/>
                  </a:cubicBezTo>
                  <a:cubicBezTo>
                    <a:pt x="199912" y="489479"/>
                    <a:pt x="196174" y="486568"/>
                    <a:pt x="193509" y="482663"/>
                  </a:cubicBezTo>
                  <a:cubicBezTo>
                    <a:pt x="190842" y="478756"/>
                    <a:pt x="189509" y="474169"/>
                    <a:pt x="189509" y="468901"/>
                  </a:cubicBezTo>
                  <a:cubicBezTo>
                    <a:pt x="189509" y="463484"/>
                    <a:pt x="191121" y="458804"/>
                    <a:pt x="194345" y="454862"/>
                  </a:cubicBezTo>
                  <a:cubicBezTo>
                    <a:pt x="197568" y="450919"/>
                    <a:pt x="203065" y="447290"/>
                    <a:pt x="210837" y="443973"/>
                  </a:cubicBezTo>
                  <a:cubicBezTo>
                    <a:pt x="214775" y="442242"/>
                    <a:pt x="217363" y="440833"/>
                    <a:pt x="218600" y="439746"/>
                  </a:cubicBezTo>
                  <a:cubicBezTo>
                    <a:pt x="219837" y="438659"/>
                    <a:pt x="220456" y="437286"/>
                    <a:pt x="220456" y="435628"/>
                  </a:cubicBezTo>
                  <a:cubicBezTo>
                    <a:pt x="220456" y="433896"/>
                    <a:pt x="219689" y="432533"/>
                    <a:pt x="218155" y="431538"/>
                  </a:cubicBezTo>
                  <a:cubicBezTo>
                    <a:pt x="216622" y="430543"/>
                    <a:pt x="214601" y="430046"/>
                    <a:pt x="212091" y="430046"/>
                  </a:cubicBezTo>
                  <a:cubicBezTo>
                    <a:pt x="205993" y="430046"/>
                    <a:pt x="199790" y="431870"/>
                    <a:pt x="193482" y="435517"/>
                  </a:cubicBezTo>
                  <a:lnTo>
                    <a:pt x="193482" y="415344"/>
                  </a:lnTo>
                  <a:cubicBezTo>
                    <a:pt x="196723" y="414423"/>
                    <a:pt x="199241" y="413796"/>
                    <a:pt x="201036" y="413464"/>
                  </a:cubicBezTo>
                  <a:cubicBezTo>
                    <a:pt x="202830" y="413133"/>
                    <a:pt x="204825" y="412857"/>
                    <a:pt x="207021" y="412635"/>
                  </a:cubicBezTo>
                  <a:cubicBezTo>
                    <a:pt x="209217" y="412414"/>
                    <a:pt x="211621" y="412304"/>
                    <a:pt x="214235" y="412304"/>
                  </a:cubicBezTo>
                  <a:close/>
                  <a:moveTo>
                    <a:pt x="420744" y="354477"/>
                  </a:moveTo>
                  <a:lnTo>
                    <a:pt x="372634" y="354477"/>
                  </a:lnTo>
                  <a:lnTo>
                    <a:pt x="372634" y="402262"/>
                  </a:lnTo>
                  <a:lnTo>
                    <a:pt x="420744" y="402262"/>
                  </a:lnTo>
                  <a:close/>
                  <a:moveTo>
                    <a:pt x="496460" y="354477"/>
                  </a:moveTo>
                  <a:lnTo>
                    <a:pt x="448350" y="354477"/>
                  </a:lnTo>
                  <a:lnTo>
                    <a:pt x="448350" y="402262"/>
                  </a:lnTo>
                  <a:lnTo>
                    <a:pt x="496460" y="402262"/>
                  </a:lnTo>
                  <a:close/>
                  <a:moveTo>
                    <a:pt x="572175" y="354477"/>
                  </a:moveTo>
                  <a:lnTo>
                    <a:pt x="524065" y="354477"/>
                  </a:lnTo>
                  <a:lnTo>
                    <a:pt x="524065" y="402262"/>
                  </a:lnTo>
                  <a:lnTo>
                    <a:pt x="572175" y="402262"/>
                  </a:lnTo>
                  <a:close/>
                  <a:moveTo>
                    <a:pt x="496460" y="287115"/>
                  </a:moveTo>
                  <a:lnTo>
                    <a:pt x="448350" y="287115"/>
                  </a:lnTo>
                  <a:lnTo>
                    <a:pt x="448350" y="334900"/>
                  </a:lnTo>
                  <a:lnTo>
                    <a:pt x="496460" y="334900"/>
                  </a:lnTo>
                  <a:close/>
                  <a:moveTo>
                    <a:pt x="572175" y="287115"/>
                  </a:moveTo>
                  <a:lnTo>
                    <a:pt x="524065" y="287115"/>
                  </a:lnTo>
                  <a:lnTo>
                    <a:pt x="524065" y="334900"/>
                  </a:lnTo>
                  <a:lnTo>
                    <a:pt x="572175" y="334900"/>
                  </a:lnTo>
                  <a:close/>
                  <a:moveTo>
                    <a:pt x="146493" y="261457"/>
                  </a:moveTo>
                  <a:cubicBezTo>
                    <a:pt x="202338" y="261457"/>
                    <a:pt x="247609" y="275505"/>
                    <a:pt x="247609" y="292835"/>
                  </a:cubicBezTo>
                  <a:cubicBezTo>
                    <a:pt x="247609" y="310165"/>
                    <a:pt x="202338" y="324213"/>
                    <a:pt x="146493" y="324213"/>
                  </a:cubicBezTo>
                  <a:cubicBezTo>
                    <a:pt x="90648" y="324213"/>
                    <a:pt x="45377" y="310165"/>
                    <a:pt x="45377" y="292835"/>
                  </a:cubicBezTo>
                  <a:cubicBezTo>
                    <a:pt x="45377" y="275505"/>
                    <a:pt x="90648" y="261457"/>
                    <a:pt x="146493" y="261457"/>
                  </a:cubicBezTo>
                  <a:close/>
                  <a:moveTo>
                    <a:pt x="146493" y="238664"/>
                  </a:moveTo>
                  <a:cubicBezTo>
                    <a:pt x="70644" y="238664"/>
                    <a:pt x="8258" y="263526"/>
                    <a:pt x="756" y="295386"/>
                  </a:cubicBezTo>
                  <a:lnTo>
                    <a:pt x="224" y="299934"/>
                  </a:lnTo>
                  <a:lnTo>
                    <a:pt x="0" y="299934"/>
                  </a:lnTo>
                  <a:lnTo>
                    <a:pt x="0" y="301846"/>
                  </a:lnTo>
                  <a:cubicBezTo>
                    <a:pt x="0" y="347321"/>
                    <a:pt x="0" y="527632"/>
                    <a:pt x="0" y="572789"/>
                  </a:cubicBezTo>
                  <a:lnTo>
                    <a:pt x="0" y="572790"/>
                  </a:lnTo>
                  <a:lnTo>
                    <a:pt x="0" y="572791"/>
                  </a:lnTo>
                  <a:lnTo>
                    <a:pt x="0" y="574701"/>
                  </a:lnTo>
                  <a:lnTo>
                    <a:pt x="224" y="574701"/>
                  </a:lnTo>
                  <a:lnTo>
                    <a:pt x="756" y="579250"/>
                  </a:lnTo>
                  <a:cubicBezTo>
                    <a:pt x="8258" y="611109"/>
                    <a:pt x="70644" y="635971"/>
                    <a:pt x="146493" y="635971"/>
                  </a:cubicBezTo>
                  <a:cubicBezTo>
                    <a:pt x="222342" y="635971"/>
                    <a:pt x="284727" y="611109"/>
                    <a:pt x="292229" y="579250"/>
                  </a:cubicBezTo>
                  <a:lnTo>
                    <a:pt x="292762" y="574701"/>
                  </a:lnTo>
                  <a:lnTo>
                    <a:pt x="292986" y="574701"/>
                  </a:lnTo>
                  <a:lnTo>
                    <a:pt x="292986" y="572790"/>
                  </a:lnTo>
                  <a:lnTo>
                    <a:pt x="292986" y="301846"/>
                  </a:lnTo>
                  <a:lnTo>
                    <a:pt x="292986" y="301846"/>
                  </a:lnTo>
                  <a:lnTo>
                    <a:pt x="292986" y="301845"/>
                  </a:lnTo>
                  <a:lnTo>
                    <a:pt x="292229" y="295386"/>
                  </a:lnTo>
                  <a:cubicBezTo>
                    <a:pt x="284728" y="263526"/>
                    <a:pt x="222342" y="238664"/>
                    <a:pt x="146493" y="238664"/>
                  </a:cubicBezTo>
                  <a:close/>
                  <a:moveTo>
                    <a:pt x="534317" y="219753"/>
                  </a:moveTo>
                  <a:lnTo>
                    <a:pt x="486207" y="219753"/>
                  </a:lnTo>
                  <a:lnTo>
                    <a:pt x="486207" y="267538"/>
                  </a:lnTo>
                  <a:lnTo>
                    <a:pt x="534317" y="267538"/>
                  </a:lnTo>
                  <a:close/>
                  <a:moveTo>
                    <a:pt x="449628" y="0"/>
                  </a:moveTo>
                  <a:lnTo>
                    <a:pt x="230694" y="119160"/>
                  </a:lnTo>
                  <a:lnTo>
                    <a:pt x="230694" y="162466"/>
                  </a:lnTo>
                  <a:lnTo>
                    <a:pt x="272097" y="162466"/>
                  </a:lnTo>
                  <a:lnTo>
                    <a:pt x="272097" y="251850"/>
                  </a:lnTo>
                  <a:lnTo>
                    <a:pt x="309810" y="251850"/>
                  </a:lnTo>
                  <a:lnTo>
                    <a:pt x="309810" y="162466"/>
                  </a:lnTo>
                  <a:lnTo>
                    <a:pt x="592776" y="162466"/>
                  </a:lnTo>
                  <a:lnTo>
                    <a:pt x="592776" y="403380"/>
                  </a:lnTo>
                  <a:lnTo>
                    <a:pt x="639160" y="403380"/>
                  </a:lnTo>
                  <a:lnTo>
                    <a:pt x="639160" y="162466"/>
                  </a:lnTo>
                  <a:lnTo>
                    <a:pt x="665158" y="162466"/>
                  </a:lnTo>
                  <a:lnTo>
                    <a:pt x="665158" y="119160"/>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b="1">
                <a:solidFill>
                  <a:schemeClr val="tx1"/>
                </a:solidFill>
                <a:latin typeface="Segoe UI Light"/>
                <a:ea typeface="Segoe UI" pitchFamily="34" charset="0"/>
                <a:cs typeface="Segoe UI" pitchFamily="34" charset="0"/>
              </a:endParaRPr>
            </a:p>
          </p:txBody>
        </p:sp>
        <p:grpSp>
          <p:nvGrpSpPr>
            <p:cNvPr id="8" name="Group 7"/>
            <p:cNvGrpSpPr/>
            <p:nvPr/>
          </p:nvGrpSpPr>
          <p:grpSpPr>
            <a:xfrm>
              <a:off x="4183622" y="2147162"/>
              <a:ext cx="338007" cy="267759"/>
              <a:chOff x="4183622" y="2147162"/>
              <a:chExt cx="338007" cy="267759"/>
            </a:xfrm>
          </p:grpSpPr>
          <p:sp>
            <p:nvSpPr>
              <p:cNvPr id="458" name="Rectangle 457"/>
              <p:cNvSpPr/>
              <p:nvPr/>
            </p:nvSpPr>
            <p:spPr bwMode="auto">
              <a:xfrm>
                <a:off x="4215995" y="2207989"/>
                <a:ext cx="33711" cy="337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latin typeface="Segoe UI"/>
                  <a:ea typeface="Segoe UI" pitchFamily="34" charset="0"/>
                  <a:cs typeface="Segoe UI" pitchFamily="34" charset="0"/>
                </a:endParaRPr>
              </a:p>
            </p:txBody>
          </p:sp>
          <p:sp>
            <p:nvSpPr>
              <p:cNvPr id="459" name="Rectangle 458"/>
              <p:cNvSpPr/>
              <p:nvPr/>
            </p:nvSpPr>
            <p:spPr bwMode="auto">
              <a:xfrm>
                <a:off x="4323715" y="2207989"/>
                <a:ext cx="33711" cy="337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latin typeface="Segoe UI"/>
                  <a:ea typeface="Segoe UI" pitchFamily="34" charset="0"/>
                  <a:cs typeface="Segoe UI" pitchFamily="34" charset="0"/>
                </a:endParaRPr>
              </a:p>
            </p:txBody>
          </p:sp>
          <p:sp>
            <p:nvSpPr>
              <p:cNvPr id="460" name="Oval 459"/>
              <p:cNvSpPr/>
              <p:nvPr/>
            </p:nvSpPr>
            <p:spPr bwMode="auto">
              <a:xfrm>
                <a:off x="4268616" y="2208289"/>
                <a:ext cx="36188" cy="36189"/>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latin typeface="Segoe UI"/>
                  <a:ea typeface="Segoe UI" pitchFamily="34" charset="0"/>
                  <a:cs typeface="Segoe UI" pitchFamily="34" charset="0"/>
                </a:endParaRPr>
              </a:p>
            </p:txBody>
          </p:sp>
          <p:sp>
            <p:nvSpPr>
              <p:cNvPr id="461" name="Oval 460"/>
              <p:cNvSpPr/>
              <p:nvPr/>
            </p:nvSpPr>
            <p:spPr bwMode="auto">
              <a:xfrm>
                <a:off x="4376336" y="2208289"/>
                <a:ext cx="36188" cy="36189"/>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latin typeface="Segoe UI"/>
                  <a:ea typeface="Segoe UI" pitchFamily="34" charset="0"/>
                  <a:cs typeface="Segoe UI" pitchFamily="34" charset="0"/>
                </a:endParaRPr>
              </a:p>
            </p:txBody>
          </p:sp>
          <p:sp>
            <p:nvSpPr>
              <p:cNvPr id="462" name="Rectangle 461"/>
              <p:cNvSpPr/>
              <p:nvPr/>
            </p:nvSpPr>
            <p:spPr bwMode="auto">
              <a:xfrm>
                <a:off x="4215995" y="2323302"/>
                <a:ext cx="33711" cy="337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latin typeface="Segoe UI"/>
                  <a:ea typeface="Segoe UI" pitchFamily="34" charset="0"/>
                  <a:cs typeface="Segoe UI" pitchFamily="34" charset="0"/>
                </a:endParaRPr>
              </a:p>
            </p:txBody>
          </p:sp>
          <p:sp>
            <p:nvSpPr>
              <p:cNvPr id="463" name="Rectangle 462"/>
              <p:cNvSpPr/>
              <p:nvPr/>
            </p:nvSpPr>
            <p:spPr bwMode="auto">
              <a:xfrm>
                <a:off x="4323715" y="2323302"/>
                <a:ext cx="33711" cy="337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latin typeface="Segoe UI"/>
                  <a:ea typeface="Segoe UI" pitchFamily="34" charset="0"/>
                  <a:cs typeface="Segoe UI" pitchFamily="34" charset="0"/>
                </a:endParaRPr>
              </a:p>
            </p:txBody>
          </p:sp>
          <p:sp>
            <p:nvSpPr>
              <p:cNvPr id="464" name="Oval 463"/>
              <p:cNvSpPr/>
              <p:nvPr/>
            </p:nvSpPr>
            <p:spPr bwMode="auto">
              <a:xfrm>
                <a:off x="4268616" y="2323602"/>
                <a:ext cx="36188" cy="36189"/>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latin typeface="Segoe UI"/>
                  <a:ea typeface="Segoe UI" pitchFamily="34" charset="0"/>
                  <a:cs typeface="Segoe UI" pitchFamily="34" charset="0"/>
                </a:endParaRPr>
              </a:p>
            </p:txBody>
          </p:sp>
          <p:sp>
            <p:nvSpPr>
              <p:cNvPr id="465" name="Oval 464"/>
              <p:cNvSpPr/>
              <p:nvPr/>
            </p:nvSpPr>
            <p:spPr bwMode="auto">
              <a:xfrm>
                <a:off x="4376336" y="2323602"/>
                <a:ext cx="36188" cy="36189"/>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latin typeface="Segoe UI"/>
                  <a:ea typeface="Segoe UI" pitchFamily="34" charset="0"/>
                  <a:cs typeface="Segoe UI" pitchFamily="34" charset="0"/>
                </a:endParaRPr>
              </a:p>
            </p:txBody>
          </p:sp>
          <p:sp>
            <p:nvSpPr>
              <p:cNvPr id="466" name="Rectangle 465"/>
              <p:cNvSpPr/>
              <p:nvPr/>
            </p:nvSpPr>
            <p:spPr bwMode="auto">
              <a:xfrm>
                <a:off x="4271394" y="2378432"/>
                <a:ext cx="33711" cy="337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latin typeface="Segoe UI"/>
                  <a:ea typeface="Segoe UI" pitchFamily="34" charset="0"/>
                  <a:cs typeface="Segoe UI" pitchFamily="34" charset="0"/>
                </a:endParaRPr>
              </a:p>
            </p:txBody>
          </p:sp>
          <p:sp>
            <p:nvSpPr>
              <p:cNvPr id="467" name="Rectangle 466"/>
              <p:cNvSpPr/>
              <p:nvPr/>
            </p:nvSpPr>
            <p:spPr bwMode="auto">
              <a:xfrm>
                <a:off x="4379114" y="2378432"/>
                <a:ext cx="33711" cy="337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latin typeface="Segoe UI"/>
                  <a:ea typeface="Segoe UI" pitchFamily="34" charset="0"/>
                  <a:cs typeface="Segoe UI" pitchFamily="34" charset="0"/>
                </a:endParaRPr>
              </a:p>
            </p:txBody>
          </p:sp>
          <p:sp>
            <p:nvSpPr>
              <p:cNvPr id="468" name="Oval 467"/>
              <p:cNvSpPr/>
              <p:nvPr/>
            </p:nvSpPr>
            <p:spPr bwMode="auto">
              <a:xfrm>
                <a:off x="4216295" y="2378732"/>
                <a:ext cx="36188" cy="36189"/>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latin typeface="Segoe UI"/>
                  <a:ea typeface="Segoe UI" pitchFamily="34" charset="0"/>
                  <a:cs typeface="Segoe UI" pitchFamily="34" charset="0"/>
                </a:endParaRPr>
              </a:p>
            </p:txBody>
          </p:sp>
          <p:sp>
            <p:nvSpPr>
              <p:cNvPr id="469" name="Oval 468"/>
              <p:cNvSpPr/>
              <p:nvPr/>
            </p:nvSpPr>
            <p:spPr bwMode="auto">
              <a:xfrm>
                <a:off x="4324016" y="2378732"/>
                <a:ext cx="36188" cy="36189"/>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latin typeface="Segoe UI"/>
                  <a:ea typeface="Segoe UI" pitchFamily="34" charset="0"/>
                  <a:cs typeface="Segoe UI" pitchFamily="34" charset="0"/>
                </a:endParaRPr>
              </a:p>
            </p:txBody>
          </p:sp>
          <p:sp>
            <p:nvSpPr>
              <p:cNvPr id="470" name="Rectangle 469"/>
              <p:cNvSpPr/>
              <p:nvPr/>
            </p:nvSpPr>
            <p:spPr bwMode="auto">
              <a:xfrm>
                <a:off x="4271394" y="2258083"/>
                <a:ext cx="33711" cy="337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latin typeface="Segoe UI"/>
                  <a:ea typeface="Segoe UI" pitchFamily="34" charset="0"/>
                  <a:cs typeface="Segoe UI" pitchFamily="34" charset="0"/>
                </a:endParaRPr>
              </a:p>
            </p:txBody>
          </p:sp>
          <p:sp>
            <p:nvSpPr>
              <p:cNvPr id="471" name="Rectangle 470"/>
              <p:cNvSpPr/>
              <p:nvPr/>
            </p:nvSpPr>
            <p:spPr bwMode="auto">
              <a:xfrm>
                <a:off x="4379114" y="2258083"/>
                <a:ext cx="33711" cy="337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latin typeface="Segoe UI"/>
                  <a:ea typeface="Segoe UI" pitchFamily="34" charset="0"/>
                  <a:cs typeface="Segoe UI" pitchFamily="34" charset="0"/>
                </a:endParaRPr>
              </a:p>
            </p:txBody>
          </p:sp>
          <p:sp>
            <p:nvSpPr>
              <p:cNvPr id="472" name="Oval 471"/>
              <p:cNvSpPr/>
              <p:nvPr/>
            </p:nvSpPr>
            <p:spPr bwMode="auto">
              <a:xfrm>
                <a:off x="4216295" y="2258383"/>
                <a:ext cx="36188" cy="36189"/>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latin typeface="Segoe UI"/>
                  <a:ea typeface="Segoe UI" pitchFamily="34" charset="0"/>
                  <a:cs typeface="Segoe UI" pitchFamily="34" charset="0"/>
                </a:endParaRPr>
              </a:p>
            </p:txBody>
          </p:sp>
          <p:sp>
            <p:nvSpPr>
              <p:cNvPr id="473" name="Oval 472"/>
              <p:cNvSpPr/>
              <p:nvPr/>
            </p:nvSpPr>
            <p:spPr bwMode="auto">
              <a:xfrm>
                <a:off x="4324016" y="2258383"/>
                <a:ext cx="36188" cy="36189"/>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latin typeface="Segoe UI"/>
                  <a:ea typeface="Segoe UI" pitchFamily="34" charset="0"/>
                  <a:cs typeface="Segoe UI" pitchFamily="34" charset="0"/>
                </a:endParaRPr>
              </a:p>
            </p:txBody>
          </p:sp>
          <p:sp>
            <p:nvSpPr>
              <p:cNvPr id="146" name="Freeform 36"/>
              <p:cNvSpPr>
                <a:spLocks/>
              </p:cNvSpPr>
              <p:nvPr/>
            </p:nvSpPr>
            <p:spPr bwMode="auto">
              <a:xfrm>
                <a:off x="4183622" y="2147162"/>
                <a:ext cx="203430" cy="31714"/>
              </a:xfrm>
              <a:custGeom>
                <a:avLst/>
                <a:gdLst>
                  <a:gd name="T0" fmla="*/ 2894 w 2948"/>
                  <a:gd name="T1" fmla="*/ 397 h 460"/>
                  <a:gd name="T2" fmla="*/ 2752 w 2948"/>
                  <a:gd name="T3" fmla="*/ 152 h 460"/>
                  <a:gd name="T4" fmla="*/ 2488 w 2948"/>
                  <a:gd name="T5" fmla="*/ 0 h 460"/>
                  <a:gd name="T6" fmla="*/ 304 w 2948"/>
                  <a:gd name="T7" fmla="*/ 0 h 460"/>
                  <a:gd name="T8" fmla="*/ 0 w 2948"/>
                  <a:gd name="T9" fmla="*/ 304 h 460"/>
                  <a:gd name="T10" fmla="*/ 0 w 2948"/>
                  <a:gd name="T11" fmla="*/ 460 h 460"/>
                  <a:gd name="T12" fmla="*/ 2948 w 2948"/>
                  <a:gd name="T13" fmla="*/ 460 h 460"/>
                  <a:gd name="T14" fmla="*/ 2894 w 2948"/>
                  <a:gd name="T15" fmla="*/ 397 h 4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48" h="460">
                    <a:moveTo>
                      <a:pt x="2894" y="397"/>
                    </a:moveTo>
                    <a:lnTo>
                      <a:pt x="2752" y="152"/>
                    </a:lnTo>
                    <a:cubicBezTo>
                      <a:pt x="2698" y="59"/>
                      <a:pt x="2595" y="0"/>
                      <a:pt x="2488" y="0"/>
                    </a:cubicBezTo>
                    <a:lnTo>
                      <a:pt x="304" y="0"/>
                    </a:lnTo>
                    <a:cubicBezTo>
                      <a:pt x="138" y="0"/>
                      <a:pt x="0" y="137"/>
                      <a:pt x="0" y="304"/>
                    </a:cubicBezTo>
                    <a:lnTo>
                      <a:pt x="0" y="460"/>
                    </a:lnTo>
                    <a:lnTo>
                      <a:pt x="2948" y="460"/>
                    </a:lnTo>
                    <a:cubicBezTo>
                      <a:pt x="2923" y="446"/>
                      <a:pt x="2909" y="421"/>
                      <a:pt x="2894" y="397"/>
                    </a:cubicBezTo>
                    <a:close/>
                  </a:path>
                </a:pathLst>
              </a:custGeom>
              <a:solidFill>
                <a:schemeClr val="tx1"/>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latin typeface="Segoe UI"/>
                </a:endParaRPr>
              </a:p>
            </p:txBody>
          </p:sp>
          <p:sp>
            <p:nvSpPr>
              <p:cNvPr id="147" name="Freeform 37"/>
              <p:cNvSpPr>
                <a:spLocks noEditPoints="1"/>
              </p:cNvSpPr>
              <p:nvPr/>
            </p:nvSpPr>
            <p:spPr bwMode="auto">
              <a:xfrm>
                <a:off x="4183622" y="2189517"/>
                <a:ext cx="338007" cy="222626"/>
              </a:xfrm>
              <a:custGeom>
                <a:avLst/>
                <a:gdLst>
                  <a:gd name="T0" fmla="*/ 4706 w 4896"/>
                  <a:gd name="T1" fmla="*/ 0 h 3227"/>
                  <a:gd name="T2" fmla="*/ 0 w 4896"/>
                  <a:gd name="T3" fmla="*/ 0 h 3227"/>
                  <a:gd name="T4" fmla="*/ 0 w 4896"/>
                  <a:gd name="T5" fmla="*/ 2923 h 3227"/>
                  <a:gd name="T6" fmla="*/ 304 w 4896"/>
                  <a:gd name="T7" fmla="*/ 3227 h 3227"/>
                  <a:gd name="T8" fmla="*/ 4593 w 4896"/>
                  <a:gd name="T9" fmla="*/ 3227 h 3227"/>
                  <a:gd name="T10" fmla="*/ 4896 w 4896"/>
                  <a:gd name="T11" fmla="*/ 2923 h 3227"/>
                  <a:gd name="T12" fmla="*/ 4896 w 4896"/>
                  <a:gd name="T13" fmla="*/ 279 h 3227"/>
                  <a:gd name="T14" fmla="*/ 4706 w 4896"/>
                  <a:gd name="T15" fmla="*/ 0 h 3227"/>
                  <a:gd name="T16" fmla="*/ 3070 w 4896"/>
                  <a:gd name="T17" fmla="*/ 1469 h 3227"/>
                  <a:gd name="T18" fmla="*/ 2204 w 4896"/>
                  <a:gd name="T19" fmla="*/ 2708 h 3227"/>
                  <a:gd name="T20" fmla="*/ 2169 w 4896"/>
                  <a:gd name="T21" fmla="*/ 2727 h 3227"/>
                  <a:gd name="T22" fmla="*/ 2150 w 4896"/>
                  <a:gd name="T23" fmla="*/ 2722 h 3227"/>
                  <a:gd name="T24" fmla="*/ 2130 w 4896"/>
                  <a:gd name="T25" fmla="*/ 2673 h 3227"/>
                  <a:gd name="T26" fmla="*/ 2355 w 4896"/>
                  <a:gd name="T27" fmla="*/ 1934 h 3227"/>
                  <a:gd name="T28" fmla="*/ 1851 w 4896"/>
                  <a:gd name="T29" fmla="*/ 1934 h 3227"/>
                  <a:gd name="T30" fmla="*/ 1812 w 4896"/>
                  <a:gd name="T31" fmla="*/ 1910 h 3227"/>
                  <a:gd name="T32" fmla="*/ 1817 w 4896"/>
                  <a:gd name="T33" fmla="*/ 1866 h 3227"/>
                  <a:gd name="T34" fmla="*/ 2659 w 4896"/>
                  <a:gd name="T35" fmla="*/ 642 h 3227"/>
                  <a:gd name="T36" fmla="*/ 2693 w 4896"/>
                  <a:gd name="T37" fmla="*/ 622 h 3227"/>
                  <a:gd name="T38" fmla="*/ 2713 w 4896"/>
                  <a:gd name="T39" fmla="*/ 627 h 3227"/>
                  <a:gd name="T40" fmla="*/ 2732 w 4896"/>
                  <a:gd name="T41" fmla="*/ 676 h 3227"/>
                  <a:gd name="T42" fmla="*/ 2517 w 4896"/>
                  <a:gd name="T43" fmla="*/ 1400 h 3227"/>
                  <a:gd name="T44" fmla="*/ 3036 w 4896"/>
                  <a:gd name="T45" fmla="*/ 1400 h 3227"/>
                  <a:gd name="T46" fmla="*/ 3080 w 4896"/>
                  <a:gd name="T47" fmla="*/ 1444 h 3227"/>
                  <a:gd name="T48" fmla="*/ 3070 w 4896"/>
                  <a:gd name="T49" fmla="*/ 1469 h 3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896" h="3227">
                    <a:moveTo>
                      <a:pt x="4706" y="0"/>
                    </a:moveTo>
                    <a:lnTo>
                      <a:pt x="0" y="0"/>
                    </a:lnTo>
                    <a:lnTo>
                      <a:pt x="0" y="2923"/>
                    </a:lnTo>
                    <a:cubicBezTo>
                      <a:pt x="0" y="3090"/>
                      <a:pt x="138" y="3227"/>
                      <a:pt x="304" y="3227"/>
                    </a:cubicBezTo>
                    <a:lnTo>
                      <a:pt x="4593" y="3227"/>
                    </a:lnTo>
                    <a:cubicBezTo>
                      <a:pt x="4759" y="3227"/>
                      <a:pt x="4896" y="3090"/>
                      <a:pt x="4896" y="2923"/>
                    </a:cubicBezTo>
                    <a:lnTo>
                      <a:pt x="4896" y="279"/>
                    </a:lnTo>
                    <a:cubicBezTo>
                      <a:pt x="4896" y="157"/>
                      <a:pt x="4818" y="49"/>
                      <a:pt x="4706" y="0"/>
                    </a:cubicBezTo>
                    <a:close/>
                    <a:moveTo>
                      <a:pt x="3070" y="1469"/>
                    </a:moveTo>
                    <a:lnTo>
                      <a:pt x="2204" y="2708"/>
                    </a:lnTo>
                    <a:cubicBezTo>
                      <a:pt x="2194" y="2717"/>
                      <a:pt x="2184" y="2727"/>
                      <a:pt x="2169" y="2727"/>
                    </a:cubicBezTo>
                    <a:cubicBezTo>
                      <a:pt x="2164" y="2727"/>
                      <a:pt x="2155" y="2727"/>
                      <a:pt x="2150" y="2722"/>
                    </a:cubicBezTo>
                    <a:cubicBezTo>
                      <a:pt x="2130" y="2713"/>
                      <a:pt x="2120" y="2693"/>
                      <a:pt x="2130" y="2673"/>
                    </a:cubicBezTo>
                    <a:lnTo>
                      <a:pt x="2355" y="1934"/>
                    </a:lnTo>
                    <a:lnTo>
                      <a:pt x="1851" y="1934"/>
                    </a:lnTo>
                    <a:cubicBezTo>
                      <a:pt x="1836" y="1934"/>
                      <a:pt x="1822" y="1924"/>
                      <a:pt x="1812" y="1910"/>
                    </a:cubicBezTo>
                    <a:cubicBezTo>
                      <a:pt x="1807" y="1895"/>
                      <a:pt x="1807" y="1880"/>
                      <a:pt x="1817" y="1866"/>
                    </a:cubicBezTo>
                    <a:lnTo>
                      <a:pt x="2659" y="642"/>
                    </a:lnTo>
                    <a:cubicBezTo>
                      <a:pt x="2669" y="632"/>
                      <a:pt x="2679" y="622"/>
                      <a:pt x="2693" y="622"/>
                    </a:cubicBezTo>
                    <a:cubicBezTo>
                      <a:pt x="2698" y="622"/>
                      <a:pt x="2703" y="622"/>
                      <a:pt x="2713" y="627"/>
                    </a:cubicBezTo>
                    <a:cubicBezTo>
                      <a:pt x="2732" y="637"/>
                      <a:pt x="2742" y="656"/>
                      <a:pt x="2732" y="676"/>
                    </a:cubicBezTo>
                    <a:lnTo>
                      <a:pt x="2517" y="1400"/>
                    </a:lnTo>
                    <a:lnTo>
                      <a:pt x="3036" y="1400"/>
                    </a:lnTo>
                    <a:cubicBezTo>
                      <a:pt x="3060" y="1400"/>
                      <a:pt x="3080" y="1420"/>
                      <a:pt x="3080" y="1444"/>
                    </a:cubicBezTo>
                    <a:cubicBezTo>
                      <a:pt x="3080" y="1454"/>
                      <a:pt x="3075" y="1459"/>
                      <a:pt x="3070" y="1469"/>
                    </a:cubicBezTo>
                    <a:close/>
                  </a:path>
                </a:pathLst>
              </a:custGeom>
              <a:solidFill>
                <a:schemeClr val="tx1"/>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latin typeface="Segoe UI"/>
                </a:endParaRPr>
              </a:p>
            </p:txBody>
          </p:sp>
        </p:grpSp>
        <p:grpSp>
          <p:nvGrpSpPr>
            <p:cNvPr id="135" name="Group 134"/>
            <p:cNvGrpSpPr/>
            <p:nvPr/>
          </p:nvGrpSpPr>
          <p:grpSpPr>
            <a:xfrm>
              <a:off x="6019698" y="4445181"/>
              <a:ext cx="308198" cy="237357"/>
              <a:chOff x="622448" y="3040067"/>
              <a:chExt cx="660650" cy="508795"/>
            </a:xfrm>
            <a:solidFill>
              <a:schemeClr val="tx1"/>
            </a:solidFill>
          </p:grpSpPr>
          <p:grpSp>
            <p:nvGrpSpPr>
              <p:cNvPr id="139" name="Group 138"/>
              <p:cNvGrpSpPr/>
              <p:nvPr/>
            </p:nvGrpSpPr>
            <p:grpSpPr>
              <a:xfrm>
                <a:off x="622448" y="3040067"/>
                <a:ext cx="276884" cy="214308"/>
                <a:chOff x="1646287" y="3497262"/>
                <a:chExt cx="276884" cy="214308"/>
              </a:xfrm>
              <a:grpFill/>
            </p:grpSpPr>
            <p:sp>
              <p:nvSpPr>
                <p:cNvPr id="153" name="Freeform: Shape 152"/>
                <p:cNvSpPr/>
                <p:nvPr/>
              </p:nvSpPr>
              <p:spPr bwMode="auto">
                <a:xfrm>
                  <a:off x="1646287" y="3497262"/>
                  <a:ext cx="276884" cy="214308"/>
                </a:xfrm>
                <a:custGeom>
                  <a:avLst/>
                  <a:gdLst>
                    <a:gd name="connsiteX0" fmla="*/ 26281 w 276884"/>
                    <a:gd name="connsiteY0" fmla="*/ 56124 h 214308"/>
                    <a:gd name="connsiteX1" fmla="*/ 26281 w 276884"/>
                    <a:gd name="connsiteY1" fmla="*/ 188079 h 214308"/>
                    <a:gd name="connsiteX2" fmla="*/ 250603 w 276884"/>
                    <a:gd name="connsiteY2" fmla="*/ 188079 h 214308"/>
                    <a:gd name="connsiteX3" fmla="*/ 250603 w 276884"/>
                    <a:gd name="connsiteY3" fmla="*/ 56124 h 214308"/>
                    <a:gd name="connsiteX4" fmla="*/ 0 w 276884"/>
                    <a:gd name="connsiteY4" fmla="*/ 0 h 214308"/>
                    <a:gd name="connsiteX5" fmla="*/ 276884 w 276884"/>
                    <a:gd name="connsiteY5" fmla="*/ 0 h 214308"/>
                    <a:gd name="connsiteX6" fmla="*/ 276884 w 276884"/>
                    <a:gd name="connsiteY6" fmla="*/ 214308 h 214308"/>
                    <a:gd name="connsiteX7" fmla="*/ 0 w 276884"/>
                    <a:gd name="connsiteY7" fmla="*/ 214308 h 214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6884" h="214308">
                      <a:moveTo>
                        <a:pt x="26281" y="56124"/>
                      </a:moveTo>
                      <a:lnTo>
                        <a:pt x="26281" y="188079"/>
                      </a:lnTo>
                      <a:lnTo>
                        <a:pt x="250603" y="188079"/>
                      </a:lnTo>
                      <a:lnTo>
                        <a:pt x="250603" y="56124"/>
                      </a:lnTo>
                      <a:close/>
                      <a:moveTo>
                        <a:pt x="0" y="0"/>
                      </a:moveTo>
                      <a:lnTo>
                        <a:pt x="276884" y="0"/>
                      </a:lnTo>
                      <a:lnTo>
                        <a:pt x="276884" y="214308"/>
                      </a:lnTo>
                      <a:lnTo>
                        <a:pt x="0" y="214308"/>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US" sz="2353">
                    <a:solidFill>
                      <a:schemeClr val="tx1"/>
                    </a:solidFill>
                    <a:latin typeface="Segoe UI"/>
                    <a:ea typeface="Segoe UI" pitchFamily="34" charset="0"/>
                    <a:cs typeface="Segoe UI" pitchFamily="34" charset="0"/>
                  </a:endParaRPr>
                </a:p>
              </p:txBody>
            </p:sp>
            <p:sp>
              <p:nvSpPr>
                <p:cNvPr id="154" name="Oval 153"/>
                <p:cNvSpPr/>
                <p:nvPr/>
              </p:nvSpPr>
              <p:spPr bwMode="auto">
                <a:xfrm>
                  <a:off x="1748153" y="3586642"/>
                  <a:ext cx="73152" cy="73152"/>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US" sz="2353">
                    <a:solidFill>
                      <a:schemeClr val="tx1"/>
                    </a:solidFill>
                    <a:latin typeface="Segoe UI"/>
                    <a:ea typeface="Segoe UI" pitchFamily="34" charset="0"/>
                    <a:cs typeface="Segoe UI" pitchFamily="34" charset="0"/>
                  </a:endParaRPr>
                </a:p>
              </p:txBody>
            </p:sp>
          </p:grpSp>
          <p:grpSp>
            <p:nvGrpSpPr>
              <p:cNvPr id="140" name="Group 139"/>
              <p:cNvGrpSpPr/>
              <p:nvPr/>
            </p:nvGrpSpPr>
            <p:grpSpPr>
              <a:xfrm>
                <a:off x="1006214" y="3147221"/>
                <a:ext cx="276884" cy="214308"/>
                <a:chOff x="1646287" y="3497262"/>
                <a:chExt cx="276884" cy="214308"/>
              </a:xfrm>
              <a:grpFill/>
            </p:grpSpPr>
            <p:sp>
              <p:nvSpPr>
                <p:cNvPr id="151" name="Freeform: Shape 150"/>
                <p:cNvSpPr/>
                <p:nvPr/>
              </p:nvSpPr>
              <p:spPr bwMode="auto">
                <a:xfrm>
                  <a:off x="1646287" y="3497262"/>
                  <a:ext cx="276884" cy="214308"/>
                </a:xfrm>
                <a:custGeom>
                  <a:avLst/>
                  <a:gdLst>
                    <a:gd name="connsiteX0" fmla="*/ 26281 w 276884"/>
                    <a:gd name="connsiteY0" fmla="*/ 56124 h 214308"/>
                    <a:gd name="connsiteX1" fmla="*/ 26281 w 276884"/>
                    <a:gd name="connsiteY1" fmla="*/ 188079 h 214308"/>
                    <a:gd name="connsiteX2" fmla="*/ 250603 w 276884"/>
                    <a:gd name="connsiteY2" fmla="*/ 188079 h 214308"/>
                    <a:gd name="connsiteX3" fmla="*/ 250603 w 276884"/>
                    <a:gd name="connsiteY3" fmla="*/ 56124 h 214308"/>
                    <a:gd name="connsiteX4" fmla="*/ 0 w 276884"/>
                    <a:gd name="connsiteY4" fmla="*/ 0 h 214308"/>
                    <a:gd name="connsiteX5" fmla="*/ 276884 w 276884"/>
                    <a:gd name="connsiteY5" fmla="*/ 0 h 214308"/>
                    <a:gd name="connsiteX6" fmla="*/ 276884 w 276884"/>
                    <a:gd name="connsiteY6" fmla="*/ 214308 h 214308"/>
                    <a:gd name="connsiteX7" fmla="*/ 0 w 276884"/>
                    <a:gd name="connsiteY7" fmla="*/ 214308 h 214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6884" h="214308">
                      <a:moveTo>
                        <a:pt x="26281" y="56124"/>
                      </a:moveTo>
                      <a:lnTo>
                        <a:pt x="26281" y="188079"/>
                      </a:lnTo>
                      <a:lnTo>
                        <a:pt x="250603" y="188079"/>
                      </a:lnTo>
                      <a:lnTo>
                        <a:pt x="250603" y="56124"/>
                      </a:lnTo>
                      <a:close/>
                      <a:moveTo>
                        <a:pt x="0" y="0"/>
                      </a:moveTo>
                      <a:lnTo>
                        <a:pt x="276884" y="0"/>
                      </a:lnTo>
                      <a:lnTo>
                        <a:pt x="276884" y="214308"/>
                      </a:lnTo>
                      <a:lnTo>
                        <a:pt x="0" y="214308"/>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US" sz="2353">
                    <a:solidFill>
                      <a:schemeClr val="tx1"/>
                    </a:solidFill>
                    <a:latin typeface="Segoe UI"/>
                    <a:ea typeface="Segoe UI" pitchFamily="34" charset="0"/>
                    <a:cs typeface="Segoe UI" pitchFamily="34" charset="0"/>
                  </a:endParaRPr>
                </a:p>
              </p:txBody>
            </p:sp>
            <p:sp>
              <p:nvSpPr>
                <p:cNvPr id="152" name="Oval 151"/>
                <p:cNvSpPr/>
                <p:nvPr/>
              </p:nvSpPr>
              <p:spPr bwMode="auto">
                <a:xfrm>
                  <a:off x="1748153" y="3586642"/>
                  <a:ext cx="73152" cy="73152"/>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US" sz="2353">
                    <a:solidFill>
                      <a:schemeClr val="tx1"/>
                    </a:solidFill>
                    <a:latin typeface="Segoe UI"/>
                    <a:ea typeface="Segoe UI" pitchFamily="34" charset="0"/>
                    <a:cs typeface="Segoe UI" pitchFamily="34" charset="0"/>
                  </a:endParaRPr>
                </a:p>
              </p:txBody>
            </p:sp>
          </p:grpSp>
          <p:grpSp>
            <p:nvGrpSpPr>
              <p:cNvPr id="141" name="Group 140"/>
              <p:cNvGrpSpPr/>
              <p:nvPr/>
            </p:nvGrpSpPr>
            <p:grpSpPr>
              <a:xfrm>
                <a:off x="659024" y="3334554"/>
                <a:ext cx="276884" cy="214308"/>
                <a:chOff x="1646287" y="3497262"/>
                <a:chExt cx="276884" cy="214308"/>
              </a:xfrm>
              <a:grpFill/>
            </p:grpSpPr>
            <p:sp>
              <p:nvSpPr>
                <p:cNvPr id="145" name="Freeform: Shape 144"/>
                <p:cNvSpPr/>
                <p:nvPr/>
              </p:nvSpPr>
              <p:spPr bwMode="auto">
                <a:xfrm>
                  <a:off x="1646287" y="3497262"/>
                  <a:ext cx="276884" cy="214308"/>
                </a:xfrm>
                <a:custGeom>
                  <a:avLst/>
                  <a:gdLst>
                    <a:gd name="connsiteX0" fmla="*/ 26281 w 276884"/>
                    <a:gd name="connsiteY0" fmla="*/ 56124 h 214308"/>
                    <a:gd name="connsiteX1" fmla="*/ 26281 w 276884"/>
                    <a:gd name="connsiteY1" fmla="*/ 188079 h 214308"/>
                    <a:gd name="connsiteX2" fmla="*/ 250603 w 276884"/>
                    <a:gd name="connsiteY2" fmla="*/ 188079 h 214308"/>
                    <a:gd name="connsiteX3" fmla="*/ 250603 w 276884"/>
                    <a:gd name="connsiteY3" fmla="*/ 56124 h 214308"/>
                    <a:gd name="connsiteX4" fmla="*/ 0 w 276884"/>
                    <a:gd name="connsiteY4" fmla="*/ 0 h 214308"/>
                    <a:gd name="connsiteX5" fmla="*/ 276884 w 276884"/>
                    <a:gd name="connsiteY5" fmla="*/ 0 h 214308"/>
                    <a:gd name="connsiteX6" fmla="*/ 276884 w 276884"/>
                    <a:gd name="connsiteY6" fmla="*/ 214308 h 214308"/>
                    <a:gd name="connsiteX7" fmla="*/ 0 w 276884"/>
                    <a:gd name="connsiteY7" fmla="*/ 214308 h 214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6884" h="214308">
                      <a:moveTo>
                        <a:pt x="26281" y="56124"/>
                      </a:moveTo>
                      <a:lnTo>
                        <a:pt x="26281" y="188079"/>
                      </a:lnTo>
                      <a:lnTo>
                        <a:pt x="250603" y="188079"/>
                      </a:lnTo>
                      <a:lnTo>
                        <a:pt x="250603" y="56124"/>
                      </a:lnTo>
                      <a:close/>
                      <a:moveTo>
                        <a:pt x="0" y="0"/>
                      </a:moveTo>
                      <a:lnTo>
                        <a:pt x="276884" y="0"/>
                      </a:lnTo>
                      <a:lnTo>
                        <a:pt x="276884" y="214308"/>
                      </a:lnTo>
                      <a:lnTo>
                        <a:pt x="0" y="214308"/>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US" sz="2353">
                    <a:solidFill>
                      <a:schemeClr val="tx1"/>
                    </a:solidFill>
                    <a:latin typeface="Segoe UI"/>
                    <a:ea typeface="Segoe UI" pitchFamily="34" charset="0"/>
                    <a:cs typeface="Segoe UI" pitchFamily="34" charset="0"/>
                  </a:endParaRPr>
                </a:p>
              </p:txBody>
            </p:sp>
            <p:sp>
              <p:nvSpPr>
                <p:cNvPr id="148" name="Oval 147"/>
                <p:cNvSpPr/>
                <p:nvPr/>
              </p:nvSpPr>
              <p:spPr bwMode="auto">
                <a:xfrm>
                  <a:off x="1748153" y="3586642"/>
                  <a:ext cx="73152" cy="73152"/>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US" sz="2353">
                    <a:solidFill>
                      <a:schemeClr val="tx1"/>
                    </a:solidFill>
                    <a:latin typeface="Segoe UI"/>
                    <a:ea typeface="Segoe UI" pitchFamily="34" charset="0"/>
                    <a:cs typeface="Segoe UI" pitchFamily="34" charset="0"/>
                  </a:endParaRPr>
                </a:p>
              </p:txBody>
            </p:sp>
          </p:grpSp>
        </p:grpSp>
        <p:cxnSp>
          <p:nvCxnSpPr>
            <p:cNvPr id="136" name="Straight Connector 135"/>
            <p:cNvCxnSpPr/>
            <p:nvPr/>
          </p:nvCxnSpPr>
          <p:spPr>
            <a:xfrm>
              <a:off x="6083605" y="4502918"/>
              <a:ext cx="17367" cy="138403"/>
            </a:xfrm>
            <a:prstGeom prst="line">
              <a:avLst/>
            </a:prstGeom>
            <a:solidFill>
              <a:schemeClr val="tx1"/>
            </a:solidFill>
            <a:ln w="952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a:xfrm>
              <a:off x="6086633" y="4502918"/>
              <a:ext cx="176678" cy="51213"/>
            </a:xfrm>
            <a:prstGeom prst="line">
              <a:avLst/>
            </a:prstGeom>
            <a:solidFill>
              <a:schemeClr val="tx1"/>
            </a:solidFill>
            <a:ln w="952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p:nvCxnSpPr>
          <p:spPr>
            <a:xfrm flipV="1">
              <a:off x="6098983" y="4551638"/>
              <a:ext cx="164871" cy="91721"/>
            </a:xfrm>
            <a:prstGeom prst="line">
              <a:avLst/>
            </a:prstGeom>
            <a:solidFill>
              <a:schemeClr val="tx1"/>
            </a:solidFill>
            <a:ln w="952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84" name="Group 83">
            <a:extLst>
              <a:ext uri="{FF2B5EF4-FFF2-40B4-BE49-F238E27FC236}">
                <a16:creationId xmlns:a16="http://schemas.microsoft.com/office/drawing/2014/main" id="{A43B730D-4949-4B05-AC79-58D9AB51E41F}"/>
              </a:ext>
            </a:extLst>
          </p:cNvPr>
          <p:cNvGrpSpPr/>
          <p:nvPr/>
        </p:nvGrpSpPr>
        <p:grpSpPr>
          <a:xfrm>
            <a:off x="5877930" y="4709738"/>
            <a:ext cx="1610667" cy="422417"/>
            <a:chOff x="5995794" y="4803681"/>
            <a:chExt cx="1642964" cy="430887"/>
          </a:xfrm>
        </p:grpSpPr>
        <p:pic>
          <p:nvPicPr>
            <p:cNvPr id="85" name="Picture 84">
              <a:extLst>
                <a:ext uri="{FF2B5EF4-FFF2-40B4-BE49-F238E27FC236}">
                  <a16:creationId xmlns:a16="http://schemas.microsoft.com/office/drawing/2014/main" id="{56A58C91-D4AA-4DBD-AF01-6BEF7EEB0596}"/>
                </a:ext>
              </a:extLst>
            </p:cNvPr>
            <p:cNvPicPr>
              <a:picLocks noChangeAspect="1"/>
            </p:cNvPicPr>
            <p:nvPr/>
          </p:nvPicPr>
          <p:blipFill>
            <a:blip r:embed="rId6"/>
            <a:stretch>
              <a:fillRect/>
            </a:stretch>
          </p:blipFill>
          <p:spPr>
            <a:xfrm>
              <a:off x="5995794" y="4899297"/>
              <a:ext cx="385302" cy="239655"/>
            </a:xfrm>
            <a:prstGeom prst="rect">
              <a:avLst/>
            </a:prstGeom>
          </p:spPr>
        </p:pic>
        <p:sp>
          <p:nvSpPr>
            <p:cNvPr id="86" name="Rectangle 85">
              <a:extLst>
                <a:ext uri="{FF2B5EF4-FFF2-40B4-BE49-F238E27FC236}">
                  <a16:creationId xmlns:a16="http://schemas.microsoft.com/office/drawing/2014/main" id="{FEB3EBB3-A4DB-430D-855A-CAE4CB03A8C1}"/>
                </a:ext>
              </a:extLst>
            </p:cNvPr>
            <p:cNvSpPr/>
            <p:nvPr/>
          </p:nvSpPr>
          <p:spPr>
            <a:xfrm>
              <a:off x="6344628" y="4803681"/>
              <a:ext cx="1294130" cy="430887"/>
            </a:xfrm>
            <a:prstGeom prst="rect">
              <a:avLst/>
            </a:prstGeom>
          </p:spPr>
          <p:txBody>
            <a:bodyPr wrap="square">
              <a:spAutoFit/>
            </a:bodyPr>
            <a:lstStyle/>
            <a:p>
              <a:pPr defTabSz="914225">
                <a:defRPr/>
              </a:pPr>
              <a:r>
                <a:rPr lang="en-US" sz="1078" kern="0">
                  <a:latin typeface="Segoe UI"/>
                  <a:cs typeface="Segoe UI Semilight" panose="020B0402040204020203" pitchFamily="34" charset="0"/>
                </a:rPr>
                <a:t>Azure Time Series Insight</a:t>
              </a:r>
            </a:p>
          </p:txBody>
        </p:sp>
      </p:grpSp>
    </p:spTree>
    <p:extLst>
      <p:ext uri="{BB962C8B-B14F-4D97-AF65-F5344CB8AC3E}">
        <p14:creationId xmlns:p14="http://schemas.microsoft.com/office/powerpoint/2010/main" val="3290307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1.67986E-6 3.46346E-6 L -0.4737 3.46346E-6 " pathEditMode="relative" rAng="0" ptsTypes="AA">
                                      <p:cBhvr>
                                        <p:cTn id="6" dur="2000" fill="hold"/>
                                        <p:tgtEl>
                                          <p:spTgt spid="7"/>
                                        </p:tgtEl>
                                        <p:attrNameLst>
                                          <p:attrName>ppt_x</p:attrName>
                                          <p:attrName>ppt_y</p:attrName>
                                        </p:attrNameLst>
                                      </p:cBhvr>
                                      <p:rCtr x="-23743" y="0"/>
                                    </p:animMotion>
                                  </p:childTnLst>
                                </p:cTn>
                              </p:par>
                              <p:par>
                                <p:cTn id="7" presetID="1" presetClass="exit" presetSubtype="0" fill="hold" grpId="0" nodeType="withEffect">
                                  <p:stCondLst>
                                    <p:cond delay="0"/>
                                  </p:stCondLst>
                                  <p:childTnLst>
                                    <p:set>
                                      <p:cBhvr>
                                        <p:cTn id="8" dur="1" fill="hold">
                                          <p:stCondLst>
                                            <p:cond delay="0"/>
                                          </p:stCondLst>
                                        </p:cTn>
                                        <p:tgtEl>
                                          <p:spTgt spid="43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26"/>
          <p:cNvSpPr>
            <a:spLocks noGrp="1"/>
          </p:cNvSpPr>
          <p:nvPr>
            <p:ph type="title" idx="4294967295"/>
          </p:nvPr>
        </p:nvSpPr>
        <p:spPr>
          <a:xfrm>
            <a:off x="0" y="4763"/>
            <a:ext cx="10515600" cy="1325562"/>
          </a:xfrm>
        </p:spPr>
        <p:txBody>
          <a:bodyPr/>
          <a:lstStyle/>
          <a:p>
            <a:r>
              <a:rPr lang="en-US" dirty="0"/>
              <a:t>Intelligence</a:t>
            </a:r>
          </a:p>
        </p:txBody>
      </p:sp>
      <p:grpSp>
        <p:nvGrpSpPr>
          <p:cNvPr id="4" name="Group 3"/>
          <p:cNvGrpSpPr/>
          <p:nvPr/>
        </p:nvGrpSpPr>
        <p:grpSpPr>
          <a:xfrm>
            <a:off x="405898" y="1277605"/>
            <a:ext cx="9038950" cy="4553834"/>
            <a:chOff x="414036" y="1302727"/>
            <a:chExt cx="9220200" cy="4645148"/>
          </a:xfrm>
        </p:grpSpPr>
        <p:grpSp>
          <p:nvGrpSpPr>
            <p:cNvPr id="3" name="Group 2"/>
            <p:cNvGrpSpPr/>
            <p:nvPr/>
          </p:nvGrpSpPr>
          <p:grpSpPr>
            <a:xfrm>
              <a:off x="414036" y="1302727"/>
              <a:ext cx="9220200" cy="4645148"/>
              <a:chOff x="414036" y="1302727"/>
              <a:chExt cx="9220200" cy="4645148"/>
            </a:xfrm>
          </p:grpSpPr>
          <p:sp>
            <p:nvSpPr>
              <p:cNvPr id="450" name="Rectangle 449"/>
              <p:cNvSpPr/>
              <p:nvPr/>
            </p:nvSpPr>
            <p:spPr bwMode="auto">
              <a:xfrm>
                <a:off x="4010350" y="1308413"/>
                <a:ext cx="1737360" cy="3967030"/>
              </a:xfrm>
              <a:prstGeom prst="rect">
                <a:avLst/>
              </a:prstGeom>
              <a:solidFill>
                <a:srgbClr val="0078D7"/>
              </a:solidFill>
              <a:ln w="3175">
                <a:noFill/>
              </a:ln>
              <a:effectLst/>
            </p:spPr>
            <p:txBody>
              <a:bodyPr spcFirstLastPara="0" vert="horz" wrap="square" lIns="17922" tIns="89642" rIns="17922" bIns="89604" numCol="1" spcCol="1270" anchor="t" anchorCtr="0">
                <a:noAutofit/>
              </a:bodyPr>
              <a:lstStyle/>
              <a:p>
                <a:pPr algn="ctr" defTabSz="710729">
                  <a:spcBef>
                    <a:spcPct val="0"/>
                  </a:spcBef>
                  <a:spcAft>
                    <a:spcPct val="35000"/>
                  </a:spcAft>
                  <a:defRPr/>
                </a:pPr>
                <a:r>
                  <a:rPr lang="en-US" sz="1372" kern="0">
                    <a:solidFill>
                      <a:srgbClr val="FFFFFF"/>
                    </a:solidFill>
                    <a:latin typeface="Segoe UI Semibold" panose="020B0702040204020203" pitchFamily="34" charset="0"/>
                    <a:cs typeface="Segoe UI Semibold" panose="020B0702040204020203" pitchFamily="34" charset="0"/>
                  </a:rPr>
                  <a:t>Big Data Stores</a:t>
                </a:r>
              </a:p>
            </p:txBody>
          </p:sp>
          <p:sp>
            <p:nvSpPr>
              <p:cNvPr id="150" name="Freeform 50"/>
              <p:cNvSpPr/>
              <p:nvPr/>
            </p:nvSpPr>
            <p:spPr>
              <a:xfrm>
                <a:off x="4215995" y="3369049"/>
                <a:ext cx="250183" cy="319265"/>
              </a:xfrm>
              <a:custGeom>
                <a:avLst/>
                <a:gdLst>
                  <a:gd name="connsiteX0" fmla="*/ 103887 w 207774"/>
                  <a:gd name="connsiteY0" fmla="*/ 0 h 257770"/>
                  <a:gd name="connsiteX1" fmla="*/ 205663 w 207774"/>
                  <a:gd name="connsiteY1" fmla="*/ 24187 h 257770"/>
                  <a:gd name="connsiteX2" fmla="*/ 207588 w 207774"/>
                  <a:gd name="connsiteY2" fmla="*/ 29753 h 257770"/>
                  <a:gd name="connsiteX3" fmla="*/ 207774 w 207774"/>
                  <a:gd name="connsiteY3" fmla="*/ 29753 h 257770"/>
                  <a:gd name="connsiteX4" fmla="*/ 207774 w 207774"/>
                  <a:gd name="connsiteY4" fmla="*/ 30292 h 257770"/>
                  <a:gd name="connsiteX5" fmla="*/ 207774 w 207774"/>
                  <a:gd name="connsiteY5" fmla="*/ 227478 h 257770"/>
                  <a:gd name="connsiteX6" fmla="*/ 103887 w 207774"/>
                  <a:gd name="connsiteY6" fmla="*/ 257770 h 257770"/>
                  <a:gd name="connsiteX7" fmla="*/ 0 w 207774"/>
                  <a:gd name="connsiteY7" fmla="*/ 227478 h 257770"/>
                  <a:gd name="connsiteX8" fmla="*/ 0 w 207774"/>
                  <a:gd name="connsiteY8" fmla="*/ 30292 h 257770"/>
                  <a:gd name="connsiteX9" fmla="*/ 0 w 207774"/>
                  <a:gd name="connsiteY9" fmla="*/ 29753 h 257770"/>
                  <a:gd name="connsiteX10" fmla="*/ 187 w 207774"/>
                  <a:gd name="connsiteY10" fmla="*/ 29753 h 257770"/>
                  <a:gd name="connsiteX11" fmla="*/ 2111 w 207774"/>
                  <a:gd name="connsiteY11" fmla="*/ 24187 h 257770"/>
                  <a:gd name="connsiteX12" fmla="*/ 103887 w 207774"/>
                  <a:gd name="connsiteY12" fmla="*/ 0 h 257770"/>
                  <a:gd name="connsiteX13" fmla="*/ 101573 w 207774"/>
                  <a:gd name="connsiteY13" fmla="*/ 12155 h 257770"/>
                  <a:gd name="connsiteX14" fmla="*/ 17226 w 207774"/>
                  <a:gd name="connsiteY14" fmla="*/ 37778 h 257770"/>
                  <a:gd name="connsiteX15" fmla="*/ 101573 w 207774"/>
                  <a:gd name="connsiteY15" fmla="*/ 63401 h 257770"/>
                  <a:gd name="connsiteX16" fmla="*/ 185920 w 207774"/>
                  <a:gd name="connsiteY16" fmla="*/ 37778 h 257770"/>
                  <a:gd name="connsiteX17" fmla="*/ 101573 w 207774"/>
                  <a:gd name="connsiteY17" fmla="*/ 12155 h 257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07774" h="257770">
                    <a:moveTo>
                      <a:pt x="103887" y="0"/>
                    </a:moveTo>
                    <a:cubicBezTo>
                      <a:pt x="154090" y="0"/>
                      <a:pt x="195976" y="10384"/>
                      <a:pt x="205663" y="24187"/>
                    </a:cubicBezTo>
                    <a:lnTo>
                      <a:pt x="207588" y="29753"/>
                    </a:lnTo>
                    <a:lnTo>
                      <a:pt x="207774" y="29753"/>
                    </a:lnTo>
                    <a:lnTo>
                      <a:pt x="207774" y="30292"/>
                    </a:lnTo>
                    <a:lnTo>
                      <a:pt x="207774" y="227478"/>
                    </a:lnTo>
                    <a:cubicBezTo>
                      <a:pt x="207774" y="244208"/>
                      <a:pt x="161262" y="257770"/>
                      <a:pt x="103887" y="257770"/>
                    </a:cubicBezTo>
                    <a:cubicBezTo>
                      <a:pt x="46512" y="257770"/>
                      <a:pt x="0" y="244208"/>
                      <a:pt x="0" y="227478"/>
                    </a:cubicBezTo>
                    <a:lnTo>
                      <a:pt x="0" y="30292"/>
                    </a:lnTo>
                    <a:lnTo>
                      <a:pt x="0" y="29753"/>
                    </a:lnTo>
                    <a:lnTo>
                      <a:pt x="187" y="29753"/>
                    </a:lnTo>
                    <a:lnTo>
                      <a:pt x="2111" y="24187"/>
                    </a:lnTo>
                    <a:cubicBezTo>
                      <a:pt x="11798" y="10384"/>
                      <a:pt x="53684" y="0"/>
                      <a:pt x="103887" y="0"/>
                    </a:cubicBezTo>
                    <a:close/>
                    <a:moveTo>
                      <a:pt x="101573" y="12155"/>
                    </a:moveTo>
                    <a:cubicBezTo>
                      <a:pt x="54989" y="12155"/>
                      <a:pt x="17226" y="23627"/>
                      <a:pt x="17226" y="37778"/>
                    </a:cubicBezTo>
                    <a:cubicBezTo>
                      <a:pt x="17226" y="51929"/>
                      <a:pt x="54989" y="63401"/>
                      <a:pt x="101573" y="63401"/>
                    </a:cubicBezTo>
                    <a:cubicBezTo>
                      <a:pt x="148157" y="63401"/>
                      <a:pt x="185920" y="51929"/>
                      <a:pt x="185920" y="37778"/>
                    </a:cubicBezTo>
                    <a:cubicBezTo>
                      <a:pt x="185920" y="23627"/>
                      <a:pt x="148157" y="12155"/>
                      <a:pt x="101573" y="12155"/>
                    </a:cubicBezTo>
                    <a:close/>
                  </a:path>
                </a:pathLst>
              </a:custGeom>
              <a:solidFill>
                <a:schemeClr val="tx1"/>
              </a:solidFill>
              <a:ln w="12700" cap="flat" cmpd="sng" algn="ctr">
                <a:noFill/>
                <a:prstDash val="solid"/>
                <a:miter lim="800000"/>
              </a:ln>
              <a:effectLst/>
            </p:spPr>
            <p:txBody>
              <a:bodyPr wrap="square" lIns="0" tIns="0" rIns="0" bIns="0" rtlCol="0" anchor="ctr">
                <a:noAutofit/>
              </a:bodyPr>
              <a:lstStyle/>
              <a:p>
                <a:pPr defTabSz="475831">
                  <a:defRPr/>
                </a:pPr>
                <a:r>
                  <a:rPr lang="en-US" sz="1176" b="1" kern="0">
                    <a:solidFill>
                      <a:srgbClr val="0078D7">
                        <a:lumMod val="75000"/>
                      </a:srgbClr>
                    </a:solidFill>
                    <a:latin typeface="Segoe UI Light" panose="020B0502040204020203" pitchFamily="34" charset="0"/>
                    <a:cs typeface="Segoe UI Light" panose="020B0502040204020203" pitchFamily="34" charset="0"/>
                  </a:rPr>
                  <a:t> </a:t>
                </a:r>
                <a:r>
                  <a:rPr lang="en-US" sz="1176" b="1" kern="0">
                    <a:ln>
                      <a:solidFill>
                        <a:srgbClr val="0078D7"/>
                      </a:solidFill>
                    </a:ln>
                    <a:solidFill>
                      <a:srgbClr val="0078D7">
                        <a:lumMod val="75000"/>
                      </a:srgbClr>
                    </a:solidFill>
                    <a:latin typeface="Segoe UI Light" panose="020B0502040204020203" pitchFamily="34" charset="0"/>
                    <a:cs typeface="Segoe UI Light" panose="020B0502040204020203" pitchFamily="34" charset="0"/>
                  </a:rPr>
                  <a:t>{  }</a:t>
                </a:r>
              </a:p>
            </p:txBody>
          </p:sp>
          <p:sp>
            <p:nvSpPr>
              <p:cNvPr id="149" name="Rectangle 148"/>
              <p:cNvSpPr/>
              <p:nvPr/>
            </p:nvSpPr>
            <p:spPr bwMode="auto">
              <a:xfrm>
                <a:off x="2135867" y="1308411"/>
                <a:ext cx="1737360" cy="3967032"/>
              </a:xfrm>
              <a:prstGeom prst="rect">
                <a:avLst/>
              </a:prstGeom>
              <a:solidFill>
                <a:srgbClr val="0078D7"/>
              </a:solidFill>
              <a:ln w="3175">
                <a:noFill/>
              </a:ln>
              <a:effectLst/>
            </p:spPr>
            <p:txBody>
              <a:bodyPr spcFirstLastPara="0" vert="horz" wrap="square" lIns="17922" tIns="89642" rIns="17922" bIns="89604" numCol="1" spcCol="1270" anchor="t" anchorCtr="0">
                <a:noAutofit/>
              </a:bodyPr>
              <a:lstStyle/>
              <a:p>
                <a:pPr algn="ctr" defTabSz="710729">
                  <a:spcBef>
                    <a:spcPct val="0"/>
                  </a:spcBef>
                  <a:spcAft>
                    <a:spcPct val="35000"/>
                  </a:spcAft>
                  <a:defRPr/>
                </a:pPr>
                <a:r>
                  <a:rPr lang="en-US" sz="1372" kern="0">
                    <a:solidFill>
                      <a:srgbClr val="FFFFFF"/>
                    </a:solidFill>
                    <a:latin typeface="Segoe UI Semibold" panose="020B0702040204020203" pitchFamily="34" charset="0"/>
                    <a:cs typeface="Segoe UI Semibold" panose="020B0702040204020203" pitchFamily="34" charset="0"/>
                  </a:rPr>
                  <a:t>Information Management</a:t>
                </a:r>
              </a:p>
            </p:txBody>
          </p:sp>
          <p:sp>
            <p:nvSpPr>
              <p:cNvPr id="418" name="Rectangle 417"/>
              <p:cNvSpPr/>
              <p:nvPr/>
            </p:nvSpPr>
            <p:spPr>
              <a:xfrm>
                <a:off x="2652706" y="3370317"/>
                <a:ext cx="1271016" cy="261610"/>
              </a:xfrm>
              <a:prstGeom prst="rect">
                <a:avLst/>
              </a:prstGeom>
            </p:spPr>
            <p:txBody>
              <a:bodyPr wrap="square">
                <a:spAutoFit/>
              </a:bodyPr>
              <a:lstStyle/>
              <a:p>
                <a:pPr defTabSz="896386">
                  <a:defRPr/>
                </a:pPr>
                <a:r>
                  <a:rPr lang="en-US" sz="1078" kern="0">
                    <a:solidFill>
                      <a:srgbClr val="FFFFFF"/>
                    </a:solidFill>
                    <a:latin typeface="Segoe UI"/>
                    <a:cs typeface="Segoe UI Semilight" panose="020B0402040204020203" pitchFamily="34" charset="0"/>
                  </a:rPr>
                  <a:t>Event Hubs</a:t>
                </a:r>
                <a:endParaRPr lang="en-US" sz="1078" kern="0">
                  <a:solidFill>
                    <a:srgbClr val="FFFFFF"/>
                  </a:solidFill>
                  <a:latin typeface="Segoe UI"/>
                </a:endParaRPr>
              </a:p>
            </p:txBody>
          </p:sp>
          <p:grpSp>
            <p:nvGrpSpPr>
              <p:cNvPr id="18" name="Group 17"/>
              <p:cNvGrpSpPr/>
              <p:nvPr/>
            </p:nvGrpSpPr>
            <p:grpSpPr>
              <a:xfrm>
                <a:off x="2054022" y="5614588"/>
                <a:ext cx="2425658" cy="208338"/>
                <a:chOff x="2019368" y="5614588"/>
                <a:chExt cx="2425658" cy="208338"/>
              </a:xfrm>
            </p:grpSpPr>
            <p:cxnSp>
              <p:nvCxnSpPr>
                <p:cNvPr id="429" name="Straight Connector 428"/>
                <p:cNvCxnSpPr/>
                <p:nvPr/>
              </p:nvCxnSpPr>
              <p:spPr>
                <a:xfrm rot="13500000">
                  <a:off x="4355633" y="5733533"/>
                  <a:ext cx="0" cy="178786"/>
                </a:xfrm>
                <a:prstGeom prst="line">
                  <a:avLst/>
                </a:prstGeom>
                <a:solidFill>
                  <a:srgbClr val="FFFFFF">
                    <a:lumMod val="85000"/>
                  </a:srgbClr>
                </a:solidFill>
                <a:ln w="28575" cap="flat" cmpd="sng" algn="ctr">
                  <a:solidFill>
                    <a:srgbClr val="002050"/>
                  </a:solidFill>
                  <a:prstDash val="solid"/>
                  <a:headEnd type="none"/>
                  <a:tailEnd type="none"/>
                </a:ln>
                <a:effectLst/>
              </p:spPr>
            </p:cxnSp>
            <p:grpSp>
              <p:nvGrpSpPr>
                <p:cNvPr id="16" name="Group 15"/>
                <p:cNvGrpSpPr/>
                <p:nvPr/>
              </p:nvGrpSpPr>
              <p:grpSpPr>
                <a:xfrm>
                  <a:off x="2019368" y="5614588"/>
                  <a:ext cx="2377440" cy="181498"/>
                  <a:chOff x="2019368" y="5614588"/>
                  <a:chExt cx="2377440" cy="181498"/>
                </a:xfrm>
              </p:grpSpPr>
              <p:cxnSp>
                <p:nvCxnSpPr>
                  <p:cNvPr id="419" name="Straight Connector 418"/>
                  <p:cNvCxnSpPr/>
                  <p:nvPr/>
                </p:nvCxnSpPr>
                <p:spPr>
                  <a:xfrm>
                    <a:off x="2019368" y="5763821"/>
                    <a:ext cx="2377440" cy="0"/>
                  </a:xfrm>
                  <a:prstGeom prst="line">
                    <a:avLst/>
                  </a:prstGeom>
                  <a:solidFill>
                    <a:srgbClr val="FFFFFF">
                      <a:lumMod val="85000"/>
                    </a:srgbClr>
                  </a:solidFill>
                  <a:ln w="28575" cap="flat" cmpd="sng" algn="ctr">
                    <a:solidFill>
                      <a:srgbClr val="002050"/>
                    </a:solidFill>
                    <a:prstDash val="solid"/>
                    <a:headEnd type="none"/>
                    <a:tailEnd type="none"/>
                  </a:ln>
                  <a:effectLst/>
                </p:spPr>
              </p:cxnSp>
              <p:cxnSp>
                <p:nvCxnSpPr>
                  <p:cNvPr id="430" name="Straight Connector 429"/>
                  <p:cNvCxnSpPr/>
                  <p:nvPr/>
                </p:nvCxnSpPr>
                <p:spPr>
                  <a:xfrm rot="13500000">
                    <a:off x="4263039" y="5705337"/>
                    <a:ext cx="181498" cy="0"/>
                  </a:xfrm>
                  <a:prstGeom prst="line">
                    <a:avLst/>
                  </a:prstGeom>
                  <a:solidFill>
                    <a:srgbClr val="FFFFFF">
                      <a:lumMod val="85000"/>
                    </a:srgbClr>
                  </a:solidFill>
                  <a:ln w="28575" cap="flat" cmpd="sng" algn="ctr">
                    <a:solidFill>
                      <a:srgbClr val="002050"/>
                    </a:solidFill>
                    <a:prstDash val="solid"/>
                    <a:headEnd type="none"/>
                    <a:tailEnd type="none"/>
                  </a:ln>
                  <a:effectLst/>
                </p:spPr>
              </p:cxnSp>
            </p:grpSp>
          </p:grpSp>
          <p:sp>
            <p:nvSpPr>
              <p:cNvPr id="421" name="Rectangle 420"/>
              <p:cNvSpPr/>
              <p:nvPr/>
            </p:nvSpPr>
            <p:spPr>
              <a:xfrm>
                <a:off x="2652706" y="2807478"/>
                <a:ext cx="1271016" cy="261610"/>
              </a:xfrm>
              <a:prstGeom prst="rect">
                <a:avLst/>
              </a:prstGeom>
            </p:spPr>
            <p:txBody>
              <a:bodyPr wrap="square">
                <a:spAutoFit/>
              </a:bodyPr>
              <a:lstStyle/>
              <a:p>
                <a:pPr defTabSz="896386">
                  <a:defRPr/>
                </a:pPr>
                <a:r>
                  <a:rPr lang="en-US" sz="1078">
                    <a:solidFill>
                      <a:srgbClr val="FFFFFF"/>
                    </a:solidFill>
                    <a:latin typeface="Segoe UI"/>
                    <a:cs typeface="Segoe UI Semilight" panose="020B0402040204020203" pitchFamily="34" charset="0"/>
                  </a:rPr>
                  <a:t>Data Catalog</a:t>
                </a:r>
              </a:p>
            </p:txBody>
          </p:sp>
          <p:grpSp>
            <p:nvGrpSpPr>
              <p:cNvPr id="2" name="Group 1"/>
              <p:cNvGrpSpPr/>
              <p:nvPr/>
            </p:nvGrpSpPr>
            <p:grpSpPr>
              <a:xfrm>
                <a:off x="2337798" y="2765033"/>
                <a:ext cx="274997" cy="292527"/>
                <a:chOff x="2337798" y="2765033"/>
                <a:chExt cx="274997" cy="292527"/>
              </a:xfrm>
            </p:grpSpPr>
            <p:sp>
              <p:nvSpPr>
                <p:cNvPr id="426" name="Freeform 10"/>
                <p:cNvSpPr>
                  <a:spLocks/>
                </p:cNvSpPr>
                <p:nvPr/>
              </p:nvSpPr>
              <p:spPr bwMode="auto">
                <a:xfrm>
                  <a:off x="2337798" y="2765033"/>
                  <a:ext cx="215699" cy="229570"/>
                </a:xfrm>
                <a:custGeom>
                  <a:avLst/>
                  <a:gdLst>
                    <a:gd name="T0" fmla="*/ 490 w 2830"/>
                    <a:gd name="T1" fmla="*/ 280 h 3012"/>
                    <a:gd name="T2" fmla="*/ 458 w 2830"/>
                    <a:gd name="T3" fmla="*/ 274 h 3012"/>
                    <a:gd name="T4" fmla="*/ 422 w 2830"/>
                    <a:gd name="T5" fmla="*/ 246 h 3012"/>
                    <a:gd name="T6" fmla="*/ 410 w 2830"/>
                    <a:gd name="T7" fmla="*/ 200 h 3012"/>
                    <a:gd name="T8" fmla="*/ 416 w 2830"/>
                    <a:gd name="T9" fmla="*/ 170 h 3012"/>
                    <a:gd name="T10" fmla="*/ 444 w 2830"/>
                    <a:gd name="T11" fmla="*/ 134 h 3012"/>
                    <a:gd name="T12" fmla="*/ 490 w 2830"/>
                    <a:gd name="T13" fmla="*/ 120 h 3012"/>
                    <a:gd name="T14" fmla="*/ 2724 w 2830"/>
                    <a:gd name="T15" fmla="*/ 1362 h 3012"/>
                    <a:gd name="T16" fmla="*/ 2830 w 2830"/>
                    <a:gd name="T17" fmla="*/ 0 h 3012"/>
                    <a:gd name="T18" fmla="*/ 382 w 2830"/>
                    <a:gd name="T19" fmla="*/ 16 h 3012"/>
                    <a:gd name="T20" fmla="*/ 314 w 2830"/>
                    <a:gd name="T21" fmla="*/ 74 h 3012"/>
                    <a:gd name="T22" fmla="*/ 266 w 2830"/>
                    <a:gd name="T23" fmla="*/ 130 h 3012"/>
                    <a:gd name="T24" fmla="*/ 222 w 2830"/>
                    <a:gd name="T25" fmla="*/ 206 h 3012"/>
                    <a:gd name="T26" fmla="*/ 214 w 2830"/>
                    <a:gd name="T27" fmla="*/ 736 h 3012"/>
                    <a:gd name="T28" fmla="*/ 62 w 2830"/>
                    <a:gd name="T29" fmla="*/ 738 h 3012"/>
                    <a:gd name="T30" fmla="*/ 22 w 2830"/>
                    <a:gd name="T31" fmla="*/ 760 h 3012"/>
                    <a:gd name="T32" fmla="*/ 0 w 2830"/>
                    <a:gd name="T33" fmla="*/ 800 h 3012"/>
                    <a:gd name="T34" fmla="*/ 0 w 2830"/>
                    <a:gd name="T35" fmla="*/ 832 h 3012"/>
                    <a:gd name="T36" fmla="*/ 22 w 2830"/>
                    <a:gd name="T37" fmla="*/ 872 h 3012"/>
                    <a:gd name="T38" fmla="*/ 62 w 2830"/>
                    <a:gd name="T39" fmla="*/ 894 h 3012"/>
                    <a:gd name="T40" fmla="*/ 214 w 2830"/>
                    <a:gd name="T41" fmla="*/ 896 h 3012"/>
                    <a:gd name="T42" fmla="*/ 80 w 2830"/>
                    <a:gd name="T43" fmla="*/ 1556 h 3012"/>
                    <a:gd name="T44" fmla="*/ 34 w 2830"/>
                    <a:gd name="T45" fmla="*/ 1570 h 3012"/>
                    <a:gd name="T46" fmla="*/ 6 w 2830"/>
                    <a:gd name="T47" fmla="*/ 1606 h 3012"/>
                    <a:gd name="T48" fmla="*/ 0 w 2830"/>
                    <a:gd name="T49" fmla="*/ 1636 h 3012"/>
                    <a:gd name="T50" fmla="*/ 12 w 2830"/>
                    <a:gd name="T51" fmla="*/ 1682 h 3012"/>
                    <a:gd name="T52" fmla="*/ 48 w 2830"/>
                    <a:gd name="T53" fmla="*/ 1710 h 3012"/>
                    <a:gd name="T54" fmla="*/ 214 w 2830"/>
                    <a:gd name="T55" fmla="*/ 1716 h 3012"/>
                    <a:gd name="T56" fmla="*/ 80 w 2830"/>
                    <a:gd name="T57" fmla="*/ 2314 h 3012"/>
                    <a:gd name="T58" fmla="*/ 48 w 2830"/>
                    <a:gd name="T59" fmla="*/ 2320 h 3012"/>
                    <a:gd name="T60" fmla="*/ 12 w 2830"/>
                    <a:gd name="T61" fmla="*/ 2348 h 3012"/>
                    <a:gd name="T62" fmla="*/ 0 w 2830"/>
                    <a:gd name="T63" fmla="*/ 2394 h 3012"/>
                    <a:gd name="T64" fmla="*/ 6 w 2830"/>
                    <a:gd name="T65" fmla="*/ 2424 h 3012"/>
                    <a:gd name="T66" fmla="*/ 34 w 2830"/>
                    <a:gd name="T67" fmla="*/ 2460 h 3012"/>
                    <a:gd name="T68" fmla="*/ 80 w 2830"/>
                    <a:gd name="T69" fmla="*/ 2474 h 3012"/>
                    <a:gd name="T70" fmla="*/ 214 w 2830"/>
                    <a:gd name="T71" fmla="*/ 2854 h 3012"/>
                    <a:gd name="T72" fmla="*/ 220 w 2830"/>
                    <a:gd name="T73" fmla="*/ 2910 h 3012"/>
                    <a:gd name="T74" fmla="*/ 250 w 2830"/>
                    <a:gd name="T75" fmla="*/ 2966 h 3012"/>
                    <a:gd name="T76" fmla="*/ 292 w 2830"/>
                    <a:gd name="T77" fmla="*/ 2998 h 3012"/>
                    <a:gd name="T78" fmla="*/ 346 w 2830"/>
                    <a:gd name="T79" fmla="*/ 3010 h 3012"/>
                    <a:gd name="T80" fmla="*/ 1744 w 2830"/>
                    <a:gd name="T81" fmla="*/ 3012 h 3012"/>
                    <a:gd name="T82" fmla="*/ 1746 w 2830"/>
                    <a:gd name="T83" fmla="*/ 1702 h 3012"/>
                    <a:gd name="T84" fmla="*/ 1786 w 2830"/>
                    <a:gd name="T85" fmla="*/ 1632 h 3012"/>
                    <a:gd name="T86" fmla="*/ 1840 w 2830"/>
                    <a:gd name="T87" fmla="*/ 1572 h 3012"/>
                    <a:gd name="T88" fmla="*/ 1900 w 2830"/>
                    <a:gd name="T89" fmla="*/ 1530 h 3012"/>
                    <a:gd name="T90" fmla="*/ 1952 w 2830"/>
                    <a:gd name="T91" fmla="*/ 1502 h 3012"/>
                    <a:gd name="T92" fmla="*/ 2048 w 2830"/>
                    <a:gd name="T93" fmla="*/ 1458 h 3012"/>
                    <a:gd name="T94" fmla="*/ 2162 w 2830"/>
                    <a:gd name="T95" fmla="*/ 1424 h 3012"/>
                    <a:gd name="T96" fmla="*/ 2376 w 2830"/>
                    <a:gd name="T97" fmla="*/ 1382 h 3012"/>
                    <a:gd name="T98" fmla="*/ 2564 w 2830"/>
                    <a:gd name="T99" fmla="*/ 1366 h 30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30" h="3012">
                      <a:moveTo>
                        <a:pt x="2564" y="1366"/>
                      </a:moveTo>
                      <a:lnTo>
                        <a:pt x="2564" y="280"/>
                      </a:lnTo>
                      <a:lnTo>
                        <a:pt x="490" y="280"/>
                      </a:lnTo>
                      <a:lnTo>
                        <a:pt x="490" y="280"/>
                      </a:lnTo>
                      <a:lnTo>
                        <a:pt x="472" y="280"/>
                      </a:lnTo>
                      <a:lnTo>
                        <a:pt x="458" y="274"/>
                      </a:lnTo>
                      <a:lnTo>
                        <a:pt x="444" y="268"/>
                      </a:lnTo>
                      <a:lnTo>
                        <a:pt x="432" y="258"/>
                      </a:lnTo>
                      <a:lnTo>
                        <a:pt x="422" y="246"/>
                      </a:lnTo>
                      <a:lnTo>
                        <a:pt x="416" y="232"/>
                      </a:lnTo>
                      <a:lnTo>
                        <a:pt x="410" y="216"/>
                      </a:lnTo>
                      <a:lnTo>
                        <a:pt x="410" y="200"/>
                      </a:lnTo>
                      <a:lnTo>
                        <a:pt x="410" y="200"/>
                      </a:lnTo>
                      <a:lnTo>
                        <a:pt x="410" y="184"/>
                      </a:lnTo>
                      <a:lnTo>
                        <a:pt x="416" y="170"/>
                      </a:lnTo>
                      <a:lnTo>
                        <a:pt x="422" y="156"/>
                      </a:lnTo>
                      <a:lnTo>
                        <a:pt x="432" y="144"/>
                      </a:lnTo>
                      <a:lnTo>
                        <a:pt x="444" y="134"/>
                      </a:lnTo>
                      <a:lnTo>
                        <a:pt x="458" y="126"/>
                      </a:lnTo>
                      <a:lnTo>
                        <a:pt x="472" y="122"/>
                      </a:lnTo>
                      <a:lnTo>
                        <a:pt x="490" y="120"/>
                      </a:lnTo>
                      <a:lnTo>
                        <a:pt x="2724" y="120"/>
                      </a:lnTo>
                      <a:lnTo>
                        <a:pt x="2724" y="1362"/>
                      </a:lnTo>
                      <a:lnTo>
                        <a:pt x="2724" y="1362"/>
                      </a:lnTo>
                      <a:lnTo>
                        <a:pt x="2776" y="1364"/>
                      </a:lnTo>
                      <a:lnTo>
                        <a:pt x="2830" y="1366"/>
                      </a:lnTo>
                      <a:lnTo>
                        <a:pt x="2830" y="0"/>
                      </a:lnTo>
                      <a:lnTo>
                        <a:pt x="410" y="0"/>
                      </a:lnTo>
                      <a:lnTo>
                        <a:pt x="410" y="0"/>
                      </a:lnTo>
                      <a:lnTo>
                        <a:pt x="382" y="16"/>
                      </a:lnTo>
                      <a:lnTo>
                        <a:pt x="356" y="36"/>
                      </a:lnTo>
                      <a:lnTo>
                        <a:pt x="334" y="54"/>
                      </a:lnTo>
                      <a:lnTo>
                        <a:pt x="314" y="74"/>
                      </a:lnTo>
                      <a:lnTo>
                        <a:pt x="296" y="92"/>
                      </a:lnTo>
                      <a:lnTo>
                        <a:pt x="280" y="112"/>
                      </a:lnTo>
                      <a:lnTo>
                        <a:pt x="266" y="130"/>
                      </a:lnTo>
                      <a:lnTo>
                        <a:pt x="254" y="148"/>
                      </a:lnTo>
                      <a:lnTo>
                        <a:pt x="234" y="180"/>
                      </a:lnTo>
                      <a:lnTo>
                        <a:pt x="222" y="206"/>
                      </a:lnTo>
                      <a:lnTo>
                        <a:pt x="214" y="230"/>
                      </a:lnTo>
                      <a:lnTo>
                        <a:pt x="214" y="230"/>
                      </a:lnTo>
                      <a:lnTo>
                        <a:pt x="214" y="736"/>
                      </a:lnTo>
                      <a:lnTo>
                        <a:pt x="80" y="736"/>
                      </a:lnTo>
                      <a:lnTo>
                        <a:pt x="80" y="736"/>
                      </a:lnTo>
                      <a:lnTo>
                        <a:pt x="62" y="738"/>
                      </a:lnTo>
                      <a:lnTo>
                        <a:pt x="48" y="742"/>
                      </a:lnTo>
                      <a:lnTo>
                        <a:pt x="34" y="750"/>
                      </a:lnTo>
                      <a:lnTo>
                        <a:pt x="22" y="760"/>
                      </a:lnTo>
                      <a:lnTo>
                        <a:pt x="12" y="772"/>
                      </a:lnTo>
                      <a:lnTo>
                        <a:pt x="6" y="784"/>
                      </a:lnTo>
                      <a:lnTo>
                        <a:pt x="0" y="800"/>
                      </a:lnTo>
                      <a:lnTo>
                        <a:pt x="0" y="816"/>
                      </a:lnTo>
                      <a:lnTo>
                        <a:pt x="0" y="816"/>
                      </a:lnTo>
                      <a:lnTo>
                        <a:pt x="0" y="832"/>
                      </a:lnTo>
                      <a:lnTo>
                        <a:pt x="6" y="846"/>
                      </a:lnTo>
                      <a:lnTo>
                        <a:pt x="12" y="860"/>
                      </a:lnTo>
                      <a:lnTo>
                        <a:pt x="22" y="872"/>
                      </a:lnTo>
                      <a:lnTo>
                        <a:pt x="34" y="882"/>
                      </a:lnTo>
                      <a:lnTo>
                        <a:pt x="48" y="890"/>
                      </a:lnTo>
                      <a:lnTo>
                        <a:pt x="62" y="894"/>
                      </a:lnTo>
                      <a:lnTo>
                        <a:pt x="80" y="896"/>
                      </a:lnTo>
                      <a:lnTo>
                        <a:pt x="214" y="896"/>
                      </a:lnTo>
                      <a:lnTo>
                        <a:pt x="214" y="896"/>
                      </a:lnTo>
                      <a:lnTo>
                        <a:pt x="214" y="1556"/>
                      </a:lnTo>
                      <a:lnTo>
                        <a:pt x="80" y="1556"/>
                      </a:lnTo>
                      <a:lnTo>
                        <a:pt x="80" y="1556"/>
                      </a:lnTo>
                      <a:lnTo>
                        <a:pt x="62" y="1558"/>
                      </a:lnTo>
                      <a:lnTo>
                        <a:pt x="48" y="1562"/>
                      </a:lnTo>
                      <a:lnTo>
                        <a:pt x="34" y="1570"/>
                      </a:lnTo>
                      <a:lnTo>
                        <a:pt x="22" y="1580"/>
                      </a:lnTo>
                      <a:lnTo>
                        <a:pt x="12" y="1592"/>
                      </a:lnTo>
                      <a:lnTo>
                        <a:pt x="6" y="1606"/>
                      </a:lnTo>
                      <a:lnTo>
                        <a:pt x="0" y="1620"/>
                      </a:lnTo>
                      <a:lnTo>
                        <a:pt x="0" y="1636"/>
                      </a:lnTo>
                      <a:lnTo>
                        <a:pt x="0" y="1636"/>
                      </a:lnTo>
                      <a:lnTo>
                        <a:pt x="0" y="1652"/>
                      </a:lnTo>
                      <a:lnTo>
                        <a:pt x="6" y="1668"/>
                      </a:lnTo>
                      <a:lnTo>
                        <a:pt x="12" y="1682"/>
                      </a:lnTo>
                      <a:lnTo>
                        <a:pt x="22" y="1694"/>
                      </a:lnTo>
                      <a:lnTo>
                        <a:pt x="34" y="1702"/>
                      </a:lnTo>
                      <a:lnTo>
                        <a:pt x="48" y="1710"/>
                      </a:lnTo>
                      <a:lnTo>
                        <a:pt x="62" y="1716"/>
                      </a:lnTo>
                      <a:lnTo>
                        <a:pt x="80" y="1716"/>
                      </a:lnTo>
                      <a:lnTo>
                        <a:pt x="214" y="1716"/>
                      </a:lnTo>
                      <a:lnTo>
                        <a:pt x="214" y="1716"/>
                      </a:lnTo>
                      <a:lnTo>
                        <a:pt x="214" y="2314"/>
                      </a:lnTo>
                      <a:lnTo>
                        <a:pt x="80" y="2314"/>
                      </a:lnTo>
                      <a:lnTo>
                        <a:pt x="80" y="2314"/>
                      </a:lnTo>
                      <a:lnTo>
                        <a:pt x="62" y="2316"/>
                      </a:lnTo>
                      <a:lnTo>
                        <a:pt x="48" y="2320"/>
                      </a:lnTo>
                      <a:lnTo>
                        <a:pt x="34" y="2328"/>
                      </a:lnTo>
                      <a:lnTo>
                        <a:pt x="22" y="2338"/>
                      </a:lnTo>
                      <a:lnTo>
                        <a:pt x="12" y="2348"/>
                      </a:lnTo>
                      <a:lnTo>
                        <a:pt x="6" y="2362"/>
                      </a:lnTo>
                      <a:lnTo>
                        <a:pt x="0" y="2378"/>
                      </a:lnTo>
                      <a:lnTo>
                        <a:pt x="0" y="2394"/>
                      </a:lnTo>
                      <a:lnTo>
                        <a:pt x="0" y="2394"/>
                      </a:lnTo>
                      <a:lnTo>
                        <a:pt x="0" y="2410"/>
                      </a:lnTo>
                      <a:lnTo>
                        <a:pt x="6" y="2424"/>
                      </a:lnTo>
                      <a:lnTo>
                        <a:pt x="12" y="2438"/>
                      </a:lnTo>
                      <a:lnTo>
                        <a:pt x="22" y="2450"/>
                      </a:lnTo>
                      <a:lnTo>
                        <a:pt x="34" y="2460"/>
                      </a:lnTo>
                      <a:lnTo>
                        <a:pt x="48" y="2468"/>
                      </a:lnTo>
                      <a:lnTo>
                        <a:pt x="62" y="2472"/>
                      </a:lnTo>
                      <a:lnTo>
                        <a:pt x="80" y="2474"/>
                      </a:lnTo>
                      <a:lnTo>
                        <a:pt x="214" y="2474"/>
                      </a:lnTo>
                      <a:lnTo>
                        <a:pt x="214" y="2474"/>
                      </a:lnTo>
                      <a:lnTo>
                        <a:pt x="214" y="2854"/>
                      </a:lnTo>
                      <a:lnTo>
                        <a:pt x="214" y="2854"/>
                      </a:lnTo>
                      <a:lnTo>
                        <a:pt x="216" y="2884"/>
                      </a:lnTo>
                      <a:lnTo>
                        <a:pt x="220" y="2910"/>
                      </a:lnTo>
                      <a:lnTo>
                        <a:pt x="228" y="2932"/>
                      </a:lnTo>
                      <a:lnTo>
                        <a:pt x="238" y="2952"/>
                      </a:lnTo>
                      <a:lnTo>
                        <a:pt x="250" y="2966"/>
                      </a:lnTo>
                      <a:lnTo>
                        <a:pt x="262" y="2980"/>
                      </a:lnTo>
                      <a:lnTo>
                        <a:pt x="276" y="2990"/>
                      </a:lnTo>
                      <a:lnTo>
                        <a:pt x="292" y="2998"/>
                      </a:lnTo>
                      <a:lnTo>
                        <a:pt x="306" y="3002"/>
                      </a:lnTo>
                      <a:lnTo>
                        <a:pt x="320" y="3006"/>
                      </a:lnTo>
                      <a:lnTo>
                        <a:pt x="346" y="3010"/>
                      </a:lnTo>
                      <a:lnTo>
                        <a:pt x="364" y="3012"/>
                      </a:lnTo>
                      <a:lnTo>
                        <a:pt x="370" y="3012"/>
                      </a:lnTo>
                      <a:lnTo>
                        <a:pt x="1744" y="3012"/>
                      </a:lnTo>
                      <a:lnTo>
                        <a:pt x="1744" y="1710"/>
                      </a:lnTo>
                      <a:lnTo>
                        <a:pt x="1746" y="1702"/>
                      </a:lnTo>
                      <a:lnTo>
                        <a:pt x="1746" y="1702"/>
                      </a:lnTo>
                      <a:lnTo>
                        <a:pt x="1756" y="1680"/>
                      </a:lnTo>
                      <a:lnTo>
                        <a:pt x="1768" y="1658"/>
                      </a:lnTo>
                      <a:lnTo>
                        <a:pt x="1786" y="1632"/>
                      </a:lnTo>
                      <a:lnTo>
                        <a:pt x="1810" y="1602"/>
                      </a:lnTo>
                      <a:lnTo>
                        <a:pt x="1824" y="1588"/>
                      </a:lnTo>
                      <a:lnTo>
                        <a:pt x="1840" y="1572"/>
                      </a:lnTo>
                      <a:lnTo>
                        <a:pt x="1858" y="1558"/>
                      </a:lnTo>
                      <a:lnTo>
                        <a:pt x="1878" y="1544"/>
                      </a:lnTo>
                      <a:lnTo>
                        <a:pt x="1900" y="1530"/>
                      </a:lnTo>
                      <a:lnTo>
                        <a:pt x="1924" y="1518"/>
                      </a:lnTo>
                      <a:lnTo>
                        <a:pt x="1924" y="1518"/>
                      </a:lnTo>
                      <a:lnTo>
                        <a:pt x="1952" y="1502"/>
                      </a:lnTo>
                      <a:lnTo>
                        <a:pt x="1982" y="1486"/>
                      </a:lnTo>
                      <a:lnTo>
                        <a:pt x="2014" y="1472"/>
                      </a:lnTo>
                      <a:lnTo>
                        <a:pt x="2048" y="1458"/>
                      </a:lnTo>
                      <a:lnTo>
                        <a:pt x="2086" y="1446"/>
                      </a:lnTo>
                      <a:lnTo>
                        <a:pt x="2122" y="1434"/>
                      </a:lnTo>
                      <a:lnTo>
                        <a:pt x="2162" y="1424"/>
                      </a:lnTo>
                      <a:lnTo>
                        <a:pt x="2202" y="1414"/>
                      </a:lnTo>
                      <a:lnTo>
                        <a:pt x="2288" y="1396"/>
                      </a:lnTo>
                      <a:lnTo>
                        <a:pt x="2376" y="1382"/>
                      </a:lnTo>
                      <a:lnTo>
                        <a:pt x="2470" y="1372"/>
                      </a:lnTo>
                      <a:lnTo>
                        <a:pt x="2564" y="1366"/>
                      </a:lnTo>
                      <a:lnTo>
                        <a:pt x="2564" y="136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FFFFFF"/>
                    </a:solidFill>
                    <a:latin typeface="Segoe UI"/>
                  </a:endParaRPr>
                </a:p>
              </p:txBody>
            </p:sp>
            <p:sp>
              <p:nvSpPr>
                <p:cNvPr id="427" name="Freeform 11"/>
                <p:cNvSpPr>
                  <a:spLocks/>
                </p:cNvSpPr>
                <p:nvPr/>
              </p:nvSpPr>
              <p:spPr bwMode="auto">
                <a:xfrm>
                  <a:off x="2477126" y="2895824"/>
                  <a:ext cx="135669" cy="161736"/>
                </a:xfrm>
                <a:custGeom>
                  <a:avLst/>
                  <a:gdLst>
                    <a:gd name="T0" fmla="*/ 866 w 1780"/>
                    <a:gd name="T1" fmla="*/ 356 h 2122"/>
                    <a:gd name="T2" fmla="*/ 730 w 1780"/>
                    <a:gd name="T3" fmla="*/ 352 h 2122"/>
                    <a:gd name="T4" fmla="*/ 594 w 1780"/>
                    <a:gd name="T5" fmla="*/ 340 h 2122"/>
                    <a:gd name="T6" fmla="*/ 464 w 1780"/>
                    <a:gd name="T7" fmla="*/ 322 h 2122"/>
                    <a:gd name="T8" fmla="*/ 342 w 1780"/>
                    <a:gd name="T9" fmla="*/ 296 h 2122"/>
                    <a:gd name="T10" fmla="*/ 232 w 1780"/>
                    <a:gd name="T11" fmla="*/ 262 h 2122"/>
                    <a:gd name="T12" fmla="*/ 136 w 1780"/>
                    <a:gd name="T13" fmla="*/ 222 h 2122"/>
                    <a:gd name="T14" fmla="*/ 58 w 1780"/>
                    <a:gd name="T15" fmla="*/ 174 h 2122"/>
                    <a:gd name="T16" fmla="*/ 12 w 1780"/>
                    <a:gd name="T17" fmla="*/ 134 h 2122"/>
                    <a:gd name="T18" fmla="*/ 0 w 1780"/>
                    <a:gd name="T19" fmla="*/ 1940 h 2122"/>
                    <a:gd name="T20" fmla="*/ 26 w 1780"/>
                    <a:gd name="T21" fmla="*/ 1960 h 2122"/>
                    <a:gd name="T22" fmla="*/ 90 w 1780"/>
                    <a:gd name="T23" fmla="*/ 1996 h 2122"/>
                    <a:gd name="T24" fmla="*/ 174 w 1780"/>
                    <a:gd name="T25" fmla="*/ 2030 h 2122"/>
                    <a:gd name="T26" fmla="*/ 272 w 1780"/>
                    <a:gd name="T27" fmla="*/ 2058 h 2122"/>
                    <a:gd name="T28" fmla="*/ 386 w 1780"/>
                    <a:gd name="T29" fmla="*/ 2082 h 2122"/>
                    <a:gd name="T30" fmla="*/ 512 w 1780"/>
                    <a:gd name="T31" fmla="*/ 2102 h 2122"/>
                    <a:gd name="T32" fmla="*/ 646 w 1780"/>
                    <a:gd name="T33" fmla="*/ 2114 h 2122"/>
                    <a:gd name="T34" fmla="*/ 790 w 1780"/>
                    <a:gd name="T35" fmla="*/ 2122 h 2122"/>
                    <a:gd name="T36" fmla="*/ 866 w 1780"/>
                    <a:gd name="T37" fmla="*/ 2122 h 2122"/>
                    <a:gd name="T38" fmla="*/ 1050 w 1780"/>
                    <a:gd name="T39" fmla="*/ 2118 h 2122"/>
                    <a:gd name="T40" fmla="*/ 1222 w 1780"/>
                    <a:gd name="T41" fmla="*/ 2102 h 2122"/>
                    <a:gd name="T42" fmla="*/ 1376 w 1780"/>
                    <a:gd name="T43" fmla="*/ 2076 h 2122"/>
                    <a:gd name="T44" fmla="*/ 1512 w 1780"/>
                    <a:gd name="T45" fmla="*/ 2044 h 2122"/>
                    <a:gd name="T46" fmla="*/ 1624 w 1780"/>
                    <a:gd name="T47" fmla="*/ 2004 h 2122"/>
                    <a:gd name="T48" fmla="*/ 1690 w 1780"/>
                    <a:gd name="T49" fmla="*/ 1970 h 2122"/>
                    <a:gd name="T50" fmla="*/ 1724 w 1780"/>
                    <a:gd name="T51" fmla="*/ 1946 h 2122"/>
                    <a:gd name="T52" fmla="*/ 1750 w 1780"/>
                    <a:gd name="T53" fmla="*/ 1922 h 2122"/>
                    <a:gd name="T54" fmla="*/ 1770 w 1780"/>
                    <a:gd name="T55" fmla="*/ 1894 h 2122"/>
                    <a:gd name="T56" fmla="*/ 1778 w 1780"/>
                    <a:gd name="T57" fmla="*/ 1868 h 2122"/>
                    <a:gd name="T58" fmla="*/ 1780 w 1780"/>
                    <a:gd name="T59" fmla="*/ 0 h 2122"/>
                    <a:gd name="T60" fmla="*/ 1778 w 1780"/>
                    <a:gd name="T61" fmla="*/ 22 h 2122"/>
                    <a:gd name="T62" fmla="*/ 1768 w 1780"/>
                    <a:gd name="T63" fmla="*/ 64 h 2122"/>
                    <a:gd name="T64" fmla="*/ 1748 w 1780"/>
                    <a:gd name="T65" fmla="*/ 102 h 2122"/>
                    <a:gd name="T66" fmla="*/ 1718 w 1780"/>
                    <a:gd name="T67" fmla="*/ 138 h 2122"/>
                    <a:gd name="T68" fmla="*/ 1682 w 1780"/>
                    <a:gd name="T69" fmla="*/ 170 h 2122"/>
                    <a:gd name="T70" fmla="*/ 1636 w 1780"/>
                    <a:gd name="T71" fmla="*/ 202 h 2122"/>
                    <a:gd name="T72" fmla="*/ 1584 w 1780"/>
                    <a:gd name="T73" fmla="*/ 228 h 2122"/>
                    <a:gd name="T74" fmla="*/ 1494 w 1780"/>
                    <a:gd name="T75" fmla="*/ 266 h 2122"/>
                    <a:gd name="T76" fmla="*/ 1356 w 1780"/>
                    <a:gd name="T77" fmla="*/ 304 h 2122"/>
                    <a:gd name="T78" fmla="*/ 1200 w 1780"/>
                    <a:gd name="T79" fmla="*/ 332 h 2122"/>
                    <a:gd name="T80" fmla="*/ 1036 w 1780"/>
                    <a:gd name="T81" fmla="*/ 350 h 2122"/>
                    <a:gd name="T82" fmla="*/ 866 w 1780"/>
                    <a:gd name="T83" fmla="*/ 356 h 2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80" h="2122">
                      <a:moveTo>
                        <a:pt x="866" y="356"/>
                      </a:moveTo>
                      <a:lnTo>
                        <a:pt x="866" y="356"/>
                      </a:lnTo>
                      <a:lnTo>
                        <a:pt x="798" y="354"/>
                      </a:lnTo>
                      <a:lnTo>
                        <a:pt x="730" y="352"/>
                      </a:lnTo>
                      <a:lnTo>
                        <a:pt x="660" y="348"/>
                      </a:lnTo>
                      <a:lnTo>
                        <a:pt x="594" y="340"/>
                      </a:lnTo>
                      <a:lnTo>
                        <a:pt x="528" y="332"/>
                      </a:lnTo>
                      <a:lnTo>
                        <a:pt x="464" y="322"/>
                      </a:lnTo>
                      <a:lnTo>
                        <a:pt x="402" y="310"/>
                      </a:lnTo>
                      <a:lnTo>
                        <a:pt x="342" y="296"/>
                      </a:lnTo>
                      <a:lnTo>
                        <a:pt x="286" y="280"/>
                      </a:lnTo>
                      <a:lnTo>
                        <a:pt x="232" y="262"/>
                      </a:lnTo>
                      <a:lnTo>
                        <a:pt x="182" y="244"/>
                      </a:lnTo>
                      <a:lnTo>
                        <a:pt x="136" y="222"/>
                      </a:lnTo>
                      <a:lnTo>
                        <a:pt x="96" y="200"/>
                      </a:lnTo>
                      <a:lnTo>
                        <a:pt x="58" y="174"/>
                      </a:lnTo>
                      <a:lnTo>
                        <a:pt x="26" y="148"/>
                      </a:lnTo>
                      <a:lnTo>
                        <a:pt x="12" y="134"/>
                      </a:lnTo>
                      <a:lnTo>
                        <a:pt x="0" y="120"/>
                      </a:lnTo>
                      <a:lnTo>
                        <a:pt x="0" y="1940"/>
                      </a:lnTo>
                      <a:lnTo>
                        <a:pt x="0" y="1940"/>
                      </a:lnTo>
                      <a:lnTo>
                        <a:pt x="26" y="1960"/>
                      </a:lnTo>
                      <a:lnTo>
                        <a:pt x="56" y="1978"/>
                      </a:lnTo>
                      <a:lnTo>
                        <a:pt x="90" y="1996"/>
                      </a:lnTo>
                      <a:lnTo>
                        <a:pt x="130" y="2014"/>
                      </a:lnTo>
                      <a:lnTo>
                        <a:pt x="174" y="2030"/>
                      </a:lnTo>
                      <a:lnTo>
                        <a:pt x="222" y="2044"/>
                      </a:lnTo>
                      <a:lnTo>
                        <a:pt x="272" y="2058"/>
                      </a:lnTo>
                      <a:lnTo>
                        <a:pt x="328" y="2072"/>
                      </a:lnTo>
                      <a:lnTo>
                        <a:pt x="386" y="2082"/>
                      </a:lnTo>
                      <a:lnTo>
                        <a:pt x="448" y="2092"/>
                      </a:lnTo>
                      <a:lnTo>
                        <a:pt x="512" y="2102"/>
                      </a:lnTo>
                      <a:lnTo>
                        <a:pt x="578" y="2108"/>
                      </a:lnTo>
                      <a:lnTo>
                        <a:pt x="646" y="2114"/>
                      </a:lnTo>
                      <a:lnTo>
                        <a:pt x="718" y="2118"/>
                      </a:lnTo>
                      <a:lnTo>
                        <a:pt x="790" y="2122"/>
                      </a:lnTo>
                      <a:lnTo>
                        <a:pt x="866" y="2122"/>
                      </a:lnTo>
                      <a:lnTo>
                        <a:pt x="866" y="2122"/>
                      </a:lnTo>
                      <a:lnTo>
                        <a:pt x="958" y="2122"/>
                      </a:lnTo>
                      <a:lnTo>
                        <a:pt x="1050" y="2118"/>
                      </a:lnTo>
                      <a:lnTo>
                        <a:pt x="1138" y="2110"/>
                      </a:lnTo>
                      <a:lnTo>
                        <a:pt x="1222" y="2102"/>
                      </a:lnTo>
                      <a:lnTo>
                        <a:pt x="1302" y="2090"/>
                      </a:lnTo>
                      <a:lnTo>
                        <a:pt x="1376" y="2076"/>
                      </a:lnTo>
                      <a:lnTo>
                        <a:pt x="1446" y="2062"/>
                      </a:lnTo>
                      <a:lnTo>
                        <a:pt x="1512" y="2044"/>
                      </a:lnTo>
                      <a:lnTo>
                        <a:pt x="1570" y="2024"/>
                      </a:lnTo>
                      <a:lnTo>
                        <a:pt x="1624" y="2004"/>
                      </a:lnTo>
                      <a:lnTo>
                        <a:pt x="1670" y="1982"/>
                      </a:lnTo>
                      <a:lnTo>
                        <a:pt x="1690" y="1970"/>
                      </a:lnTo>
                      <a:lnTo>
                        <a:pt x="1708" y="1958"/>
                      </a:lnTo>
                      <a:lnTo>
                        <a:pt x="1724" y="1946"/>
                      </a:lnTo>
                      <a:lnTo>
                        <a:pt x="1738" y="1934"/>
                      </a:lnTo>
                      <a:lnTo>
                        <a:pt x="1750" y="1922"/>
                      </a:lnTo>
                      <a:lnTo>
                        <a:pt x="1762" y="1908"/>
                      </a:lnTo>
                      <a:lnTo>
                        <a:pt x="1770" y="1894"/>
                      </a:lnTo>
                      <a:lnTo>
                        <a:pt x="1774" y="1882"/>
                      </a:lnTo>
                      <a:lnTo>
                        <a:pt x="1778" y="1868"/>
                      </a:lnTo>
                      <a:lnTo>
                        <a:pt x="1780" y="1854"/>
                      </a:lnTo>
                      <a:lnTo>
                        <a:pt x="1780" y="0"/>
                      </a:lnTo>
                      <a:lnTo>
                        <a:pt x="1780" y="0"/>
                      </a:lnTo>
                      <a:lnTo>
                        <a:pt x="1778" y="22"/>
                      </a:lnTo>
                      <a:lnTo>
                        <a:pt x="1774" y="44"/>
                      </a:lnTo>
                      <a:lnTo>
                        <a:pt x="1768" y="64"/>
                      </a:lnTo>
                      <a:lnTo>
                        <a:pt x="1760" y="82"/>
                      </a:lnTo>
                      <a:lnTo>
                        <a:pt x="1748" y="102"/>
                      </a:lnTo>
                      <a:lnTo>
                        <a:pt x="1734" y="120"/>
                      </a:lnTo>
                      <a:lnTo>
                        <a:pt x="1718" y="138"/>
                      </a:lnTo>
                      <a:lnTo>
                        <a:pt x="1700" y="154"/>
                      </a:lnTo>
                      <a:lnTo>
                        <a:pt x="1682" y="170"/>
                      </a:lnTo>
                      <a:lnTo>
                        <a:pt x="1660" y="186"/>
                      </a:lnTo>
                      <a:lnTo>
                        <a:pt x="1636" y="202"/>
                      </a:lnTo>
                      <a:lnTo>
                        <a:pt x="1610" y="216"/>
                      </a:lnTo>
                      <a:lnTo>
                        <a:pt x="1584" y="228"/>
                      </a:lnTo>
                      <a:lnTo>
                        <a:pt x="1554" y="242"/>
                      </a:lnTo>
                      <a:lnTo>
                        <a:pt x="1494" y="266"/>
                      </a:lnTo>
                      <a:lnTo>
                        <a:pt x="1426" y="286"/>
                      </a:lnTo>
                      <a:lnTo>
                        <a:pt x="1356" y="304"/>
                      </a:lnTo>
                      <a:lnTo>
                        <a:pt x="1280" y="320"/>
                      </a:lnTo>
                      <a:lnTo>
                        <a:pt x="1200" y="332"/>
                      </a:lnTo>
                      <a:lnTo>
                        <a:pt x="1120" y="342"/>
                      </a:lnTo>
                      <a:lnTo>
                        <a:pt x="1036" y="350"/>
                      </a:lnTo>
                      <a:lnTo>
                        <a:pt x="952" y="354"/>
                      </a:lnTo>
                      <a:lnTo>
                        <a:pt x="866" y="356"/>
                      </a:lnTo>
                      <a:lnTo>
                        <a:pt x="866" y="3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FFFFFF"/>
                    </a:solidFill>
                    <a:latin typeface="Segoe UI"/>
                  </a:endParaRPr>
                </a:p>
              </p:txBody>
            </p:sp>
            <p:sp>
              <p:nvSpPr>
                <p:cNvPr id="428" name="Freeform 12"/>
                <p:cNvSpPr>
                  <a:spLocks/>
                </p:cNvSpPr>
                <p:nvPr/>
              </p:nvSpPr>
              <p:spPr bwMode="auto">
                <a:xfrm>
                  <a:off x="2485052" y="2880123"/>
                  <a:ext cx="116310" cy="31402"/>
                </a:xfrm>
                <a:custGeom>
                  <a:avLst/>
                  <a:gdLst>
                    <a:gd name="T0" fmla="*/ 0 w 1526"/>
                    <a:gd name="T1" fmla="*/ 206 h 412"/>
                    <a:gd name="T2" fmla="*/ 2 w 1526"/>
                    <a:gd name="T3" fmla="*/ 220 h 412"/>
                    <a:gd name="T4" fmla="*/ 12 w 1526"/>
                    <a:gd name="T5" fmla="*/ 236 h 412"/>
                    <a:gd name="T6" fmla="*/ 52 w 1526"/>
                    <a:gd name="T7" fmla="*/ 270 h 412"/>
                    <a:gd name="T8" fmla="*/ 116 w 1526"/>
                    <a:gd name="T9" fmla="*/ 304 h 412"/>
                    <a:gd name="T10" fmla="*/ 204 w 1526"/>
                    <a:gd name="T11" fmla="*/ 336 h 412"/>
                    <a:gd name="T12" fmla="*/ 312 w 1526"/>
                    <a:gd name="T13" fmla="*/ 366 h 412"/>
                    <a:gd name="T14" fmla="*/ 444 w 1526"/>
                    <a:gd name="T15" fmla="*/ 390 h 412"/>
                    <a:gd name="T16" fmla="*/ 594 w 1526"/>
                    <a:gd name="T17" fmla="*/ 406 h 412"/>
                    <a:gd name="T18" fmla="*/ 762 w 1526"/>
                    <a:gd name="T19" fmla="*/ 412 h 412"/>
                    <a:gd name="T20" fmla="*/ 850 w 1526"/>
                    <a:gd name="T21" fmla="*/ 412 h 412"/>
                    <a:gd name="T22" fmla="*/ 1010 w 1526"/>
                    <a:gd name="T23" fmla="*/ 400 h 412"/>
                    <a:gd name="T24" fmla="*/ 1150 w 1526"/>
                    <a:gd name="T25" fmla="*/ 380 h 412"/>
                    <a:gd name="T26" fmla="*/ 1270 w 1526"/>
                    <a:gd name="T27" fmla="*/ 352 h 412"/>
                    <a:gd name="T28" fmla="*/ 1370 w 1526"/>
                    <a:gd name="T29" fmla="*/ 320 h 412"/>
                    <a:gd name="T30" fmla="*/ 1446 w 1526"/>
                    <a:gd name="T31" fmla="*/ 286 h 412"/>
                    <a:gd name="T32" fmla="*/ 1496 w 1526"/>
                    <a:gd name="T33" fmla="*/ 252 h 412"/>
                    <a:gd name="T34" fmla="*/ 1520 w 1526"/>
                    <a:gd name="T35" fmla="*/ 228 h 412"/>
                    <a:gd name="T36" fmla="*/ 1526 w 1526"/>
                    <a:gd name="T37" fmla="*/ 214 h 412"/>
                    <a:gd name="T38" fmla="*/ 1526 w 1526"/>
                    <a:gd name="T39" fmla="*/ 206 h 412"/>
                    <a:gd name="T40" fmla="*/ 1524 w 1526"/>
                    <a:gd name="T41" fmla="*/ 192 h 412"/>
                    <a:gd name="T42" fmla="*/ 1514 w 1526"/>
                    <a:gd name="T43" fmla="*/ 176 h 412"/>
                    <a:gd name="T44" fmla="*/ 1474 w 1526"/>
                    <a:gd name="T45" fmla="*/ 144 h 412"/>
                    <a:gd name="T46" fmla="*/ 1410 w 1526"/>
                    <a:gd name="T47" fmla="*/ 110 h 412"/>
                    <a:gd name="T48" fmla="*/ 1322 w 1526"/>
                    <a:gd name="T49" fmla="*/ 76 h 412"/>
                    <a:gd name="T50" fmla="*/ 1212 w 1526"/>
                    <a:gd name="T51" fmla="*/ 46 h 412"/>
                    <a:gd name="T52" fmla="*/ 1082 w 1526"/>
                    <a:gd name="T53" fmla="*/ 22 h 412"/>
                    <a:gd name="T54" fmla="*/ 932 w 1526"/>
                    <a:gd name="T55" fmla="*/ 6 h 412"/>
                    <a:gd name="T56" fmla="*/ 762 w 1526"/>
                    <a:gd name="T57" fmla="*/ 0 h 412"/>
                    <a:gd name="T58" fmla="*/ 676 w 1526"/>
                    <a:gd name="T59" fmla="*/ 2 h 412"/>
                    <a:gd name="T60" fmla="*/ 516 w 1526"/>
                    <a:gd name="T61" fmla="*/ 14 h 412"/>
                    <a:gd name="T62" fmla="*/ 376 w 1526"/>
                    <a:gd name="T63" fmla="*/ 34 h 412"/>
                    <a:gd name="T64" fmla="*/ 256 w 1526"/>
                    <a:gd name="T65" fmla="*/ 60 h 412"/>
                    <a:gd name="T66" fmla="*/ 156 w 1526"/>
                    <a:gd name="T67" fmla="*/ 92 h 412"/>
                    <a:gd name="T68" fmla="*/ 80 w 1526"/>
                    <a:gd name="T69" fmla="*/ 126 h 412"/>
                    <a:gd name="T70" fmla="*/ 28 w 1526"/>
                    <a:gd name="T71" fmla="*/ 160 h 412"/>
                    <a:gd name="T72" fmla="*/ 6 w 1526"/>
                    <a:gd name="T73" fmla="*/ 184 h 412"/>
                    <a:gd name="T74" fmla="*/ 0 w 1526"/>
                    <a:gd name="T75" fmla="*/ 200 h 412"/>
                    <a:gd name="T76" fmla="*/ 0 w 1526"/>
                    <a:gd name="T77" fmla="*/ 206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526" h="412">
                      <a:moveTo>
                        <a:pt x="0" y="206"/>
                      </a:moveTo>
                      <a:lnTo>
                        <a:pt x="0" y="206"/>
                      </a:lnTo>
                      <a:lnTo>
                        <a:pt x="0" y="214"/>
                      </a:lnTo>
                      <a:lnTo>
                        <a:pt x="2" y="220"/>
                      </a:lnTo>
                      <a:lnTo>
                        <a:pt x="6" y="228"/>
                      </a:lnTo>
                      <a:lnTo>
                        <a:pt x="12" y="236"/>
                      </a:lnTo>
                      <a:lnTo>
                        <a:pt x="28" y="252"/>
                      </a:lnTo>
                      <a:lnTo>
                        <a:pt x="52" y="270"/>
                      </a:lnTo>
                      <a:lnTo>
                        <a:pt x="80" y="286"/>
                      </a:lnTo>
                      <a:lnTo>
                        <a:pt x="116" y="304"/>
                      </a:lnTo>
                      <a:lnTo>
                        <a:pt x="156" y="320"/>
                      </a:lnTo>
                      <a:lnTo>
                        <a:pt x="204" y="336"/>
                      </a:lnTo>
                      <a:lnTo>
                        <a:pt x="256" y="352"/>
                      </a:lnTo>
                      <a:lnTo>
                        <a:pt x="312" y="366"/>
                      </a:lnTo>
                      <a:lnTo>
                        <a:pt x="376" y="380"/>
                      </a:lnTo>
                      <a:lnTo>
                        <a:pt x="444" y="390"/>
                      </a:lnTo>
                      <a:lnTo>
                        <a:pt x="516" y="400"/>
                      </a:lnTo>
                      <a:lnTo>
                        <a:pt x="594" y="406"/>
                      </a:lnTo>
                      <a:lnTo>
                        <a:pt x="676" y="412"/>
                      </a:lnTo>
                      <a:lnTo>
                        <a:pt x="762" y="412"/>
                      </a:lnTo>
                      <a:lnTo>
                        <a:pt x="762" y="412"/>
                      </a:lnTo>
                      <a:lnTo>
                        <a:pt x="850" y="412"/>
                      </a:lnTo>
                      <a:lnTo>
                        <a:pt x="932" y="406"/>
                      </a:lnTo>
                      <a:lnTo>
                        <a:pt x="1010" y="400"/>
                      </a:lnTo>
                      <a:lnTo>
                        <a:pt x="1082" y="390"/>
                      </a:lnTo>
                      <a:lnTo>
                        <a:pt x="1150" y="380"/>
                      </a:lnTo>
                      <a:lnTo>
                        <a:pt x="1212" y="366"/>
                      </a:lnTo>
                      <a:lnTo>
                        <a:pt x="1270" y="352"/>
                      </a:lnTo>
                      <a:lnTo>
                        <a:pt x="1322" y="336"/>
                      </a:lnTo>
                      <a:lnTo>
                        <a:pt x="1370" y="320"/>
                      </a:lnTo>
                      <a:lnTo>
                        <a:pt x="1410" y="304"/>
                      </a:lnTo>
                      <a:lnTo>
                        <a:pt x="1446" y="286"/>
                      </a:lnTo>
                      <a:lnTo>
                        <a:pt x="1474" y="270"/>
                      </a:lnTo>
                      <a:lnTo>
                        <a:pt x="1496" y="252"/>
                      </a:lnTo>
                      <a:lnTo>
                        <a:pt x="1514" y="236"/>
                      </a:lnTo>
                      <a:lnTo>
                        <a:pt x="1520" y="228"/>
                      </a:lnTo>
                      <a:lnTo>
                        <a:pt x="1524" y="220"/>
                      </a:lnTo>
                      <a:lnTo>
                        <a:pt x="1526" y="214"/>
                      </a:lnTo>
                      <a:lnTo>
                        <a:pt x="1526" y="206"/>
                      </a:lnTo>
                      <a:lnTo>
                        <a:pt x="1526" y="206"/>
                      </a:lnTo>
                      <a:lnTo>
                        <a:pt x="1526" y="200"/>
                      </a:lnTo>
                      <a:lnTo>
                        <a:pt x="1524" y="192"/>
                      </a:lnTo>
                      <a:lnTo>
                        <a:pt x="1520" y="184"/>
                      </a:lnTo>
                      <a:lnTo>
                        <a:pt x="1514" y="176"/>
                      </a:lnTo>
                      <a:lnTo>
                        <a:pt x="1496" y="160"/>
                      </a:lnTo>
                      <a:lnTo>
                        <a:pt x="1474" y="144"/>
                      </a:lnTo>
                      <a:lnTo>
                        <a:pt x="1446" y="126"/>
                      </a:lnTo>
                      <a:lnTo>
                        <a:pt x="1410" y="110"/>
                      </a:lnTo>
                      <a:lnTo>
                        <a:pt x="1370" y="92"/>
                      </a:lnTo>
                      <a:lnTo>
                        <a:pt x="1322" y="76"/>
                      </a:lnTo>
                      <a:lnTo>
                        <a:pt x="1270" y="60"/>
                      </a:lnTo>
                      <a:lnTo>
                        <a:pt x="1212" y="46"/>
                      </a:lnTo>
                      <a:lnTo>
                        <a:pt x="1150" y="34"/>
                      </a:lnTo>
                      <a:lnTo>
                        <a:pt x="1082" y="22"/>
                      </a:lnTo>
                      <a:lnTo>
                        <a:pt x="1010" y="14"/>
                      </a:lnTo>
                      <a:lnTo>
                        <a:pt x="932" y="6"/>
                      </a:lnTo>
                      <a:lnTo>
                        <a:pt x="850" y="2"/>
                      </a:lnTo>
                      <a:lnTo>
                        <a:pt x="762" y="0"/>
                      </a:lnTo>
                      <a:lnTo>
                        <a:pt x="762" y="0"/>
                      </a:lnTo>
                      <a:lnTo>
                        <a:pt x="676" y="2"/>
                      </a:lnTo>
                      <a:lnTo>
                        <a:pt x="594" y="6"/>
                      </a:lnTo>
                      <a:lnTo>
                        <a:pt x="516" y="14"/>
                      </a:lnTo>
                      <a:lnTo>
                        <a:pt x="444" y="22"/>
                      </a:lnTo>
                      <a:lnTo>
                        <a:pt x="376" y="34"/>
                      </a:lnTo>
                      <a:lnTo>
                        <a:pt x="312" y="46"/>
                      </a:lnTo>
                      <a:lnTo>
                        <a:pt x="256" y="60"/>
                      </a:lnTo>
                      <a:lnTo>
                        <a:pt x="204" y="76"/>
                      </a:lnTo>
                      <a:lnTo>
                        <a:pt x="156" y="92"/>
                      </a:lnTo>
                      <a:lnTo>
                        <a:pt x="116" y="110"/>
                      </a:lnTo>
                      <a:lnTo>
                        <a:pt x="80" y="126"/>
                      </a:lnTo>
                      <a:lnTo>
                        <a:pt x="52" y="144"/>
                      </a:lnTo>
                      <a:lnTo>
                        <a:pt x="28" y="160"/>
                      </a:lnTo>
                      <a:lnTo>
                        <a:pt x="12" y="176"/>
                      </a:lnTo>
                      <a:lnTo>
                        <a:pt x="6" y="184"/>
                      </a:lnTo>
                      <a:lnTo>
                        <a:pt x="2" y="192"/>
                      </a:lnTo>
                      <a:lnTo>
                        <a:pt x="0" y="200"/>
                      </a:lnTo>
                      <a:lnTo>
                        <a:pt x="0" y="206"/>
                      </a:lnTo>
                      <a:lnTo>
                        <a:pt x="0" y="20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FFFFFF"/>
                    </a:solidFill>
                    <a:latin typeface="Segoe UI"/>
                  </a:endParaRPr>
                </a:p>
              </p:txBody>
            </p:sp>
          </p:grpSp>
          <p:sp>
            <p:nvSpPr>
              <p:cNvPr id="423" name="Rectangle 422"/>
              <p:cNvSpPr/>
              <p:nvPr/>
            </p:nvSpPr>
            <p:spPr>
              <a:xfrm>
                <a:off x="2652706" y="2173905"/>
                <a:ext cx="1271016" cy="261610"/>
              </a:xfrm>
              <a:prstGeom prst="rect">
                <a:avLst/>
              </a:prstGeom>
            </p:spPr>
            <p:txBody>
              <a:bodyPr wrap="square">
                <a:spAutoFit/>
              </a:bodyPr>
              <a:lstStyle/>
              <a:p>
                <a:pPr defTabSz="896386">
                  <a:defRPr/>
                </a:pPr>
                <a:r>
                  <a:rPr lang="en-US" sz="1078" kern="0">
                    <a:solidFill>
                      <a:srgbClr val="FFFFFF"/>
                    </a:solidFill>
                    <a:latin typeface="Segoe UI"/>
                    <a:cs typeface="Segoe UI Semilight" panose="020B0402040204020203" pitchFamily="34" charset="0"/>
                  </a:rPr>
                  <a:t>Data Factory </a:t>
                </a:r>
                <a:endParaRPr lang="en-US" sz="1078" kern="0">
                  <a:solidFill>
                    <a:srgbClr val="FFFFFF"/>
                  </a:solidFill>
                  <a:latin typeface="Segoe UI"/>
                </a:endParaRPr>
              </a:p>
            </p:txBody>
          </p:sp>
          <p:sp>
            <p:nvSpPr>
              <p:cNvPr id="424" name="Freeform 423"/>
              <p:cNvSpPr/>
              <p:nvPr/>
            </p:nvSpPr>
            <p:spPr bwMode="auto">
              <a:xfrm>
                <a:off x="2333792" y="2112641"/>
                <a:ext cx="286460" cy="301030"/>
              </a:xfrm>
              <a:custGeom>
                <a:avLst/>
                <a:gdLst>
                  <a:gd name="connsiteX0" fmla="*/ 1931382 w 2687091"/>
                  <a:gd name="connsiteY0" fmla="*/ 1799512 h 2823758"/>
                  <a:gd name="connsiteX1" fmla="*/ 1931382 w 2687091"/>
                  <a:gd name="connsiteY1" fmla="*/ 2128383 h 2823758"/>
                  <a:gd name="connsiteX2" fmla="*/ 2260253 w 2687091"/>
                  <a:gd name="connsiteY2" fmla="*/ 2128383 h 2823758"/>
                  <a:gd name="connsiteX3" fmla="*/ 2260253 w 2687091"/>
                  <a:gd name="connsiteY3" fmla="*/ 1799512 h 2823758"/>
                  <a:gd name="connsiteX4" fmla="*/ 1372033 w 2687091"/>
                  <a:gd name="connsiteY4" fmla="*/ 1799512 h 2823758"/>
                  <a:gd name="connsiteX5" fmla="*/ 1372033 w 2687091"/>
                  <a:gd name="connsiteY5" fmla="*/ 2128383 h 2823758"/>
                  <a:gd name="connsiteX6" fmla="*/ 1700904 w 2687091"/>
                  <a:gd name="connsiteY6" fmla="*/ 2128383 h 2823758"/>
                  <a:gd name="connsiteX7" fmla="*/ 1700904 w 2687091"/>
                  <a:gd name="connsiteY7" fmla="*/ 1799512 h 2823758"/>
                  <a:gd name="connsiteX8" fmla="*/ 812685 w 2687091"/>
                  <a:gd name="connsiteY8" fmla="*/ 1799512 h 2823758"/>
                  <a:gd name="connsiteX9" fmla="*/ 812685 w 2687091"/>
                  <a:gd name="connsiteY9" fmla="*/ 2128383 h 2823758"/>
                  <a:gd name="connsiteX10" fmla="*/ 1141555 w 2687091"/>
                  <a:gd name="connsiteY10" fmla="*/ 2128383 h 2823758"/>
                  <a:gd name="connsiteX11" fmla="*/ 1141555 w 2687091"/>
                  <a:gd name="connsiteY11" fmla="*/ 1799512 h 2823758"/>
                  <a:gd name="connsiteX12" fmla="*/ 486277 w 2687091"/>
                  <a:gd name="connsiteY12" fmla="*/ 93827 h 2823758"/>
                  <a:gd name="connsiteX13" fmla="*/ 103872 w 2687091"/>
                  <a:gd name="connsiteY13" fmla="*/ 162103 h 2823758"/>
                  <a:gd name="connsiteX14" fmla="*/ 486277 w 2687091"/>
                  <a:gd name="connsiteY14" fmla="*/ 230379 h 2823758"/>
                  <a:gd name="connsiteX15" fmla="*/ 868682 w 2687091"/>
                  <a:gd name="connsiteY15" fmla="*/ 162103 h 2823758"/>
                  <a:gd name="connsiteX16" fmla="*/ 486277 w 2687091"/>
                  <a:gd name="connsiteY16" fmla="*/ 93827 h 2823758"/>
                  <a:gd name="connsiteX17" fmla="*/ 486276 w 2687091"/>
                  <a:gd name="connsiteY17" fmla="*/ 0 h 2823758"/>
                  <a:gd name="connsiteX18" fmla="*/ 486277 w 2687091"/>
                  <a:gd name="connsiteY18" fmla="*/ 0 h 2823758"/>
                  <a:gd name="connsiteX19" fmla="*/ 972553 w 2687091"/>
                  <a:gd name="connsiteY19" fmla="*/ 100893 h 2823758"/>
                  <a:gd name="connsiteX20" fmla="*/ 972552 w 2687091"/>
                  <a:gd name="connsiteY20" fmla="*/ 706248 h 2823758"/>
                  <a:gd name="connsiteX21" fmla="*/ 972552 w 2687091"/>
                  <a:gd name="connsiteY21" fmla="*/ 1342945 h 2823758"/>
                  <a:gd name="connsiteX22" fmla="*/ 1792243 w 2687091"/>
                  <a:gd name="connsiteY22" fmla="*/ 722637 h 2823758"/>
                  <a:gd name="connsiteX23" fmla="*/ 1792243 w 2687091"/>
                  <a:gd name="connsiteY23" fmla="*/ 1365018 h 2823758"/>
                  <a:gd name="connsiteX24" fmla="*/ 2687091 w 2687091"/>
                  <a:gd name="connsiteY24" fmla="*/ 723934 h 2823758"/>
                  <a:gd name="connsiteX25" fmla="*/ 2687091 w 2687091"/>
                  <a:gd name="connsiteY25" fmla="*/ 1573518 h 2823758"/>
                  <a:gd name="connsiteX26" fmla="*/ 2687091 w 2687091"/>
                  <a:gd name="connsiteY26" fmla="*/ 1833418 h 2823758"/>
                  <a:gd name="connsiteX27" fmla="*/ 2687091 w 2687091"/>
                  <a:gd name="connsiteY27" fmla="*/ 2090363 h 2823758"/>
                  <a:gd name="connsiteX28" fmla="*/ 2687091 w 2687091"/>
                  <a:gd name="connsiteY28" fmla="*/ 2468997 h 2823758"/>
                  <a:gd name="connsiteX29" fmla="*/ 2687091 w 2687091"/>
                  <a:gd name="connsiteY29" fmla="*/ 2823758 h 2823758"/>
                  <a:gd name="connsiteX30" fmla="*/ 186290 w 2687091"/>
                  <a:gd name="connsiteY30" fmla="*/ 2823758 h 2823758"/>
                  <a:gd name="connsiteX31" fmla="*/ 186290 w 2687091"/>
                  <a:gd name="connsiteY31" fmla="*/ 2823753 h 2823758"/>
                  <a:gd name="connsiteX32" fmla="*/ 1 w 2687091"/>
                  <a:gd name="connsiteY32" fmla="*/ 2823753 h 2823758"/>
                  <a:gd name="connsiteX33" fmla="*/ 1 w 2687091"/>
                  <a:gd name="connsiteY33" fmla="*/ 706250 h 2823758"/>
                  <a:gd name="connsiteX34" fmla="*/ 0 w 2687091"/>
                  <a:gd name="connsiteY34" fmla="*/ 706248 h 2823758"/>
                  <a:gd name="connsiteX35" fmla="*/ 1 w 2687091"/>
                  <a:gd name="connsiteY35" fmla="*/ 100895 h 2823758"/>
                  <a:gd name="connsiteX36" fmla="*/ 0 w 2687091"/>
                  <a:gd name="connsiteY36" fmla="*/ 100893 h 2823758"/>
                  <a:gd name="connsiteX37" fmla="*/ 486276 w 2687091"/>
                  <a:gd name="connsiteY37" fmla="*/ 0 h 282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687091" h="2823758">
                    <a:moveTo>
                      <a:pt x="1931382" y="1799512"/>
                    </a:moveTo>
                    <a:lnTo>
                      <a:pt x="1931382" y="2128383"/>
                    </a:lnTo>
                    <a:lnTo>
                      <a:pt x="2260253" y="2128383"/>
                    </a:lnTo>
                    <a:lnTo>
                      <a:pt x="2260253" y="1799512"/>
                    </a:lnTo>
                    <a:close/>
                    <a:moveTo>
                      <a:pt x="1372033" y="1799512"/>
                    </a:moveTo>
                    <a:lnTo>
                      <a:pt x="1372033" y="2128383"/>
                    </a:lnTo>
                    <a:lnTo>
                      <a:pt x="1700904" y="2128383"/>
                    </a:lnTo>
                    <a:lnTo>
                      <a:pt x="1700904" y="1799512"/>
                    </a:lnTo>
                    <a:close/>
                    <a:moveTo>
                      <a:pt x="812685" y="1799512"/>
                    </a:moveTo>
                    <a:lnTo>
                      <a:pt x="812685" y="2128383"/>
                    </a:lnTo>
                    <a:lnTo>
                      <a:pt x="1141555" y="2128383"/>
                    </a:lnTo>
                    <a:lnTo>
                      <a:pt x="1141555" y="1799512"/>
                    </a:lnTo>
                    <a:close/>
                    <a:moveTo>
                      <a:pt x="486277" y="93827"/>
                    </a:moveTo>
                    <a:cubicBezTo>
                      <a:pt x="275081" y="93827"/>
                      <a:pt x="103872" y="124395"/>
                      <a:pt x="103872" y="162103"/>
                    </a:cubicBezTo>
                    <a:cubicBezTo>
                      <a:pt x="103872" y="199811"/>
                      <a:pt x="275081" y="230379"/>
                      <a:pt x="486277" y="230379"/>
                    </a:cubicBezTo>
                    <a:cubicBezTo>
                      <a:pt x="697473" y="230379"/>
                      <a:pt x="868682" y="199811"/>
                      <a:pt x="868682" y="162103"/>
                    </a:cubicBezTo>
                    <a:cubicBezTo>
                      <a:pt x="868682" y="124395"/>
                      <a:pt x="697473" y="93827"/>
                      <a:pt x="486277" y="93827"/>
                    </a:cubicBezTo>
                    <a:close/>
                    <a:moveTo>
                      <a:pt x="486276" y="0"/>
                    </a:moveTo>
                    <a:lnTo>
                      <a:pt x="486277" y="0"/>
                    </a:lnTo>
                    <a:cubicBezTo>
                      <a:pt x="754840" y="0"/>
                      <a:pt x="972553" y="45171"/>
                      <a:pt x="972553" y="100893"/>
                    </a:cubicBezTo>
                    <a:cubicBezTo>
                      <a:pt x="972553" y="302678"/>
                      <a:pt x="972552" y="504463"/>
                      <a:pt x="972552" y="706248"/>
                    </a:cubicBezTo>
                    <a:lnTo>
                      <a:pt x="972552" y="1342945"/>
                    </a:lnTo>
                    <a:lnTo>
                      <a:pt x="1792243" y="722637"/>
                    </a:lnTo>
                    <a:lnTo>
                      <a:pt x="1792243" y="1365018"/>
                    </a:lnTo>
                    <a:lnTo>
                      <a:pt x="2687091" y="723934"/>
                    </a:lnTo>
                    <a:lnTo>
                      <a:pt x="2687091" y="1573518"/>
                    </a:lnTo>
                    <a:lnTo>
                      <a:pt x="2687091" y="1833418"/>
                    </a:lnTo>
                    <a:lnTo>
                      <a:pt x="2687091" y="2090363"/>
                    </a:lnTo>
                    <a:lnTo>
                      <a:pt x="2687091" y="2468997"/>
                    </a:lnTo>
                    <a:lnTo>
                      <a:pt x="2687091" y="2823758"/>
                    </a:lnTo>
                    <a:lnTo>
                      <a:pt x="186290" y="2823758"/>
                    </a:lnTo>
                    <a:lnTo>
                      <a:pt x="186290" y="2823753"/>
                    </a:lnTo>
                    <a:lnTo>
                      <a:pt x="1" y="2823753"/>
                    </a:lnTo>
                    <a:lnTo>
                      <a:pt x="1" y="706250"/>
                    </a:lnTo>
                    <a:lnTo>
                      <a:pt x="0" y="706248"/>
                    </a:lnTo>
                    <a:lnTo>
                      <a:pt x="1" y="100895"/>
                    </a:lnTo>
                    <a:lnTo>
                      <a:pt x="0" y="100893"/>
                    </a:lnTo>
                    <a:cubicBezTo>
                      <a:pt x="0" y="45171"/>
                      <a:pt x="217713" y="0"/>
                      <a:pt x="48627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US" sz="2353" kern="0">
                  <a:solidFill>
                    <a:srgbClr val="FFFFFF"/>
                  </a:solidFill>
                  <a:latin typeface="Segoe UI"/>
                  <a:ea typeface="Segoe UI" pitchFamily="34" charset="0"/>
                  <a:cs typeface="Segoe UI" pitchFamily="34" charset="0"/>
                </a:endParaRPr>
              </a:p>
            </p:txBody>
          </p:sp>
          <p:sp>
            <p:nvSpPr>
              <p:cNvPr id="425" name="Freeform 424"/>
              <p:cNvSpPr/>
              <p:nvPr/>
            </p:nvSpPr>
            <p:spPr bwMode="auto">
              <a:xfrm>
                <a:off x="2354114" y="3375242"/>
                <a:ext cx="231574" cy="242335"/>
              </a:xfrm>
              <a:custGeom>
                <a:avLst/>
                <a:gdLst>
                  <a:gd name="connsiteX0" fmla="*/ 84139 w 3657601"/>
                  <a:gd name="connsiteY0" fmla="*/ 2916238 h 3827556"/>
                  <a:gd name="connsiteX1" fmla="*/ 420687 w 3657601"/>
                  <a:gd name="connsiteY1" fmla="*/ 2916238 h 3827556"/>
                  <a:gd name="connsiteX2" fmla="*/ 504826 w 3657601"/>
                  <a:gd name="connsiteY2" fmla="*/ 3000377 h 3827556"/>
                  <a:gd name="connsiteX3" fmla="*/ 504826 w 3657601"/>
                  <a:gd name="connsiteY3" fmla="*/ 3306764 h 3827556"/>
                  <a:gd name="connsiteX4" fmla="*/ 3152775 w 3657601"/>
                  <a:gd name="connsiteY4" fmla="*/ 3306764 h 3827556"/>
                  <a:gd name="connsiteX5" fmla="*/ 3152775 w 3657601"/>
                  <a:gd name="connsiteY5" fmla="*/ 3000377 h 3827556"/>
                  <a:gd name="connsiteX6" fmla="*/ 3236914 w 3657601"/>
                  <a:gd name="connsiteY6" fmla="*/ 2916238 h 3827556"/>
                  <a:gd name="connsiteX7" fmla="*/ 3573462 w 3657601"/>
                  <a:gd name="connsiteY7" fmla="*/ 2916238 h 3827556"/>
                  <a:gd name="connsiteX8" fmla="*/ 3657601 w 3657601"/>
                  <a:gd name="connsiteY8" fmla="*/ 3000377 h 3827556"/>
                  <a:gd name="connsiteX9" fmla="*/ 3657601 w 3657601"/>
                  <a:gd name="connsiteY9" fmla="*/ 3827556 h 3827556"/>
                  <a:gd name="connsiteX10" fmla="*/ 3657600 w 3657601"/>
                  <a:gd name="connsiteY10" fmla="*/ 3827556 h 3827556"/>
                  <a:gd name="connsiteX11" fmla="*/ 3152775 w 3657601"/>
                  <a:gd name="connsiteY11" fmla="*/ 3827556 h 3827556"/>
                  <a:gd name="connsiteX12" fmla="*/ 504826 w 3657601"/>
                  <a:gd name="connsiteY12" fmla="*/ 3827556 h 3827556"/>
                  <a:gd name="connsiteX13" fmla="*/ 0 w 3657601"/>
                  <a:gd name="connsiteY13" fmla="*/ 3827556 h 3827556"/>
                  <a:gd name="connsiteX14" fmla="*/ 0 w 3657601"/>
                  <a:gd name="connsiteY14" fmla="*/ 3306764 h 3827556"/>
                  <a:gd name="connsiteX15" fmla="*/ 0 w 3657601"/>
                  <a:gd name="connsiteY15" fmla="*/ 3000377 h 3827556"/>
                  <a:gd name="connsiteX16" fmla="*/ 84139 w 3657601"/>
                  <a:gd name="connsiteY16" fmla="*/ 2916238 h 3827556"/>
                  <a:gd name="connsiteX17" fmla="*/ 805598 w 3657601"/>
                  <a:gd name="connsiteY17" fmla="*/ 2427382 h 3827556"/>
                  <a:gd name="connsiteX18" fmla="*/ 1347052 w 3657601"/>
                  <a:gd name="connsiteY18" fmla="*/ 2427382 h 3827556"/>
                  <a:gd name="connsiteX19" fmla="*/ 1390650 w 3657601"/>
                  <a:gd name="connsiteY19" fmla="*/ 2470980 h 3827556"/>
                  <a:gd name="connsiteX20" fmla="*/ 1390650 w 3657601"/>
                  <a:gd name="connsiteY20" fmla="*/ 2869558 h 3827556"/>
                  <a:gd name="connsiteX21" fmla="*/ 1347052 w 3657601"/>
                  <a:gd name="connsiteY21" fmla="*/ 2913156 h 3827556"/>
                  <a:gd name="connsiteX22" fmla="*/ 805598 w 3657601"/>
                  <a:gd name="connsiteY22" fmla="*/ 2913156 h 3827556"/>
                  <a:gd name="connsiteX23" fmla="*/ 762000 w 3657601"/>
                  <a:gd name="connsiteY23" fmla="*/ 2869558 h 3827556"/>
                  <a:gd name="connsiteX24" fmla="*/ 762000 w 3657601"/>
                  <a:gd name="connsiteY24" fmla="*/ 2470980 h 3827556"/>
                  <a:gd name="connsiteX25" fmla="*/ 805598 w 3657601"/>
                  <a:gd name="connsiteY25" fmla="*/ 2427382 h 3827556"/>
                  <a:gd name="connsiteX26" fmla="*/ 1681898 w 3657601"/>
                  <a:gd name="connsiteY26" fmla="*/ 2047199 h 3827556"/>
                  <a:gd name="connsiteX27" fmla="*/ 2223352 w 3657601"/>
                  <a:gd name="connsiteY27" fmla="*/ 2047199 h 3827556"/>
                  <a:gd name="connsiteX28" fmla="*/ 2266950 w 3657601"/>
                  <a:gd name="connsiteY28" fmla="*/ 2090797 h 3827556"/>
                  <a:gd name="connsiteX29" fmla="*/ 2266950 w 3657601"/>
                  <a:gd name="connsiteY29" fmla="*/ 2489375 h 3827556"/>
                  <a:gd name="connsiteX30" fmla="*/ 2223352 w 3657601"/>
                  <a:gd name="connsiteY30" fmla="*/ 2532973 h 3827556"/>
                  <a:gd name="connsiteX31" fmla="*/ 1681898 w 3657601"/>
                  <a:gd name="connsiteY31" fmla="*/ 2532973 h 3827556"/>
                  <a:gd name="connsiteX32" fmla="*/ 1638300 w 3657601"/>
                  <a:gd name="connsiteY32" fmla="*/ 2489375 h 3827556"/>
                  <a:gd name="connsiteX33" fmla="*/ 1638300 w 3657601"/>
                  <a:gd name="connsiteY33" fmla="*/ 2090797 h 3827556"/>
                  <a:gd name="connsiteX34" fmla="*/ 1681898 w 3657601"/>
                  <a:gd name="connsiteY34" fmla="*/ 2047199 h 3827556"/>
                  <a:gd name="connsiteX35" fmla="*/ 805598 w 3657601"/>
                  <a:gd name="connsiteY35" fmla="*/ 1669351 h 3827556"/>
                  <a:gd name="connsiteX36" fmla="*/ 1347052 w 3657601"/>
                  <a:gd name="connsiteY36" fmla="*/ 1669351 h 3827556"/>
                  <a:gd name="connsiteX37" fmla="*/ 1390650 w 3657601"/>
                  <a:gd name="connsiteY37" fmla="*/ 1712949 h 3827556"/>
                  <a:gd name="connsiteX38" fmla="*/ 1390650 w 3657601"/>
                  <a:gd name="connsiteY38" fmla="*/ 2111527 h 3827556"/>
                  <a:gd name="connsiteX39" fmla="*/ 1347052 w 3657601"/>
                  <a:gd name="connsiteY39" fmla="*/ 2155125 h 3827556"/>
                  <a:gd name="connsiteX40" fmla="*/ 805598 w 3657601"/>
                  <a:gd name="connsiteY40" fmla="*/ 2155125 h 3827556"/>
                  <a:gd name="connsiteX41" fmla="*/ 762000 w 3657601"/>
                  <a:gd name="connsiteY41" fmla="*/ 2111527 h 3827556"/>
                  <a:gd name="connsiteX42" fmla="*/ 762000 w 3657601"/>
                  <a:gd name="connsiteY42" fmla="*/ 1712949 h 3827556"/>
                  <a:gd name="connsiteX43" fmla="*/ 805598 w 3657601"/>
                  <a:gd name="connsiteY43" fmla="*/ 1669351 h 3827556"/>
                  <a:gd name="connsiteX44" fmla="*/ 2558198 w 3657601"/>
                  <a:gd name="connsiteY44" fmla="*/ 1645318 h 3827556"/>
                  <a:gd name="connsiteX45" fmla="*/ 3099652 w 3657601"/>
                  <a:gd name="connsiteY45" fmla="*/ 1645318 h 3827556"/>
                  <a:gd name="connsiteX46" fmla="*/ 3143250 w 3657601"/>
                  <a:gd name="connsiteY46" fmla="*/ 1688916 h 3827556"/>
                  <a:gd name="connsiteX47" fmla="*/ 3143250 w 3657601"/>
                  <a:gd name="connsiteY47" fmla="*/ 2087494 h 3827556"/>
                  <a:gd name="connsiteX48" fmla="*/ 3099652 w 3657601"/>
                  <a:gd name="connsiteY48" fmla="*/ 2131092 h 3827556"/>
                  <a:gd name="connsiteX49" fmla="*/ 2558198 w 3657601"/>
                  <a:gd name="connsiteY49" fmla="*/ 2131092 h 3827556"/>
                  <a:gd name="connsiteX50" fmla="*/ 2514600 w 3657601"/>
                  <a:gd name="connsiteY50" fmla="*/ 2087494 h 3827556"/>
                  <a:gd name="connsiteX51" fmla="*/ 2514600 w 3657601"/>
                  <a:gd name="connsiteY51" fmla="*/ 1688916 h 3827556"/>
                  <a:gd name="connsiteX52" fmla="*/ 2558198 w 3657601"/>
                  <a:gd name="connsiteY52" fmla="*/ 1645318 h 3827556"/>
                  <a:gd name="connsiteX53" fmla="*/ 1681898 w 3657601"/>
                  <a:gd name="connsiteY53" fmla="*/ 1288793 h 3827556"/>
                  <a:gd name="connsiteX54" fmla="*/ 2223352 w 3657601"/>
                  <a:gd name="connsiteY54" fmla="*/ 1288793 h 3827556"/>
                  <a:gd name="connsiteX55" fmla="*/ 2266950 w 3657601"/>
                  <a:gd name="connsiteY55" fmla="*/ 1332391 h 3827556"/>
                  <a:gd name="connsiteX56" fmla="*/ 2266950 w 3657601"/>
                  <a:gd name="connsiteY56" fmla="*/ 1730969 h 3827556"/>
                  <a:gd name="connsiteX57" fmla="*/ 2223352 w 3657601"/>
                  <a:gd name="connsiteY57" fmla="*/ 1774567 h 3827556"/>
                  <a:gd name="connsiteX58" fmla="*/ 1681898 w 3657601"/>
                  <a:gd name="connsiteY58" fmla="*/ 1774567 h 3827556"/>
                  <a:gd name="connsiteX59" fmla="*/ 1638300 w 3657601"/>
                  <a:gd name="connsiteY59" fmla="*/ 1730969 h 3827556"/>
                  <a:gd name="connsiteX60" fmla="*/ 1638300 w 3657601"/>
                  <a:gd name="connsiteY60" fmla="*/ 1332391 h 3827556"/>
                  <a:gd name="connsiteX61" fmla="*/ 1681898 w 3657601"/>
                  <a:gd name="connsiteY61" fmla="*/ 1288793 h 3827556"/>
                  <a:gd name="connsiteX62" fmla="*/ 805598 w 3657601"/>
                  <a:gd name="connsiteY62" fmla="*/ 911320 h 3827556"/>
                  <a:gd name="connsiteX63" fmla="*/ 1347052 w 3657601"/>
                  <a:gd name="connsiteY63" fmla="*/ 911320 h 3827556"/>
                  <a:gd name="connsiteX64" fmla="*/ 1390650 w 3657601"/>
                  <a:gd name="connsiteY64" fmla="*/ 954918 h 3827556"/>
                  <a:gd name="connsiteX65" fmla="*/ 1390650 w 3657601"/>
                  <a:gd name="connsiteY65" fmla="*/ 1353496 h 3827556"/>
                  <a:gd name="connsiteX66" fmla="*/ 1347052 w 3657601"/>
                  <a:gd name="connsiteY66" fmla="*/ 1397094 h 3827556"/>
                  <a:gd name="connsiteX67" fmla="*/ 805598 w 3657601"/>
                  <a:gd name="connsiteY67" fmla="*/ 1397094 h 3827556"/>
                  <a:gd name="connsiteX68" fmla="*/ 762000 w 3657601"/>
                  <a:gd name="connsiteY68" fmla="*/ 1353496 h 3827556"/>
                  <a:gd name="connsiteX69" fmla="*/ 762000 w 3657601"/>
                  <a:gd name="connsiteY69" fmla="*/ 954918 h 3827556"/>
                  <a:gd name="connsiteX70" fmla="*/ 805598 w 3657601"/>
                  <a:gd name="connsiteY70" fmla="*/ 911320 h 3827556"/>
                  <a:gd name="connsiteX71" fmla="*/ 0 w 3657601"/>
                  <a:gd name="connsiteY71" fmla="*/ 0 h 3827556"/>
                  <a:gd name="connsiteX72" fmla="*/ 1 w 3657601"/>
                  <a:gd name="connsiteY72" fmla="*/ 0 h 3827556"/>
                  <a:gd name="connsiteX73" fmla="*/ 504826 w 3657601"/>
                  <a:gd name="connsiteY73" fmla="*/ 0 h 3827556"/>
                  <a:gd name="connsiteX74" fmla="*/ 3152775 w 3657601"/>
                  <a:gd name="connsiteY74" fmla="*/ 0 h 3827556"/>
                  <a:gd name="connsiteX75" fmla="*/ 3657601 w 3657601"/>
                  <a:gd name="connsiteY75" fmla="*/ 0 h 3827556"/>
                  <a:gd name="connsiteX76" fmla="*/ 3657601 w 3657601"/>
                  <a:gd name="connsiteY76" fmla="*/ 520792 h 3827556"/>
                  <a:gd name="connsiteX77" fmla="*/ 3657601 w 3657601"/>
                  <a:gd name="connsiteY77" fmla="*/ 827179 h 3827556"/>
                  <a:gd name="connsiteX78" fmla="*/ 3573462 w 3657601"/>
                  <a:gd name="connsiteY78" fmla="*/ 911318 h 3827556"/>
                  <a:gd name="connsiteX79" fmla="*/ 3236914 w 3657601"/>
                  <a:gd name="connsiteY79" fmla="*/ 911318 h 3827556"/>
                  <a:gd name="connsiteX80" fmla="*/ 3152775 w 3657601"/>
                  <a:gd name="connsiteY80" fmla="*/ 827179 h 3827556"/>
                  <a:gd name="connsiteX81" fmla="*/ 3152775 w 3657601"/>
                  <a:gd name="connsiteY81" fmla="*/ 520792 h 3827556"/>
                  <a:gd name="connsiteX82" fmla="*/ 504826 w 3657601"/>
                  <a:gd name="connsiteY82" fmla="*/ 520792 h 3827556"/>
                  <a:gd name="connsiteX83" fmla="*/ 504826 w 3657601"/>
                  <a:gd name="connsiteY83" fmla="*/ 827179 h 3827556"/>
                  <a:gd name="connsiteX84" fmla="*/ 420687 w 3657601"/>
                  <a:gd name="connsiteY84" fmla="*/ 911318 h 3827556"/>
                  <a:gd name="connsiteX85" fmla="*/ 84139 w 3657601"/>
                  <a:gd name="connsiteY85" fmla="*/ 911318 h 3827556"/>
                  <a:gd name="connsiteX86" fmla="*/ 0 w 3657601"/>
                  <a:gd name="connsiteY86" fmla="*/ 827179 h 3827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3657601" h="3827556">
                    <a:moveTo>
                      <a:pt x="84139" y="2916238"/>
                    </a:moveTo>
                    <a:lnTo>
                      <a:pt x="420687" y="2916238"/>
                    </a:lnTo>
                    <a:cubicBezTo>
                      <a:pt x="467156" y="2916238"/>
                      <a:pt x="504826" y="2953908"/>
                      <a:pt x="504826" y="3000377"/>
                    </a:cubicBezTo>
                    <a:lnTo>
                      <a:pt x="504826" y="3306764"/>
                    </a:lnTo>
                    <a:lnTo>
                      <a:pt x="3152775" y="3306764"/>
                    </a:lnTo>
                    <a:lnTo>
                      <a:pt x="3152775" y="3000377"/>
                    </a:lnTo>
                    <a:cubicBezTo>
                      <a:pt x="3152775" y="2953908"/>
                      <a:pt x="3190445" y="2916238"/>
                      <a:pt x="3236914" y="2916238"/>
                    </a:cubicBezTo>
                    <a:lnTo>
                      <a:pt x="3573462" y="2916238"/>
                    </a:lnTo>
                    <a:cubicBezTo>
                      <a:pt x="3619931" y="2916238"/>
                      <a:pt x="3657601" y="2953908"/>
                      <a:pt x="3657601" y="3000377"/>
                    </a:cubicBezTo>
                    <a:lnTo>
                      <a:pt x="3657601" y="3827556"/>
                    </a:lnTo>
                    <a:lnTo>
                      <a:pt x="3657600" y="3827556"/>
                    </a:lnTo>
                    <a:lnTo>
                      <a:pt x="3152775" y="3827556"/>
                    </a:lnTo>
                    <a:lnTo>
                      <a:pt x="504826" y="3827556"/>
                    </a:lnTo>
                    <a:lnTo>
                      <a:pt x="0" y="3827556"/>
                    </a:lnTo>
                    <a:lnTo>
                      <a:pt x="0" y="3306764"/>
                    </a:lnTo>
                    <a:lnTo>
                      <a:pt x="0" y="3000377"/>
                    </a:lnTo>
                    <a:cubicBezTo>
                      <a:pt x="0" y="2953908"/>
                      <a:pt x="37670" y="2916238"/>
                      <a:pt x="84139" y="2916238"/>
                    </a:cubicBezTo>
                    <a:close/>
                    <a:moveTo>
                      <a:pt x="805598" y="2427382"/>
                    </a:moveTo>
                    <a:lnTo>
                      <a:pt x="1347052" y="2427382"/>
                    </a:lnTo>
                    <a:cubicBezTo>
                      <a:pt x="1371131" y="2427382"/>
                      <a:pt x="1390650" y="2446901"/>
                      <a:pt x="1390650" y="2470980"/>
                    </a:cubicBezTo>
                    <a:lnTo>
                      <a:pt x="1390650" y="2869558"/>
                    </a:lnTo>
                    <a:cubicBezTo>
                      <a:pt x="1390650" y="2893637"/>
                      <a:pt x="1371131" y="2913156"/>
                      <a:pt x="1347052" y="2913156"/>
                    </a:cubicBezTo>
                    <a:lnTo>
                      <a:pt x="805598" y="2913156"/>
                    </a:lnTo>
                    <a:cubicBezTo>
                      <a:pt x="781519" y="2913156"/>
                      <a:pt x="762000" y="2893637"/>
                      <a:pt x="762000" y="2869558"/>
                    </a:cubicBezTo>
                    <a:lnTo>
                      <a:pt x="762000" y="2470980"/>
                    </a:lnTo>
                    <a:cubicBezTo>
                      <a:pt x="762000" y="2446901"/>
                      <a:pt x="781519" y="2427382"/>
                      <a:pt x="805598" y="2427382"/>
                    </a:cubicBezTo>
                    <a:close/>
                    <a:moveTo>
                      <a:pt x="1681898" y="2047199"/>
                    </a:moveTo>
                    <a:lnTo>
                      <a:pt x="2223352" y="2047199"/>
                    </a:lnTo>
                    <a:cubicBezTo>
                      <a:pt x="2247431" y="2047199"/>
                      <a:pt x="2266950" y="2066718"/>
                      <a:pt x="2266950" y="2090797"/>
                    </a:cubicBezTo>
                    <a:lnTo>
                      <a:pt x="2266950" y="2489375"/>
                    </a:lnTo>
                    <a:cubicBezTo>
                      <a:pt x="2266950" y="2513454"/>
                      <a:pt x="2247431" y="2532973"/>
                      <a:pt x="2223352" y="2532973"/>
                    </a:cubicBezTo>
                    <a:lnTo>
                      <a:pt x="1681898" y="2532973"/>
                    </a:lnTo>
                    <a:cubicBezTo>
                      <a:pt x="1657819" y="2532973"/>
                      <a:pt x="1638300" y="2513454"/>
                      <a:pt x="1638300" y="2489375"/>
                    </a:cubicBezTo>
                    <a:lnTo>
                      <a:pt x="1638300" y="2090797"/>
                    </a:lnTo>
                    <a:cubicBezTo>
                      <a:pt x="1638300" y="2066718"/>
                      <a:pt x="1657819" y="2047199"/>
                      <a:pt x="1681898" y="2047199"/>
                    </a:cubicBezTo>
                    <a:close/>
                    <a:moveTo>
                      <a:pt x="805598" y="1669351"/>
                    </a:moveTo>
                    <a:lnTo>
                      <a:pt x="1347052" y="1669351"/>
                    </a:lnTo>
                    <a:cubicBezTo>
                      <a:pt x="1371131" y="1669351"/>
                      <a:pt x="1390650" y="1688870"/>
                      <a:pt x="1390650" y="1712949"/>
                    </a:cubicBezTo>
                    <a:lnTo>
                      <a:pt x="1390650" y="2111527"/>
                    </a:lnTo>
                    <a:cubicBezTo>
                      <a:pt x="1390650" y="2135606"/>
                      <a:pt x="1371131" y="2155125"/>
                      <a:pt x="1347052" y="2155125"/>
                    </a:cubicBezTo>
                    <a:lnTo>
                      <a:pt x="805598" y="2155125"/>
                    </a:lnTo>
                    <a:cubicBezTo>
                      <a:pt x="781519" y="2155125"/>
                      <a:pt x="762000" y="2135606"/>
                      <a:pt x="762000" y="2111527"/>
                    </a:cubicBezTo>
                    <a:lnTo>
                      <a:pt x="762000" y="1712949"/>
                    </a:lnTo>
                    <a:cubicBezTo>
                      <a:pt x="762000" y="1688870"/>
                      <a:pt x="781519" y="1669351"/>
                      <a:pt x="805598" y="1669351"/>
                    </a:cubicBezTo>
                    <a:close/>
                    <a:moveTo>
                      <a:pt x="2558198" y="1645318"/>
                    </a:moveTo>
                    <a:lnTo>
                      <a:pt x="3099652" y="1645318"/>
                    </a:lnTo>
                    <a:cubicBezTo>
                      <a:pt x="3123731" y="1645318"/>
                      <a:pt x="3143250" y="1664837"/>
                      <a:pt x="3143250" y="1688916"/>
                    </a:cubicBezTo>
                    <a:lnTo>
                      <a:pt x="3143250" y="2087494"/>
                    </a:lnTo>
                    <a:cubicBezTo>
                      <a:pt x="3143250" y="2111573"/>
                      <a:pt x="3123731" y="2131092"/>
                      <a:pt x="3099652" y="2131092"/>
                    </a:cubicBezTo>
                    <a:lnTo>
                      <a:pt x="2558198" y="2131092"/>
                    </a:lnTo>
                    <a:cubicBezTo>
                      <a:pt x="2534119" y="2131092"/>
                      <a:pt x="2514600" y="2111573"/>
                      <a:pt x="2514600" y="2087494"/>
                    </a:cubicBezTo>
                    <a:lnTo>
                      <a:pt x="2514600" y="1688916"/>
                    </a:lnTo>
                    <a:cubicBezTo>
                      <a:pt x="2514600" y="1664837"/>
                      <a:pt x="2534119" y="1645318"/>
                      <a:pt x="2558198" y="1645318"/>
                    </a:cubicBezTo>
                    <a:close/>
                    <a:moveTo>
                      <a:pt x="1681898" y="1288793"/>
                    </a:moveTo>
                    <a:lnTo>
                      <a:pt x="2223352" y="1288793"/>
                    </a:lnTo>
                    <a:cubicBezTo>
                      <a:pt x="2247431" y="1288793"/>
                      <a:pt x="2266950" y="1308312"/>
                      <a:pt x="2266950" y="1332391"/>
                    </a:cubicBezTo>
                    <a:lnTo>
                      <a:pt x="2266950" y="1730969"/>
                    </a:lnTo>
                    <a:cubicBezTo>
                      <a:pt x="2266950" y="1755048"/>
                      <a:pt x="2247431" y="1774567"/>
                      <a:pt x="2223352" y="1774567"/>
                    </a:cubicBezTo>
                    <a:lnTo>
                      <a:pt x="1681898" y="1774567"/>
                    </a:lnTo>
                    <a:cubicBezTo>
                      <a:pt x="1657819" y="1774567"/>
                      <a:pt x="1638300" y="1755048"/>
                      <a:pt x="1638300" y="1730969"/>
                    </a:cubicBezTo>
                    <a:lnTo>
                      <a:pt x="1638300" y="1332391"/>
                    </a:lnTo>
                    <a:cubicBezTo>
                      <a:pt x="1638300" y="1308312"/>
                      <a:pt x="1657819" y="1288793"/>
                      <a:pt x="1681898" y="1288793"/>
                    </a:cubicBezTo>
                    <a:close/>
                    <a:moveTo>
                      <a:pt x="805598" y="911320"/>
                    </a:moveTo>
                    <a:lnTo>
                      <a:pt x="1347052" y="911320"/>
                    </a:lnTo>
                    <a:cubicBezTo>
                      <a:pt x="1371131" y="911320"/>
                      <a:pt x="1390650" y="930839"/>
                      <a:pt x="1390650" y="954918"/>
                    </a:cubicBezTo>
                    <a:lnTo>
                      <a:pt x="1390650" y="1353496"/>
                    </a:lnTo>
                    <a:cubicBezTo>
                      <a:pt x="1390650" y="1377575"/>
                      <a:pt x="1371131" y="1397094"/>
                      <a:pt x="1347052" y="1397094"/>
                    </a:cubicBezTo>
                    <a:lnTo>
                      <a:pt x="805598" y="1397094"/>
                    </a:lnTo>
                    <a:cubicBezTo>
                      <a:pt x="781519" y="1397094"/>
                      <a:pt x="762000" y="1377575"/>
                      <a:pt x="762000" y="1353496"/>
                    </a:cubicBezTo>
                    <a:lnTo>
                      <a:pt x="762000" y="954918"/>
                    </a:lnTo>
                    <a:cubicBezTo>
                      <a:pt x="762000" y="930839"/>
                      <a:pt x="781519" y="911320"/>
                      <a:pt x="805598" y="911320"/>
                    </a:cubicBezTo>
                    <a:close/>
                    <a:moveTo>
                      <a:pt x="0" y="0"/>
                    </a:moveTo>
                    <a:lnTo>
                      <a:pt x="1" y="0"/>
                    </a:lnTo>
                    <a:lnTo>
                      <a:pt x="504826" y="0"/>
                    </a:lnTo>
                    <a:lnTo>
                      <a:pt x="3152775" y="0"/>
                    </a:lnTo>
                    <a:lnTo>
                      <a:pt x="3657601" y="0"/>
                    </a:lnTo>
                    <a:lnTo>
                      <a:pt x="3657601" y="520792"/>
                    </a:lnTo>
                    <a:lnTo>
                      <a:pt x="3657601" y="827179"/>
                    </a:lnTo>
                    <a:cubicBezTo>
                      <a:pt x="3657601" y="873648"/>
                      <a:pt x="3619931" y="911318"/>
                      <a:pt x="3573462" y="911318"/>
                    </a:cubicBezTo>
                    <a:lnTo>
                      <a:pt x="3236914" y="911318"/>
                    </a:lnTo>
                    <a:cubicBezTo>
                      <a:pt x="3190445" y="911318"/>
                      <a:pt x="3152775" y="873648"/>
                      <a:pt x="3152775" y="827179"/>
                    </a:cubicBezTo>
                    <a:lnTo>
                      <a:pt x="3152775" y="520792"/>
                    </a:lnTo>
                    <a:lnTo>
                      <a:pt x="504826" y="520792"/>
                    </a:lnTo>
                    <a:lnTo>
                      <a:pt x="504826" y="827179"/>
                    </a:lnTo>
                    <a:cubicBezTo>
                      <a:pt x="504826" y="873648"/>
                      <a:pt x="467156" y="911318"/>
                      <a:pt x="420687" y="911318"/>
                    </a:cubicBezTo>
                    <a:lnTo>
                      <a:pt x="84139" y="911318"/>
                    </a:lnTo>
                    <a:cubicBezTo>
                      <a:pt x="37670" y="911318"/>
                      <a:pt x="0" y="873648"/>
                      <a:pt x="0" y="827179"/>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US" sz="2353" kern="0">
                  <a:solidFill>
                    <a:srgbClr val="FFFFFF"/>
                  </a:solidFill>
                  <a:latin typeface="Segoe UI"/>
                  <a:ea typeface="Segoe UI" pitchFamily="34" charset="0"/>
                  <a:cs typeface="Segoe UI" pitchFamily="34" charset="0"/>
                </a:endParaRPr>
              </a:p>
            </p:txBody>
          </p:sp>
          <p:sp>
            <p:nvSpPr>
              <p:cNvPr id="432" name="Rectangle 431"/>
              <p:cNvSpPr/>
              <p:nvPr/>
            </p:nvSpPr>
            <p:spPr bwMode="auto">
              <a:xfrm>
                <a:off x="5884833" y="1308412"/>
                <a:ext cx="1737360" cy="3967031"/>
              </a:xfrm>
              <a:prstGeom prst="rect">
                <a:avLst/>
              </a:prstGeom>
              <a:solidFill>
                <a:srgbClr val="0078D7"/>
              </a:solidFill>
              <a:ln w="3175">
                <a:noFill/>
              </a:ln>
              <a:effectLst/>
            </p:spPr>
            <p:txBody>
              <a:bodyPr spcFirstLastPara="0" vert="horz" wrap="square" lIns="17922" tIns="89642" rIns="17922" bIns="89604" numCol="1" spcCol="1270" anchor="t" anchorCtr="0">
                <a:noAutofit/>
              </a:bodyPr>
              <a:lstStyle/>
              <a:p>
                <a:pPr algn="ctr" defTabSz="710729">
                  <a:spcBef>
                    <a:spcPct val="0"/>
                  </a:spcBef>
                  <a:spcAft>
                    <a:spcPct val="35000"/>
                  </a:spcAft>
                  <a:defRPr/>
                </a:pPr>
                <a:r>
                  <a:rPr lang="en-US" sz="1372" kern="0">
                    <a:solidFill>
                      <a:srgbClr val="FFFFFF"/>
                    </a:solidFill>
                    <a:latin typeface="Segoe UI Semibold" panose="020B0702040204020203" pitchFamily="34" charset="0"/>
                    <a:cs typeface="Segoe UI Semibold" panose="020B0702040204020203" pitchFamily="34" charset="0"/>
                  </a:rPr>
                  <a:t>Machine Learning and Analytics</a:t>
                </a:r>
              </a:p>
            </p:txBody>
          </p:sp>
          <p:sp>
            <p:nvSpPr>
              <p:cNvPr id="433" name="Rectangle 432"/>
              <p:cNvSpPr/>
              <p:nvPr/>
            </p:nvSpPr>
            <p:spPr>
              <a:xfrm>
                <a:off x="6340519" y="3201040"/>
                <a:ext cx="1268870" cy="600164"/>
              </a:xfrm>
              <a:prstGeom prst="rect">
                <a:avLst/>
              </a:prstGeom>
            </p:spPr>
            <p:txBody>
              <a:bodyPr wrap="square">
                <a:spAutoFit/>
              </a:bodyPr>
              <a:lstStyle/>
              <a:p>
                <a:pPr defTabSz="896386">
                  <a:defRPr/>
                </a:pPr>
                <a:r>
                  <a:rPr lang="en-US" sz="1078">
                    <a:solidFill>
                      <a:srgbClr val="FFFFFF"/>
                    </a:solidFill>
                    <a:latin typeface="Segoe UI"/>
                    <a:cs typeface="Segoe UI Semilight" panose="020B0402040204020203" pitchFamily="34" charset="0"/>
                  </a:rPr>
                  <a:t>HDInsight </a:t>
                </a:r>
              </a:p>
              <a:p>
                <a:pPr defTabSz="896386">
                  <a:defRPr/>
                </a:pPr>
                <a:r>
                  <a:rPr lang="en-US" sz="1078">
                    <a:solidFill>
                      <a:srgbClr val="FFFFFF"/>
                    </a:solidFill>
                    <a:latin typeface="Segoe UI"/>
                    <a:cs typeface="Segoe UI Semilight" panose="020B0402040204020203" pitchFamily="34" charset="0"/>
                  </a:rPr>
                  <a:t>(Hadoop and Spark)</a:t>
                </a:r>
              </a:p>
            </p:txBody>
          </p:sp>
          <p:sp>
            <p:nvSpPr>
              <p:cNvPr id="434" name="Rectangle 433"/>
              <p:cNvSpPr/>
              <p:nvPr/>
            </p:nvSpPr>
            <p:spPr>
              <a:xfrm>
                <a:off x="6340519" y="3929285"/>
                <a:ext cx="1268870" cy="261610"/>
              </a:xfrm>
              <a:prstGeom prst="rect">
                <a:avLst/>
              </a:prstGeom>
            </p:spPr>
            <p:txBody>
              <a:bodyPr wrap="square">
                <a:spAutoFit/>
              </a:bodyPr>
              <a:lstStyle/>
              <a:p>
                <a:pPr defTabSz="896386">
                  <a:defRPr/>
                </a:pPr>
                <a:r>
                  <a:rPr lang="en-US" sz="1078">
                    <a:solidFill>
                      <a:srgbClr val="FFFFFF"/>
                    </a:solidFill>
                    <a:latin typeface="Segoe UI"/>
                    <a:cs typeface="Segoe UI Semilight" panose="020B0402040204020203" pitchFamily="34" charset="0"/>
                  </a:rPr>
                  <a:t>Stream Analytics</a:t>
                </a:r>
              </a:p>
            </p:txBody>
          </p:sp>
          <p:sp>
            <p:nvSpPr>
              <p:cNvPr id="435" name="Rectangle 434"/>
              <p:cNvSpPr/>
              <p:nvPr/>
            </p:nvSpPr>
            <p:spPr>
              <a:xfrm>
                <a:off x="5123071" y="5578543"/>
                <a:ext cx="1455527" cy="369332"/>
              </a:xfrm>
              <a:prstGeom prst="rect">
                <a:avLst/>
              </a:prstGeom>
            </p:spPr>
            <p:txBody>
              <a:bodyPr wrap="none" lIns="0" tIns="0" rIns="0" bIns="0" anchor="ctr">
                <a:spAutoFit/>
              </a:bodyPr>
              <a:lstStyle/>
              <a:p>
                <a:pPr algn="ctr" defTabSz="710729">
                  <a:spcBef>
                    <a:spcPct val="0"/>
                  </a:spcBef>
                  <a:spcAft>
                    <a:spcPct val="35000"/>
                  </a:spcAft>
                  <a:defRPr/>
                </a:pPr>
                <a:r>
                  <a:rPr lang="en-US" sz="2353">
                    <a:solidFill>
                      <a:srgbClr val="002050"/>
                    </a:solidFill>
                    <a:latin typeface="Segoe UI Light"/>
                  </a:rPr>
                  <a:t>Intelligence</a:t>
                </a:r>
                <a:endParaRPr lang="en-US" sz="1765" b="1" spc="-29">
                  <a:solidFill>
                    <a:srgbClr val="002050"/>
                  </a:solidFill>
                  <a:latin typeface="Segoe UI Semilight" panose="020B0402040204020203" pitchFamily="34" charset="0"/>
                  <a:cs typeface="Segoe UI Semilight" panose="020B0402040204020203" pitchFamily="34" charset="0"/>
                </a:endParaRPr>
              </a:p>
            </p:txBody>
          </p:sp>
          <p:sp>
            <p:nvSpPr>
              <p:cNvPr id="436" name="Rectangle 435"/>
              <p:cNvSpPr/>
              <p:nvPr/>
            </p:nvSpPr>
            <p:spPr>
              <a:xfrm>
                <a:off x="6340519" y="2701617"/>
                <a:ext cx="1268870" cy="432594"/>
              </a:xfrm>
              <a:prstGeom prst="rect">
                <a:avLst/>
              </a:prstGeom>
            </p:spPr>
            <p:txBody>
              <a:bodyPr wrap="square">
                <a:spAutoFit/>
              </a:bodyPr>
              <a:lstStyle/>
              <a:p>
                <a:pPr defTabSz="896386">
                  <a:defRPr/>
                </a:pPr>
                <a:r>
                  <a:rPr lang="en-US" sz="1078">
                    <a:solidFill>
                      <a:srgbClr val="FFFFFF"/>
                    </a:solidFill>
                    <a:latin typeface="Segoe UI"/>
                    <a:cs typeface="Segoe UI Semilight" panose="020B0402040204020203" pitchFamily="34" charset="0"/>
                  </a:rPr>
                  <a:t>Data Lake Analytics</a:t>
                </a:r>
              </a:p>
            </p:txBody>
          </p:sp>
          <p:sp>
            <p:nvSpPr>
              <p:cNvPr id="438" name="Rectangle 437"/>
              <p:cNvSpPr/>
              <p:nvPr/>
            </p:nvSpPr>
            <p:spPr>
              <a:xfrm>
                <a:off x="6340519" y="2089267"/>
                <a:ext cx="1268870" cy="263390"/>
              </a:xfrm>
              <a:prstGeom prst="rect">
                <a:avLst/>
              </a:prstGeom>
            </p:spPr>
            <p:txBody>
              <a:bodyPr wrap="square">
                <a:spAutoFit/>
              </a:bodyPr>
              <a:lstStyle/>
              <a:p>
                <a:pPr defTabSz="896386">
                  <a:defRPr/>
                </a:pPr>
                <a:r>
                  <a:rPr lang="en-US" sz="1078">
                    <a:solidFill>
                      <a:srgbClr val="FFFFFF"/>
                    </a:solidFill>
                    <a:latin typeface="Segoe UI"/>
                    <a:cs typeface="Segoe UI Semilight" panose="020B0402040204020203" pitchFamily="34" charset="0"/>
                  </a:rPr>
                  <a:t>Machine Learning</a:t>
                </a:r>
              </a:p>
            </p:txBody>
          </p:sp>
          <p:grpSp>
            <p:nvGrpSpPr>
              <p:cNvPr id="11" name="Group 10"/>
              <p:cNvGrpSpPr/>
              <p:nvPr/>
            </p:nvGrpSpPr>
            <p:grpSpPr>
              <a:xfrm>
                <a:off x="5982706" y="3931605"/>
                <a:ext cx="352655" cy="270905"/>
                <a:chOff x="5982706" y="3931605"/>
                <a:chExt cx="352655" cy="270905"/>
              </a:xfrm>
            </p:grpSpPr>
            <p:grpSp>
              <p:nvGrpSpPr>
                <p:cNvPr id="10" name="Group 9"/>
                <p:cNvGrpSpPr/>
                <p:nvPr/>
              </p:nvGrpSpPr>
              <p:grpSpPr>
                <a:xfrm>
                  <a:off x="6021529" y="3931605"/>
                  <a:ext cx="313832" cy="270905"/>
                  <a:chOff x="6021529" y="3931605"/>
                  <a:chExt cx="313832" cy="270905"/>
                </a:xfrm>
              </p:grpSpPr>
              <p:sp>
                <p:nvSpPr>
                  <p:cNvPr id="442" name="Freeform 441"/>
                  <p:cNvSpPr>
                    <a:spLocks/>
                  </p:cNvSpPr>
                  <p:nvPr/>
                </p:nvSpPr>
                <p:spPr bwMode="auto">
                  <a:xfrm>
                    <a:off x="6089084" y="3931605"/>
                    <a:ext cx="246277" cy="270905"/>
                  </a:xfrm>
                  <a:custGeom>
                    <a:avLst/>
                    <a:gdLst>
                      <a:gd name="T0" fmla="*/ 307 w 609"/>
                      <a:gd name="T1" fmla="*/ 0 h 669"/>
                      <a:gd name="T2" fmla="*/ 341 w 609"/>
                      <a:gd name="T3" fmla="*/ 90 h 669"/>
                      <a:gd name="T4" fmla="*/ 395 w 609"/>
                      <a:gd name="T5" fmla="*/ 114 h 669"/>
                      <a:gd name="T6" fmla="*/ 482 w 609"/>
                      <a:gd name="T7" fmla="*/ 68 h 669"/>
                      <a:gd name="T8" fmla="*/ 537 w 609"/>
                      <a:gd name="T9" fmla="*/ 123 h 669"/>
                      <a:gd name="T10" fmla="*/ 494 w 609"/>
                      <a:gd name="T11" fmla="*/ 208 h 669"/>
                      <a:gd name="T12" fmla="*/ 516 w 609"/>
                      <a:gd name="T13" fmla="*/ 261 h 669"/>
                      <a:gd name="T14" fmla="*/ 609 w 609"/>
                      <a:gd name="T15" fmla="*/ 293 h 669"/>
                      <a:gd name="T16" fmla="*/ 609 w 609"/>
                      <a:gd name="T17" fmla="*/ 369 h 669"/>
                      <a:gd name="T18" fmla="*/ 517 w 609"/>
                      <a:gd name="T19" fmla="*/ 401 h 669"/>
                      <a:gd name="T20" fmla="*/ 493 w 609"/>
                      <a:gd name="T21" fmla="*/ 454 h 669"/>
                      <a:gd name="T22" fmla="*/ 535 w 609"/>
                      <a:gd name="T23" fmla="*/ 540 h 669"/>
                      <a:gd name="T24" fmla="*/ 480 w 609"/>
                      <a:gd name="T25" fmla="*/ 595 h 669"/>
                      <a:gd name="T26" fmla="*/ 394 w 609"/>
                      <a:gd name="T27" fmla="*/ 556 h 669"/>
                      <a:gd name="T28" fmla="*/ 339 w 609"/>
                      <a:gd name="T29" fmla="*/ 579 h 669"/>
                      <a:gd name="T30" fmla="*/ 309 w 609"/>
                      <a:gd name="T31" fmla="*/ 669 h 669"/>
                      <a:gd name="T32" fmla="*/ 231 w 609"/>
                      <a:gd name="T33" fmla="*/ 669 h 669"/>
                      <a:gd name="T34" fmla="*/ 201 w 609"/>
                      <a:gd name="T35" fmla="*/ 579 h 669"/>
                      <a:gd name="T36" fmla="*/ 148 w 609"/>
                      <a:gd name="T37" fmla="*/ 558 h 669"/>
                      <a:gd name="T38" fmla="*/ 63 w 609"/>
                      <a:gd name="T39" fmla="*/ 600 h 669"/>
                      <a:gd name="T40" fmla="*/ 7 w 609"/>
                      <a:gd name="T41" fmla="*/ 546 h 669"/>
                      <a:gd name="T42" fmla="*/ 24 w 609"/>
                      <a:gd name="T43" fmla="*/ 519 h 669"/>
                      <a:gd name="T44" fmla="*/ 102 w 609"/>
                      <a:gd name="T45" fmla="*/ 479 h 669"/>
                      <a:gd name="T46" fmla="*/ 171 w 609"/>
                      <a:gd name="T47" fmla="*/ 431 h 669"/>
                      <a:gd name="T48" fmla="*/ 208 w 609"/>
                      <a:gd name="T49" fmla="*/ 457 h 669"/>
                      <a:gd name="T50" fmla="*/ 411 w 609"/>
                      <a:gd name="T51" fmla="*/ 332 h 669"/>
                      <a:gd name="T52" fmla="*/ 339 w 609"/>
                      <a:gd name="T53" fmla="*/ 213 h 669"/>
                      <a:gd name="T54" fmla="*/ 180 w 609"/>
                      <a:gd name="T55" fmla="*/ 146 h 669"/>
                      <a:gd name="T56" fmla="*/ 28 w 609"/>
                      <a:gd name="T57" fmla="*/ 180 h 669"/>
                      <a:gd name="T58" fmla="*/ 0 w 609"/>
                      <a:gd name="T59" fmla="*/ 127 h 669"/>
                      <a:gd name="T60" fmla="*/ 51 w 609"/>
                      <a:gd name="T61" fmla="*/ 72 h 669"/>
                      <a:gd name="T62" fmla="*/ 143 w 609"/>
                      <a:gd name="T63" fmla="*/ 113 h 669"/>
                      <a:gd name="T64" fmla="*/ 196 w 609"/>
                      <a:gd name="T65" fmla="*/ 90 h 669"/>
                      <a:gd name="T66" fmla="*/ 233 w 609"/>
                      <a:gd name="T67" fmla="*/ 0 h 669"/>
                      <a:gd name="T68" fmla="*/ 307 w 609"/>
                      <a:gd name="T69" fmla="*/ 0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09" h="669">
                        <a:moveTo>
                          <a:pt x="307" y="0"/>
                        </a:moveTo>
                        <a:cubicBezTo>
                          <a:pt x="319" y="29"/>
                          <a:pt x="331" y="58"/>
                          <a:pt x="341" y="90"/>
                        </a:cubicBezTo>
                        <a:cubicBezTo>
                          <a:pt x="358" y="98"/>
                          <a:pt x="378" y="105"/>
                          <a:pt x="395" y="114"/>
                        </a:cubicBezTo>
                        <a:cubicBezTo>
                          <a:pt x="423" y="98"/>
                          <a:pt x="455" y="86"/>
                          <a:pt x="482" y="68"/>
                        </a:cubicBezTo>
                        <a:cubicBezTo>
                          <a:pt x="503" y="85"/>
                          <a:pt x="521" y="103"/>
                          <a:pt x="537" y="123"/>
                        </a:cubicBezTo>
                        <a:cubicBezTo>
                          <a:pt x="521" y="150"/>
                          <a:pt x="509" y="181"/>
                          <a:pt x="494" y="208"/>
                        </a:cubicBezTo>
                        <a:cubicBezTo>
                          <a:pt x="500" y="227"/>
                          <a:pt x="510" y="242"/>
                          <a:pt x="516" y="261"/>
                        </a:cubicBezTo>
                        <a:cubicBezTo>
                          <a:pt x="546" y="272"/>
                          <a:pt x="576" y="284"/>
                          <a:pt x="609" y="293"/>
                        </a:cubicBezTo>
                        <a:cubicBezTo>
                          <a:pt x="609" y="318"/>
                          <a:pt x="609" y="344"/>
                          <a:pt x="609" y="369"/>
                        </a:cubicBezTo>
                        <a:cubicBezTo>
                          <a:pt x="579" y="380"/>
                          <a:pt x="549" y="391"/>
                          <a:pt x="517" y="401"/>
                        </a:cubicBezTo>
                        <a:cubicBezTo>
                          <a:pt x="508" y="417"/>
                          <a:pt x="502" y="437"/>
                          <a:pt x="493" y="454"/>
                        </a:cubicBezTo>
                        <a:cubicBezTo>
                          <a:pt x="506" y="484"/>
                          <a:pt x="519" y="513"/>
                          <a:pt x="535" y="540"/>
                        </a:cubicBezTo>
                        <a:cubicBezTo>
                          <a:pt x="519" y="561"/>
                          <a:pt x="501" y="579"/>
                          <a:pt x="480" y="595"/>
                        </a:cubicBezTo>
                        <a:cubicBezTo>
                          <a:pt x="453" y="581"/>
                          <a:pt x="422" y="570"/>
                          <a:pt x="394" y="556"/>
                        </a:cubicBezTo>
                        <a:cubicBezTo>
                          <a:pt x="374" y="562"/>
                          <a:pt x="357" y="572"/>
                          <a:pt x="339" y="579"/>
                        </a:cubicBezTo>
                        <a:cubicBezTo>
                          <a:pt x="329" y="609"/>
                          <a:pt x="317" y="638"/>
                          <a:pt x="309" y="669"/>
                        </a:cubicBezTo>
                        <a:cubicBezTo>
                          <a:pt x="283" y="669"/>
                          <a:pt x="257" y="669"/>
                          <a:pt x="231" y="669"/>
                        </a:cubicBezTo>
                        <a:cubicBezTo>
                          <a:pt x="221" y="640"/>
                          <a:pt x="211" y="610"/>
                          <a:pt x="201" y="579"/>
                        </a:cubicBezTo>
                        <a:cubicBezTo>
                          <a:pt x="183" y="572"/>
                          <a:pt x="166" y="564"/>
                          <a:pt x="148" y="558"/>
                        </a:cubicBezTo>
                        <a:cubicBezTo>
                          <a:pt x="118" y="571"/>
                          <a:pt x="92" y="587"/>
                          <a:pt x="63" y="600"/>
                        </a:cubicBezTo>
                        <a:cubicBezTo>
                          <a:pt x="44" y="590"/>
                          <a:pt x="23" y="565"/>
                          <a:pt x="7" y="546"/>
                        </a:cubicBezTo>
                        <a:cubicBezTo>
                          <a:pt x="14" y="538"/>
                          <a:pt x="20" y="529"/>
                          <a:pt x="24" y="519"/>
                        </a:cubicBezTo>
                        <a:cubicBezTo>
                          <a:pt x="53" y="509"/>
                          <a:pt x="77" y="498"/>
                          <a:pt x="102" y="479"/>
                        </a:cubicBezTo>
                        <a:cubicBezTo>
                          <a:pt x="119" y="466"/>
                          <a:pt x="144" y="427"/>
                          <a:pt x="171" y="431"/>
                        </a:cubicBezTo>
                        <a:cubicBezTo>
                          <a:pt x="182" y="432"/>
                          <a:pt x="193" y="450"/>
                          <a:pt x="208" y="457"/>
                        </a:cubicBezTo>
                        <a:cubicBezTo>
                          <a:pt x="301" y="505"/>
                          <a:pt x="414" y="433"/>
                          <a:pt x="411" y="332"/>
                        </a:cubicBezTo>
                        <a:cubicBezTo>
                          <a:pt x="410" y="268"/>
                          <a:pt x="377" y="244"/>
                          <a:pt x="339" y="213"/>
                        </a:cubicBezTo>
                        <a:cubicBezTo>
                          <a:pt x="299" y="181"/>
                          <a:pt x="244" y="151"/>
                          <a:pt x="180" y="146"/>
                        </a:cubicBezTo>
                        <a:cubicBezTo>
                          <a:pt x="125" y="142"/>
                          <a:pt x="75" y="156"/>
                          <a:pt x="28" y="180"/>
                        </a:cubicBezTo>
                        <a:cubicBezTo>
                          <a:pt x="19" y="162"/>
                          <a:pt x="10" y="144"/>
                          <a:pt x="0" y="127"/>
                        </a:cubicBezTo>
                        <a:cubicBezTo>
                          <a:pt x="14" y="106"/>
                          <a:pt x="35" y="92"/>
                          <a:pt x="51" y="72"/>
                        </a:cubicBezTo>
                        <a:cubicBezTo>
                          <a:pt x="81" y="86"/>
                          <a:pt x="112" y="99"/>
                          <a:pt x="143" y="113"/>
                        </a:cubicBezTo>
                        <a:cubicBezTo>
                          <a:pt x="160" y="105"/>
                          <a:pt x="177" y="97"/>
                          <a:pt x="196" y="90"/>
                        </a:cubicBezTo>
                        <a:cubicBezTo>
                          <a:pt x="209" y="60"/>
                          <a:pt x="218" y="27"/>
                          <a:pt x="233" y="0"/>
                        </a:cubicBezTo>
                        <a:cubicBezTo>
                          <a:pt x="258" y="0"/>
                          <a:pt x="282" y="0"/>
                          <a:pt x="30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US" sz="1765">
                      <a:solidFill>
                        <a:srgbClr val="FFFFFF"/>
                      </a:solidFill>
                      <a:latin typeface="Segoe UI"/>
                    </a:endParaRPr>
                  </a:p>
                </p:txBody>
              </p:sp>
              <p:sp>
                <p:nvSpPr>
                  <p:cNvPr id="443" name="Freeform 442"/>
                  <p:cNvSpPr>
                    <a:spLocks/>
                  </p:cNvSpPr>
                  <p:nvPr/>
                </p:nvSpPr>
                <p:spPr bwMode="auto">
                  <a:xfrm>
                    <a:off x="6021529" y="4002923"/>
                    <a:ext cx="203863" cy="65161"/>
                  </a:xfrm>
                  <a:custGeom>
                    <a:avLst/>
                    <a:gdLst>
                      <a:gd name="T0" fmla="*/ 319 w 504"/>
                      <a:gd name="T1" fmla="*/ 4 h 161"/>
                      <a:gd name="T2" fmla="*/ 486 w 504"/>
                      <a:gd name="T3" fmla="*/ 67 h 161"/>
                      <a:gd name="T4" fmla="*/ 502 w 504"/>
                      <a:gd name="T5" fmla="*/ 90 h 161"/>
                      <a:gd name="T6" fmla="*/ 490 w 504"/>
                      <a:gd name="T7" fmla="*/ 115 h 161"/>
                      <a:gd name="T8" fmla="*/ 455 w 504"/>
                      <a:gd name="T9" fmla="*/ 90 h 161"/>
                      <a:gd name="T10" fmla="*/ 327 w 504"/>
                      <a:gd name="T11" fmla="*/ 37 h 161"/>
                      <a:gd name="T12" fmla="*/ 216 w 504"/>
                      <a:gd name="T13" fmla="*/ 69 h 161"/>
                      <a:gd name="T14" fmla="*/ 68 w 504"/>
                      <a:gd name="T15" fmla="*/ 143 h 161"/>
                      <a:gd name="T16" fmla="*/ 2 w 504"/>
                      <a:gd name="T17" fmla="*/ 99 h 161"/>
                      <a:gd name="T18" fmla="*/ 11 w 504"/>
                      <a:gd name="T19" fmla="*/ 76 h 161"/>
                      <a:gd name="T20" fmla="*/ 76 w 504"/>
                      <a:gd name="T21" fmla="*/ 110 h 161"/>
                      <a:gd name="T22" fmla="*/ 174 w 504"/>
                      <a:gd name="T23" fmla="*/ 57 h 161"/>
                      <a:gd name="T24" fmla="*/ 319 w 504"/>
                      <a:gd name="T25" fmla="*/ 4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4" h="161">
                        <a:moveTo>
                          <a:pt x="319" y="4"/>
                        </a:moveTo>
                        <a:cubicBezTo>
                          <a:pt x="384" y="0"/>
                          <a:pt x="445" y="29"/>
                          <a:pt x="486" y="67"/>
                        </a:cubicBezTo>
                        <a:cubicBezTo>
                          <a:pt x="490" y="71"/>
                          <a:pt x="501" y="81"/>
                          <a:pt x="502" y="90"/>
                        </a:cubicBezTo>
                        <a:cubicBezTo>
                          <a:pt x="504" y="101"/>
                          <a:pt x="499" y="113"/>
                          <a:pt x="490" y="115"/>
                        </a:cubicBezTo>
                        <a:cubicBezTo>
                          <a:pt x="480" y="117"/>
                          <a:pt x="461" y="97"/>
                          <a:pt x="455" y="90"/>
                        </a:cubicBezTo>
                        <a:cubicBezTo>
                          <a:pt x="424" y="61"/>
                          <a:pt x="384" y="38"/>
                          <a:pt x="327" y="37"/>
                        </a:cubicBezTo>
                        <a:cubicBezTo>
                          <a:pt x="284" y="37"/>
                          <a:pt x="245" y="51"/>
                          <a:pt x="216" y="69"/>
                        </a:cubicBezTo>
                        <a:cubicBezTo>
                          <a:pt x="173" y="96"/>
                          <a:pt x="147" y="161"/>
                          <a:pt x="68" y="143"/>
                        </a:cubicBezTo>
                        <a:cubicBezTo>
                          <a:pt x="45" y="138"/>
                          <a:pt x="7" y="123"/>
                          <a:pt x="2" y="99"/>
                        </a:cubicBezTo>
                        <a:cubicBezTo>
                          <a:pt x="0" y="91"/>
                          <a:pt x="1" y="80"/>
                          <a:pt x="11" y="76"/>
                        </a:cubicBezTo>
                        <a:cubicBezTo>
                          <a:pt x="31" y="70"/>
                          <a:pt x="54" y="107"/>
                          <a:pt x="76" y="110"/>
                        </a:cubicBezTo>
                        <a:cubicBezTo>
                          <a:pt x="126" y="116"/>
                          <a:pt x="147" y="79"/>
                          <a:pt x="174" y="57"/>
                        </a:cubicBezTo>
                        <a:cubicBezTo>
                          <a:pt x="208" y="29"/>
                          <a:pt x="256" y="8"/>
                          <a:pt x="319"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US" sz="1765">
                      <a:solidFill>
                        <a:srgbClr val="FFFFFF"/>
                      </a:solidFill>
                      <a:latin typeface="Segoe UI"/>
                    </a:endParaRPr>
                  </a:p>
                </p:txBody>
              </p:sp>
            </p:grpSp>
            <p:sp>
              <p:nvSpPr>
                <p:cNvPr id="444" name="Freeform 443"/>
                <p:cNvSpPr>
                  <a:spLocks/>
                </p:cNvSpPr>
                <p:nvPr/>
              </p:nvSpPr>
              <p:spPr bwMode="auto">
                <a:xfrm>
                  <a:off x="5997243" y="4036957"/>
                  <a:ext cx="210362" cy="63964"/>
                </a:xfrm>
                <a:custGeom>
                  <a:avLst/>
                  <a:gdLst>
                    <a:gd name="T0" fmla="*/ 366 w 520"/>
                    <a:gd name="T1" fmla="*/ 6 h 158"/>
                    <a:gd name="T2" fmla="*/ 508 w 520"/>
                    <a:gd name="T3" fmla="*/ 59 h 158"/>
                    <a:gd name="T4" fmla="*/ 506 w 520"/>
                    <a:gd name="T5" fmla="*/ 95 h 158"/>
                    <a:gd name="T6" fmla="*/ 453 w 520"/>
                    <a:gd name="T7" fmla="*/ 59 h 158"/>
                    <a:gd name="T8" fmla="*/ 290 w 520"/>
                    <a:gd name="T9" fmla="*/ 74 h 158"/>
                    <a:gd name="T10" fmla="*/ 260 w 520"/>
                    <a:gd name="T11" fmla="*/ 105 h 158"/>
                    <a:gd name="T12" fmla="*/ 32 w 520"/>
                    <a:gd name="T13" fmla="*/ 97 h 158"/>
                    <a:gd name="T14" fmla="*/ 27 w 520"/>
                    <a:gd name="T15" fmla="*/ 51 h 158"/>
                    <a:gd name="T16" fmla="*/ 78 w 520"/>
                    <a:gd name="T17" fmla="*/ 88 h 158"/>
                    <a:gd name="T18" fmla="*/ 230 w 520"/>
                    <a:gd name="T19" fmla="*/ 82 h 158"/>
                    <a:gd name="T20" fmla="*/ 366 w 520"/>
                    <a:gd name="T21" fmla="*/ 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0" h="158">
                      <a:moveTo>
                        <a:pt x="366" y="6"/>
                      </a:moveTo>
                      <a:cubicBezTo>
                        <a:pt x="422" y="0"/>
                        <a:pt x="479" y="24"/>
                        <a:pt x="508" y="59"/>
                      </a:cubicBezTo>
                      <a:cubicBezTo>
                        <a:pt x="520" y="75"/>
                        <a:pt x="518" y="91"/>
                        <a:pt x="506" y="95"/>
                      </a:cubicBezTo>
                      <a:cubicBezTo>
                        <a:pt x="488" y="100"/>
                        <a:pt x="467" y="68"/>
                        <a:pt x="453" y="59"/>
                      </a:cubicBezTo>
                      <a:cubicBezTo>
                        <a:pt x="402" y="29"/>
                        <a:pt x="333" y="38"/>
                        <a:pt x="290" y="74"/>
                      </a:cubicBezTo>
                      <a:cubicBezTo>
                        <a:pt x="281" y="82"/>
                        <a:pt x="270" y="97"/>
                        <a:pt x="260" y="105"/>
                      </a:cubicBezTo>
                      <a:cubicBezTo>
                        <a:pt x="195" y="158"/>
                        <a:pt x="91" y="149"/>
                        <a:pt x="32" y="97"/>
                      </a:cubicBezTo>
                      <a:cubicBezTo>
                        <a:pt x="24" y="89"/>
                        <a:pt x="0" y="56"/>
                        <a:pt x="27" y="51"/>
                      </a:cubicBezTo>
                      <a:cubicBezTo>
                        <a:pt x="43" y="47"/>
                        <a:pt x="61" y="77"/>
                        <a:pt x="78" y="88"/>
                      </a:cubicBezTo>
                      <a:cubicBezTo>
                        <a:pt x="125" y="116"/>
                        <a:pt x="190" y="109"/>
                        <a:pt x="230" y="82"/>
                      </a:cubicBezTo>
                      <a:cubicBezTo>
                        <a:pt x="277" y="51"/>
                        <a:pt x="292" y="14"/>
                        <a:pt x="366"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US" sz="1765">
                    <a:solidFill>
                      <a:srgbClr val="FFFFFF"/>
                    </a:solidFill>
                    <a:latin typeface="Segoe UI"/>
                  </a:endParaRPr>
                </a:p>
              </p:txBody>
            </p:sp>
            <p:sp>
              <p:nvSpPr>
                <p:cNvPr id="445" name="Freeform 444"/>
                <p:cNvSpPr>
                  <a:spLocks/>
                </p:cNvSpPr>
                <p:nvPr/>
              </p:nvSpPr>
              <p:spPr bwMode="auto">
                <a:xfrm>
                  <a:off x="5982706" y="4071333"/>
                  <a:ext cx="207967" cy="61056"/>
                </a:xfrm>
                <a:custGeom>
                  <a:avLst/>
                  <a:gdLst>
                    <a:gd name="T0" fmla="*/ 10 w 514"/>
                    <a:gd name="T1" fmla="*/ 35 h 151"/>
                    <a:gd name="T2" fmla="*/ 63 w 514"/>
                    <a:gd name="T3" fmla="*/ 72 h 151"/>
                    <a:gd name="T4" fmla="*/ 211 w 514"/>
                    <a:gd name="T5" fmla="*/ 111 h 151"/>
                    <a:gd name="T6" fmla="*/ 296 w 514"/>
                    <a:gd name="T7" fmla="*/ 77 h 151"/>
                    <a:gd name="T8" fmla="*/ 436 w 514"/>
                    <a:gd name="T9" fmla="*/ 8 h 151"/>
                    <a:gd name="T10" fmla="*/ 510 w 514"/>
                    <a:gd name="T11" fmla="*/ 49 h 151"/>
                    <a:gd name="T12" fmla="*/ 501 w 514"/>
                    <a:gd name="T13" fmla="*/ 73 h 151"/>
                    <a:gd name="T14" fmla="*/ 448 w 514"/>
                    <a:gd name="T15" fmla="*/ 42 h 151"/>
                    <a:gd name="T16" fmla="*/ 323 w 514"/>
                    <a:gd name="T17" fmla="*/ 103 h 151"/>
                    <a:gd name="T18" fmla="*/ 165 w 514"/>
                    <a:gd name="T19" fmla="*/ 146 h 151"/>
                    <a:gd name="T20" fmla="*/ 63 w 514"/>
                    <a:gd name="T21" fmla="*/ 111 h 151"/>
                    <a:gd name="T22" fmla="*/ 10 w 514"/>
                    <a:gd name="T23" fmla="*/ 3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4" h="151">
                      <a:moveTo>
                        <a:pt x="10" y="35"/>
                      </a:moveTo>
                      <a:cubicBezTo>
                        <a:pt x="40" y="37"/>
                        <a:pt x="46" y="59"/>
                        <a:pt x="63" y="72"/>
                      </a:cubicBezTo>
                      <a:cubicBezTo>
                        <a:pt x="95" y="96"/>
                        <a:pt x="147" y="117"/>
                        <a:pt x="211" y="111"/>
                      </a:cubicBezTo>
                      <a:cubicBezTo>
                        <a:pt x="248" y="107"/>
                        <a:pt x="274" y="92"/>
                        <a:pt x="296" y="77"/>
                      </a:cubicBezTo>
                      <a:cubicBezTo>
                        <a:pt x="338" y="48"/>
                        <a:pt x="358" y="0"/>
                        <a:pt x="436" y="8"/>
                      </a:cubicBezTo>
                      <a:cubicBezTo>
                        <a:pt x="454" y="10"/>
                        <a:pt x="503" y="25"/>
                        <a:pt x="510" y="49"/>
                      </a:cubicBezTo>
                      <a:cubicBezTo>
                        <a:pt x="512" y="58"/>
                        <a:pt x="514" y="70"/>
                        <a:pt x="501" y="73"/>
                      </a:cubicBezTo>
                      <a:cubicBezTo>
                        <a:pt x="484" y="78"/>
                        <a:pt x="467" y="48"/>
                        <a:pt x="448" y="42"/>
                      </a:cubicBezTo>
                      <a:cubicBezTo>
                        <a:pt x="388" y="23"/>
                        <a:pt x="360" y="77"/>
                        <a:pt x="323" y="103"/>
                      </a:cubicBezTo>
                      <a:cubicBezTo>
                        <a:pt x="286" y="130"/>
                        <a:pt x="237" y="151"/>
                        <a:pt x="165" y="146"/>
                      </a:cubicBezTo>
                      <a:cubicBezTo>
                        <a:pt x="129" y="143"/>
                        <a:pt x="92" y="129"/>
                        <a:pt x="63" y="111"/>
                      </a:cubicBezTo>
                      <a:cubicBezTo>
                        <a:pt x="38" y="95"/>
                        <a:pt x="0" y="73"/>
                        <a:pt x="10" y="3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US" sz="1765">
                    <a:solidFill>
                      <a:srgbClr val="FFFFFF"/>
                    </a:solidFill>
                    <a:latin typeface="Segoe UI"/>
                  </a:endParaRPr>
                </a:p>
              </p:txBody>
            </p:sp>
          </p:grpSp>
          <p:sp>
            <p:nvSpPr>
              <p:cNvPr id="440" name="Freeform 439"/>
              <p:cNvSpPr>
                <a:spLocks/>
              </p:cNvSpPr>
              <p:nvPr/>
            </p:nvSpPr>
            <p:spPr bwMode="auto">
              <a:xfrm>
                <a:off x="5984022" y="3362604"/>
                <a:ext cx="366380" cy="277258"/>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rgbClr val="FFFFFF"/>
              </a:solidFill>
              <a:ln w="6350">
                <a:noFill/>
              </a:ln>
            </p:spPr>
            <p:txBody>
              <a:bodyPr vert="horz" wrap="square" lIns="89642" tIns="44821" rIns="89642" bIns="44821" numCol="1" anchor="t" anchorCtr="0" compatLnSpc="1">
                <a:prstTxWarp prst="textNoShape">
                  <a:avLst/>
                </a:prstTxWarp>
              </a:bodyPr>
              <a:lstStyle/>
              <a:p>
                <a:pPr defTabSz="896386">
                  <a:defRPr/>
                </a:pPr>
                <a:endParaRPr lang="en-US" sz="1568" kern="0">
                  <a:solidFill>
                    <a:srgbClr val="FFFFFF"/>
                  </a:solidFill>
                  <a:latin typeface="Segoe UI"/>
                </a:endParaRPr>
              </a:p>
            </p:txBody>
          </p:sp>
          <p:sp>
            <p:nvSpPr>
              <p:cNvPr id="441" name="Freeform 440"/>
              <p:cNvSpPr/>
              <p:nvPr/>
            </p:nvSpPr>
            <p:spPr bwMode="auto">
              <a:xfrm flipH="1">
                <a:off x="6027271" y="2167501"/>
                <a:ext cx="267252" cy="282819"/>
              </a:xfrm>
              <a:custGeom>
                <a:avLst/>
                <a:gdLst>
                  <a:gd name="connsiteX0" fmla="*/ 1820774 w 3146654"/>
                  <a:gd name="connsiteY0" fmla="*/ 396240 h 3329940"/>
                  <a:gd name="connsiteX1" fmla="*/ 1820774 w 3146654"/>
                  <a:gd name="connsiteY1" fmla="*/ 1062990 h 3329940"/>
                  <a:gd name="connsiteX2" fmla="*/ 2760574 w 3146654"/>
                  <a:gd name="connsiteY2" fmla="*/ 2815590 h 3329940"/>
                  <a:gd name="connsiteX3" fmla="*/ 2722474 w 3146654"/>
                  <a:gd name="connsiteY3" fmla="*/ 2923540 h 3329940"/>
                  <a:gd name="connsiteX4" fmla="*/ 2455774 w 3146654"/>
                  <a:gd name="connsiteY4" fmla="*/ 2923540 h 3329940"/>
                  <a:gd name="connsiteX5" fmla="*/ 1693774 w 3146654"/>
                  <a:gd name="connsiteY5" fmla="*/ 1418590 h 3329940"/>
                  <a:gd name="connsiteX6" fmla="*/ 1141324 w 3146654"/>
                  <a:gd name="connsiteY6" fmla="*/ 1418590 h 3329940"/>
                  <a:gd name="connsiteX7" fmla="*/ 1331824 w 3146654"/>
                  <a:gd name="connsiteY7" fmla="*/ 999490 h 3329940"/>
                  <a:gd name="connsiteX8" fmla="*/ 1331824 w 3146654"/>
                  <a:gd name="connsiteY8" fmla="*/ 396240 h 3329940"/>
                  <a:gd name="connsiteX9" fmla="*/ 2415134 w 3146654"/>
                  <a:gd name="connsiteY9" fmla="*/ 0 h 3329940"/>
                  <a:gd name="connsiteX10" fmla="*/ 2369414 w 3146654"/>
                  <a:gd name="connsiteY10" fmla="*/ 0 h 3329940"/>
                  <a:gd name="connsiteX11" fmla="*/ 1607414 w 3146654"/>
                  <a:gd name="connsiteY11" fmla="*/ 0 h 3329940"/>
                  <a:gd name="connsiteX12" fmla="*/ 1584960 w 3146654"/>
                  <a:gd name="connsiteY12" fmla="*/ 0 h 3329940"/>
                  <a:gd name="connsiteX13" fmla="*/ 1561694 w 3146654"/>
                  <a:gd name="connsiteY13" fmla="*/ 0 h 3329940"/>
                  <a:gd name="connsiteX14" fmla="*/ 1539240 w 3146654"/>
                  <a:gd name="connsiteY14" fmla="*/ 0 h 3329940"/>
                  <a:gd name="connsiteX15" fmla="*/ 777240 w 3146654"/>
                  <a:gd name="connsiteY15" fmla="*/ 0 h 3329940"/>
                  <a:gd name="connsiteX16" fmla="*/ 731520 w 3146654"/>
                  <a:gd name="connsiteY16" fmla="*/ 0 h 3329940"/>
                  <a:gd name="connsiteX17" fmla="*/ 731520 w 3146654"/>
                  <a:gd name="connsiteY17" fmla="*/ 381000 h 3329940"/>
                  <a:gd name="connsiteX18" fmla="*/ 784860 w 3146654"/>
                  <a:gd name="connsiteY18" fmla="*/ 381000 h 3329940"/>
                  <a:gd name="connsiteX19" fmla="*/ 960120 w 3146654"/>
                  <a:gd name="connsiteY19" fmla="*/ 381000 h 3329940"/>
                  <a:gd name="connsiteX20" fmla="*/ 960120 w 3146654"/>
                  <a:gd name="connsiteY20" fmla="*/ 899160 h 3329940"/>
                  <a:gd name="connsiteX21" fmla="*/ 0 w 3146654"/>
                  <a:gd name="connsiteY21" fmla="*/ 2834640 h 3329940"/>
                  <a:gd name="connsiteX22" fmla="*/ 297180 w 3146654"/>
                  <a:gd name="connsiteY22" fmla="*/ 3329940 h 3329940"/>
                  <a:gd name="connsiteX23" fmla="*/ 1561694 w 3146654"/>
                  <a:gd name="connsiteY23" fmla="*/ 3329940 h 3329940"/>
                  <a:gd name="connsiteX24" fmla="*/ 1584960 w 3146654"/>
                  <a:gd name="connsiteY24" fmla="*/ 3329940 h 3329940"/>
                  <a:gd name="connsiteX25" fmla="*/ 2849474 w 3146654"/>
                  <a:gd name="connsiteY25" fmla="*/ 3329940 h 3329940"/>
                  <a:gd name="connsiteX26" fmla="*/ 3146654 w 3146654"/>
                  <a:gd name="connsiteY26" fmla="*/ 2834640 h 3329940"/>
                  <a:gd name="connsiteX27" fmla="*/ 2186534 w 3146654"/>
                  <a:gd name="connsiteY27" fmla="*/ 899160 h 3329940"/>
                  <a:gd name="connsiteX28" fmla="*/ 2186534 w 3146654"/>
                  <a:gd name="connsiteY28" fmla="*/ 381000 h 3329940"/>
                  <a:gd name="connsiteX29" fmla="*/ 2361794 w 3146654"/>
                  <a:gd name="connsiteY29" fmla="*/ 381000 h 3329940"/>
                  <a:gd name="connsiteX30" fmla="*/ 2415134 w 3146654"/>
                  <a:gd name="connsiteY30" fmla="*/ 381000 h 3329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46654" h="3329940">
                    <a:moveTo>
                      <a:pt x="1820774" y="396240"/>
                    </a:moveTo>
                    <a:lnTo>
                      <a:pt x="1820774" y="1062990"/>
                    </a:lnTo>
                    <a:lnTo>
                      <a:pt x="2760574" y="2815590"/>
                    </a:lnTo>
                    <a:lnTo>
                      <a:pt x="2722474" y="2923540"/>
                    </a:lnTo>
                    <a:lnTo>
                      <a:pt x="2455774" y="2923540"/>
                    </a:lnTo>
                    <a:lnTo>
                      <a:pt x="1693774" y="1418590"/>
                    </a:lnTo>
                    <a:lnTo>
                      <a:pt x="1141324" y="1418590"/>
                    </a:lnTo>
                    <a:lnTo>
                      <a:pt x="1331824" y="999490"/>
                    </a:lnTo>
                    <a:lnTo>
                      <a:pt x="1331824" y="396240"/>
                    </a:lnTo>
                    <a:close/>
                    <a:moveTo>
                      <a:pt x="2415134" y="0"/>
                    </a:moveTo>
                    <a:lnTo>
                      <a:pt x="2369414" y="0"/>
                    </a:lnTo>
                    <a:lnTo>
                      <a:pt x="1607414" y="0"/>
                    </a:lnTo>
                    <a:lnTo>
                      <a:pt x="1584960" y="0"/>
                    </a:lnTo>
                    <a:lnTo>
                      <a:pt x="1561694" y="0"/>
                    </a:lnTo>
                    <a:lnTo>
                      <a:pt x="1539240" y="0"/>
                    </a:lnTo>
                    <a:lnTo>
                      <a:pt x="777240" y="0"/>
                    </a:lnTo>
                    <a:lnTo>
                      <a:pt x="731520" y="0"/>
                    </a:lnTo>
                    <a:lnTo>
                      <a:pt x="731520" y="381000"/>
                    </a:lnTo>
                    <a:lnTo>
                      <a:pt x="784860" y="381000"/>
                    </a:lnTo>
                    <a:lnTo>
                      <a:pt x="960120" y="381000"/>
                    </a:lnTo>
                    <a:lnTo>
                      <a:pt x="960120" y="899160"/>
                    </a:lnTo>
                    <a:lnTo>
                      <a:pt x="0" y="2834640"/>
                    </a:lnTo>
                    <a:lnTo>
                      <a:pt x="297180" y="3329940"/>
                    </a:lnTo>
                    <a:lnTo>
                      <a:pt x="1561694" y="3329940"/>
                    </a:lnTo>
                    <a:lnTo>
                      <a:pt x="1584960" y="3329940"/>
                    </a:lnTo>
                    <a:lnTo>
                      <a:pt x="2849474" y="3329940"/>
                    </a:lnTo>
                    <a:lnTo>
                      <a:pt x="3146654" y="2834640"/>
                    </a:lnTo>
                    <a:lnTo>
                      <a:pt x="2186534" y="899160"/>
                    </a:lnTo>
                    <a:lnTo>
                      <a:pt x="2186534" y="381000"/>
                    </a:lnTo>
                    <a:lnTo>
                      <a:pt x="2361794" y="381000"/>
                    </a:lnTo>
                    <a:lnTo>
                      <a:pt x="2415134" y="381000"/>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US" sz="2353" kern="0">
                  <a:solidFill>
                    <a:srgbClr val="FFFFFF"/>
                  </a:solidFill>
                  <a:latin typeface="Segoe UI"/>
                  <a:ea typeface="Segoe UI" pitchFamily="34" charset="0"/>
                  <a:cs typeface="Segoe UI" pitchFamily="34" charset="0"/>
                </a:endParaRPr>
              </a:p>
            </p:txBody>
          </p:sp>
          <p:sp>
            <p:nvSpPr>
              <p:cNvPr id="451" name="Rectangle 450"/>
              <p:cNvSpPr/>
              <p:nvPr/>
            </p:nvSpPr>
            <p:spPr>
              <a:xfrm>
                <a:off x="4556162" y="2701617"/>
                <a:ext cx="1271016" cy="430887"/>
              </a:xfrm>
              <a:prstGeom prst="rect">
                <a:avLst/>
              </a:prstGeom>
            </p:spPr>
            <p:txBody>
              <a:bodyPr wrap="square">
                <a:spAutoFit/>
              </a:bodyPr>
              <a:lstStyle/>
              <a:p>
                <a:pPr defTabSz="896386">
                  <a:defRPr/>
                </a:pPr>
                <a:r>
                  <a:rPr lang="en-US" sz="1078">
                    <a:solidFill>
                      <a:srgbClr val="FFFFFF"/>
                    </a:solidFill>
                    <a:latin typeface="Segoe UI"/>
                    <a:cs typeface="Segoe UI Semilight" panose="020B0402040204020203" pitchFamily="34" charset="0"/>
                  </a:rPr>
                  <a:t>SQL Data </a:t>
                </a:r>
              </a:p>
              <a:p>
                <a:pPr defTabSz="896386">
                  <a:defRPr/>
                </a:pPr>
                <a:r>
                  <a:rPr lang="en-US" sz="1078">
                    <a:solidFill>
                      <a:srgbClr val="FFFFFF"/>
                    </a:solidFill>
                    <a:latin typeface="Segoe UI"/>
                    <a:cs typeface="Segoe UI Semilight" panose="020B0402040204020203" pitchFamily="34" charset="0"/>
                  </a:rPr>
                  <a:t>Warehouse</a:t>
                </a:r>
              </a:p>
            </p:txBody>
          </p:sp>
          <p:sp>
            <p:nvSpPr>
              <p:cNvPr id="452" name="Rectangle 451"/>
              <p:cNvSpPr/>
              <p:nvPr/>
            </p:nvSpPr>
            <p:spPr>
              <a:xfrm>
                <a:off x="4556162" y="2173905"/>
                <a:ext cx="1271016" cy="261610"/>
              </a:xfrm>
              <a:prstGeom prst="rect">
                <a:avLst/>
              </a:prstGeom>
            </p:spPr>
            <p:txBody>
              <a:bodyPr wrap="square">
                <a:spAutoFit/>
              </a:bodyPr>
              <a:lstStyle/>
              <a:p>
                <a:pPr defTabSz="896386">
                  <a:defRPr/>
                </a:pPr>
                <a:r>
                  <a:rPr lang="en-US" sz="1078">
                    <a:solidFill>
                      <a:srgbClr val="FFFFFF"/>
                    </a:solidFill>
                    <a:latin typeface="Segoe UI"/>
                    <a:cs typeface="Segoe UI Semilight" panose="020B0402040204020203" pitchFamily="34" charset="0"/>
                  </a:rPr>
                  <a:t>Data Lake Store</a:t>
                </a:r>
              </a:p>
            </p:txBody>
          </p:sp>
          <p:sp>
            <p:nvSpPr>
              <p:cNvPr id="475" name="TextBox 474"/>
              <p:cNvSpPr txBox="1"/>
              <p:nvPr/>
            </p:nvSpPr>
            <p:spPr>
              <a:xfrm>
                <a:off x="1261370" y="1662598"/>
                <a:ext cx="1090059" cy="563250"/>
              </a:xfrm>
              <a:prstGeom prst="rect">
                <a:avLst/>
              </a:prstGeom>
              <a:noFill/>
            </p:spPr>
            <p:txBody>
              <a:bodyPr wrap="square" lIns="0" tIns="143407" rIns="179259" bIns="143407" rtlCol="0">
                <a:noAutofit/>
              </a:bodyPr>
              <a:lstStyle/>
              <a:p>
                <a:pPr defTabSz="914192">
                  <a:lnSpc>
                    <a:spcPct val="90000"/>
                  </a:lnSpc>
                  <a:spcAft>
                    <a:spcPts val="588"/>
                  </a:spcAft>
                  <a:defRPr/>
                </a:pPr>
                <a:r>
                  <a:rPr lang="en-US" sz="1176" spc="-29">
                    <a:solidFill>
                      <a:srgbClr val="002050"/>
                    </a:solidFill>
                    <a:latin typeface="Segoe UI Semilight" panose="020B0402040204020203" pitchFamily="34" charset="0"/>
                    <a:cs typeface="Segoe UI Semilight" panose="020B0402040204020203" pitchFamily="34" charset="0"/>
                  </a:rPr>
                  <a:t>Data </a:t>
                </a:r>
                <a:br>
                  <a:rPr lang="en-US" sz="1176" spc="-29">
                    <a:solidFill>
                      <a:srgbClr val="002050"/>
                    </a:solidFill>
                    <a:latin typeface="Segoe UI Semilight" panose="020B0402040204020203" pitchFamily="34" charset="0"/>
                    <a:cs typeface="Segoe UI Semilight" panose="020B0402040204020203" pitchFamily="34" charset="0"/>
                  </a:rPr>
                </a:br>
                <a:r>
                  <a:rPr lang="en-US" sz="1176" spc="-29">
                    <a:solidFill>
                      <a:srgbClr val="002050"/>
                    </a:solidFill>
                    <a:latin typeface="Segoe UI Semilight" panose="020B0402040204020203" pitchFamily="34" charset="0"/>
                    <a:cs typeface="Segoe UI Semilight" panose="020B0402040204020203" pitchFamily="34" charset="0"/>
                  </a:rPr>
                  <a:t>Sources</a:t>
                </a:r>
              </a:p>
            </p:txBody>
          </p:sp>
          <p:sp>
            <p:nvSpPr>
              <p:cNvPr id="476" name="TextBox 475"/>
              <p:cNvSpPr txBox="1"/>
              <p:nvPr/>
            </p:nvSpPr>
            <p:spPr>
              <a:xfrm>
                <a:off x="1214236" y="2930938"/>
                <a:ext cx="1090059" cy="579230"/>
              </a:xfrm>
              <a:prstGeom prst="rect">
                <a:avLst/>
              </a:prstGeom>
              <a:noFill/>
            </p:spPr>
            <p:txBody>
              <a:bodyPr wrap="square" lIns="0" tIns="143407" rIns="179259" bIns="143407" rtlCol="0">
                <a:noAutofit/>
              </a:bodyPr>
              <a:lstStyle/>
              <a:p>
                <a:pPr defTabSz="914192">
                  <a:lnSpc>
                    <a:spcPct val="90000"/>
                  </a:lnSpc>
                  <a:spcBef>
                    <a:spcPct val="0"/>
                  </a:spcBef>
                  <a:spcAft>
                    <a:spcPts val="588"/>
                  </a:spcAft>
                  <a:defRPr/>
                </a:pPr>
                <a:r>
                  <a:rPr lang="en-US" sz="1176" spc="-29">
                    <a:solidFill>
                      <a:srgbClr val="002050"/>
                    </a:solidFill>
                    <a:latin typeface="Segoe UI Semilight" panose="020B0402040204020203" pitchFamily="34" charset="0"/>
                    <a:cs typeface="Segoe UI Semilight" panose="020B0402040204020203" pitchFamily="34" charset="0"/>
                  </a:rPr>
                  <a:t>Apps</a:t>
                </a:r>
              </a:p>
            </p:txBody>
          </p:sp>
          <p:sp>
            <p:nvSpPr>
              <p:cNvPr id="477" name="TextBox 476"/>
              <p:cNvSpPr txBox="1"/>
              <p:nvPr/>
            </p:nvSpPr>
            <p:spPr>
              <a:xfrm>
                <a:off x="1261370" y="4215259"/>
                <a:ext cx="974964" cy="616531"/>
              </a:xfrm>
              <a:prstGeom prst="rect">
                <a:avLst/>
              </a:prstGeom>
              <a:noFill/>
            </p:spPr>
            <p:txBody>
              <a:bodyPr wrap="square" lIns="0" tIns="143407" rIns="179259" bIns="143407" rtlCol="0">
                <a:noAutofit/>
              </a:bodyPr>
              <a:lstStyle/>
              <a:p>
                <a:pPr defTabSz="914192">
                  <a:lnSpc>
                    <a:spcPct val="90000"/>
                  </a:lnSpc>
                  <a:spcBef>
                    <a:spcPct val="0"/>
                  </a:spcBef>
                  <a:spcAft>
                    <a:spcPts val="588"/>
                  </a:spcAft>
                  <a:defRPr/>
                </a:pPr>
                <a:r>
                  <a:rPr lang="en-US" sz="1176" spc="-29">
                    <a:solidFill>
                      <a:srgbClr val="002050"/>
                    </a:solidFill>
                    <a:latin typeface="Segoe UI Semilight" panose="020B0402040204020203" pitchFamily="34" charset="0"/>
                    <a:cs typeface="Segoe UI Semilight" panose="020B0402040204020203" pitchFamily="34" charset="0"/>
                  </a:rPr>
                  <a:t>Sensors </a:t>
                </a:r>
                <a:br>
                  <a:rPr lang="en-US" sz="1176" spc="-29">
                    <a:solidFill>
                      <a:srgbClr val="002050"/>
                    </a:solidFill>
                    <a:latin typeface="Segoe UI Semilight" panose="020B0402040204020203" pitchFamily="34" charset="0"/>
                    <a:cs typeface="Segoe UI Semilight" panose="020B0402040204020203" pitchFamily="34" charset="0"/>
                  </a:rPr>
                </a:br>
                <a:r>
                  <a:rPr lang="en-US" sz="1176" spc="-29">
                    <a:solidFill>
                      <a:srgbClr val="002050"/>
                    </a:solidFill>
                    <a:latin typeface="Segoe UI Semilight" panose="020B0402040204020203" pitchFamily="34" charset="0"/>
                    <a:cs typeface="Segoe UI Semilight" panose="020B0402040204020203" pitchFamily="34" charset="0"/>
                  </a:rPr>
                  <a:t>and </a:t>
                </a:r>
                <a:br>
                  <a:rPr lang="en-US" sz="1176" spc="-29">
                    <a:solidFill>
                      <a:srgbClr val="002050"/>
                    </a:solidFill>
                    <a:latin typeface="Segoe UI Semilight" panose="020B0402040204020203" pitchFamily="34" charset="0"/>
                    <a:cs typeface="Segoe UI Semilight" panose="020B0402040204020203" pitchFamily="34" charset="0"/>
                  </a:rPr>
                </a:br>
                <a:r>
                  <a:rPr lang="en-US" sz="1176" spc="-29">
                    <a:solidFill>
                      <a:srgbClr val="002050"/>
                    </a:solidFill>
                    <a:latin typeface="Segoe UI Semilight" panose="020B0402040204020203" pitchFamily="34" charset="0"/>
                    <a:cs typeface="Segoe UI Semilight" panose="020B0402040204020203" pitchFamily="34" charset="0"/>
                  </a:rPr>
                  <a:t>devices</a:t>
                </a:r>
              </a:p>
            </p:txBody>
          </p:sp>
          <p:sp>
            <p:nvSpPr>
              <p:cNvPr id="478" name="Rectangle 477"/>
              <p:cNvSpPr/>
              <p:nvPr/>
            </p:nvSpPr>
            <p:spPr>
              <a:xfrm>
                <a:off x="813890" y="5578543"/>
                <a:ext cx="933597" cy="321144"/>
              </a:xfrm>
              <a:prstGeom prst="rect">
                <a:avLst/>
              </a:prstGeom>
            </p:spPr>
            <p:txBody>
              <a:bodyPr wrap="none" lIns="0" tIns="0" rIns="0" bIns="0" anchor="ctr">
                <a:noAutofit/>
              </a:bodyPr>
              <a:lstStyle/>
              <a:p>
                <a:pPr defTabSz="896386">
                  <a:lnSpc>
                    <a:spcPct val="90000"/>
                  </a:lnSpc>
                  <a:defRPr/>
                </a:pPr>
                <a:r>
                  <a:rPr lang="en-US" sz="2353">
                    <a:solidFill>
                      <a:srgbClr val="002050"/>
                    </a:solidFill>
                    <a:latin typeface="Segoe UI Light"/>
                  </a:rPr>
                  <a:t>Data</a:t>
                </a:r>
              </a:p>
            </p:txBody>
          </p:sp>
          <p:sp>
            <p:nvSpPr>
              <p:cNvPr id="494" name="Freeform 493"/>
              <p:cNvSpPr/>
              <p:nvPr/>
            </p:nvSpPr>
            <p:spPr bwMode="auto">
              <a:xfrm>
                <a:off x="1973634" y="1311873"/>
                <a:ext cx="123857" cy="3957886"/>
              </a:xfrm>
              <a:custGeom>
                <a:avLst/>
                <a:gdLst>
                  <a:gd name="connsiteX0" fmla="*/ 247650 w 247650"/>
                  <a:gd name="connsiteY0" fmla="*/ 0 h 295275"/>
                  <a:gd name="connsiteX1" fmla="*/ 0 w 247650"/>
                  <a:gd name="connsiteY1" fmla="*/ 0 h 295275"/>
                  <a:gd name="connsiteX2" fmla="*/ 0 w 247650"/>
                  <a:gd name="connsiteY2" fmla="*/ 295275 h 295275"/>
                  <a:gd name="connsiteX3" fmla="*/ 238125 w 247650"/>
                  <a:gd name="connsiteY3" fmla="*/ 295275 h 295275"/>
                </a:gdLst>
                <a:ahLst/>
                <a:cxnLst>
                  <a:cxn ang="0">
                    <a:pos x="connsiteX0" y="connsiteY0"/>
                  </a:cxn>
                  <a:cxn ang="0">
                    <a:pos x="connsiteX1" y="connsiteY1"/>
                  </a:cxn>
                  <a:cxn ang="0">
                    <a:pos x="connsiteX2" y="connsiteY2"/>
                  </a:cxn>
                  <a:cxn ang="0">
                    <a:pos x="connsiteX3" y="connsiteY3"/>
                  </a:cxn>
                </a:cxnLst>
                <a:rect l="l" t="t" r="r" b="b"/>
                <a:pathLst>
                  <a:path w="247650" h="295275">
                    <a:moveTo>
                      <a:pt x="247650" y="0"/>
                    </a:moveTo>
                    <a:lnTo>
                      <a:pt x="0" y="0"/>
                    </a:lnTo>
                    <a:lnTo>
                      <a:pt x="0" y="295275"/>
                    </a:lnTo>
                    <a:lnTo>
                      <a:pt x="238125" y="295275"/>
                    </a:lnTo>
                  </a:path>
                </a:pathLst>
              </a:custGeom>
              <a:noFill/>
              <a:ln w="12700" cap="flat" cmpd="sng" algn="ctr">
                <a:solidFill>
                  <a:srgbClr val="0078D7"/>
                </a:solidFill>
                <a:prstDash val="solid"/>
                <a:headEnd type="none" w="med" len="med"/>
                <a:tailEnd type="none" w="med" len="med"/>
              </a:ln>
              <a:effectLst/>
            </p:spPr>
            <p:txBody>
              <a:bodyPr rtlCol="0" anchor="ctr"/>
              <a:lstStyle/>
              <a:p>
                <a:pPr algn="ctr" defTabSz="896386">
                  <a:defRPr/>
                </a:pPr>
                <a:endParaRPr lang="en-US" sz="1765" kern="0">
                  <a:solidFill>
                    <a:srgbClr val="FFFFFF"/>
                  </a:solidFill>
                  <a:latin typeface="Segoe UI"/>
                </a:endParaRPr>
              </a:p>
            </p:txBody>
          </p:sp>
          <p:cxnSp>
            <p:nvCxnSpPr>
              <p:cNvPr id="495" name="Straight Connector 494"/>
              <p:cNvCxnSpPr/>
              <p:nvPr/>
            </p:nvCxnSpPr>
            <p:spPr>
              <a:xfrm>
                <a:off x="1789019" y="3411457"/>
                <a:ext cx="308472" cy="0"/>
              </a:xfrm>
              <a:prstGeom prst="line">
                <a:avLst/>
              </a:prstGeom>
              <a:noFill/>
              <a:ln w="12700" cap="flat" cmpd="sng" algn="ctr">
                <a:solidFill>
                  <a:srgbClr val="0078D7"/>
                </a:solidFill>
                <a:prstDash val="solid"/>
                <a:headEnd type="none"/>
                <a:tailEnd type="none"/>
              </a:ln>
              <a:effectLst/>
            </p:spPr>
          </p:cxnSp>
          <p:pic>
            <p:nvPicPr>
              <p:cNvPr id="496" name="Picture 49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14036" y="2717476"/>
                <a:ext cx="739399" cy="865146"/>
              </a:xfrm>
              <a:prstGeom prst="rect">
                <a:avLst/>
              </a:prstGeom>
            </p:spPr>
          </p:pic>
          <p:pic>
            <p:nvPicPr>
              <p:cNvPr id="497" name="Picture 49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93499" y="4149380"/>
                <a:ext cx="717296" cy="839285"/>
              </a:xfrm>
              <a:prstGeom prst="rect">
                <a:avLst/>
              </a:prstGeom>
            </p:spPr>
          </p:pic>
          <p:pic>
            <p:nvPicPr>
              <p:cNvPr id="498" name="Picture 497"/>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93638" y="1584054"/>
                <a:ext cx="653297" cy="764402"/>
              </a:xfrm>
              <a:prstGeom prst="rect">
                <a:avLst/>
              </a:prstGeom>
            </p:spPr>
          </p:pic>
          <p:sp>
            <p:nvSpPr>
              <p:cNvPr id="125" name="Rectangle 124"/>
              <p:cNvSpPr/>
              <p:nvPr/>
            </p:nvSpPr>
            <p:spPr>
              <a:xfrm>
                <a:off x="4556162" y="3394628"/>
                <a:ext cx="1296319" cy="270285"/>
              </a:xfrm>
              <a:prstGeom prst="rect">
                <a:avLst/>
              </a:prstGeom>
            </p:spPr>
            <p:txBody>
              <a:bodyPr wrap="square">
                <a:spAutoFit/>
              </a:bodyPr>
              <a:lstStyle/>
              <a:p>
                <a:pPr defTabSz="914225">
                  <a:defRPr/>
                </a:pPr>
                <a:r>
                  <a:rPr lang="en-US" sz="1100" kern="0">
                    <a:solidFill>
                      <a:srgbClr val="FFFFFF"/>
                    </a:solidFill>
                    <a:latin typeface="Segoe UI"/>
                    <a:cs typeface="Segoe UI Semilight" panose="020B0402040204020203" pitchFamily="34" charset="0"/>
                  </a:rPr>
                  <a:t>Cosmos DB</a:t>
                </a:r>
              </a:p>
            </p:txBody>
          </p:sp>
          <p:sp>
            <p:nvSpPr>
              <p:cNvPr id="392" name="Rectangle 391"/>
              <p:cNvSpPr/>
              <p:nvPr/>
            </p:nvSpPr>
            <p:spPr bwMode="auto">
              <a:xfrm>
                <a:off x="7759316" y="1302727"/>
                <a:ext cx="1737360" cy="2560738"/>
              </a:xfrm>
              <a:prstGeom prst="rect">
                <a:avLst/>
              </a:prstGeom>
              <a:solidFill>
                <a:srgbClr val="0078D7"/>
              </a:solidFill>
              <a:ln w="3175">
                <a:noFill/>
              </a:ln>
              <a:effectLst/>
            </p:spPr>
            <p:txBody>
              <a:bodyPr spcFirstLastPara="0" vert="horz" wrap="square" lIns="17922" tIns="89642" rIns="17922" bIns="89604" numCol="1" spcCol="1270" anchor="t" anchorCtr="0">
                <a:noAutofit/>
              </a:bodyPr>
              <a:lstStyle/>
              <a:p>
                <a:pPr algn="ctr" defTabSz="710729">
                  <a:spcBef>
                    <a:spcPct val="0"/>
                  </a:spcBef>
                  <a:spcAft>
                    <a:spcPct val="35000"/>
                  </a:spcAft>
                  <a:defRPr/>
                </a:pPr>
                <a:r>
                  <a:rPr lang="en-US" sz="1372" kern="0">
                    <a:solidFill>
                      <a:srgbClr val="FFFFFF"/>
                    </a:solidFill>
                    <a:latin typeface="Segoe UI Semibold" panose="020B0702040204020203" pitchFamily="34" charset="0"/>
                    <a:cs typeface="Segoe UI Semibold" panose="020B0702040204020203" pitchFamily="34" charset="0"/>
                  </a:rPr>
                  <a:t>Intelligence</a:t>
                </a:r>
              </a:p>
            </p:txBody>
          </p:sp>
          <p:sp>
            <p:nvSpPr>
              <p:cNvPr id="394" name="Rectangle 393"/>
              <p:cNvSpPr/>
              <p:nvPr/>
            </p:nvSpPr>
            <p:spPr>
              <a:xfrm>
                <a:off x="8365366" y="3370317"/>
                <a:ext cx="1268870" cy="261610"/>
              </a:xfrm>
              <a:prstGeom prst="rect">
                <a:avLst/>
              </a:prstGeom>
            </p:spPr>
            <p:txBody>
              <a:bodyPr wrap="square">
                <a:spAutoFit/>
              </a:bodyPr>
              <a:lstStyle/>
              <a:p>
                <a:pPr defTabSz="896386">
                  <a:defRPr/>
                </a:pPr>
                <a:r>
                  <a:rPr lang="en-US" sz="1078">
                    <a:solidFill>
                      <a:srgbClr val="FFFFFF"/>
                    </a:solidFill>
                    <a:latin typeface="Segoe UI"/>
                    <a:cs typeface="Segoe UI Semilight" panose="020B0402040204020203" pitchFamily="34" charset="0"/>
                  </a:rPr>
                  <a:t>Cortana</a:t>
                </a:r>
              </a:p>
            </p:txBody>
          </p:sp>
          <p:grpSp>
            <p:nvGrpSpPr>
              <p:cNvPr id="395" name="Group 394"/>
              <p:cNvGrpSpPr/>
              <p:nvPr/>
            </p:nvGrpSpPr>
            <p:grpSpPr>
              <a:xfrm>
                <a:off x="7969389" y="3341390"/>
                <a:ext cx="315759" cy="315759"/>
                <a:chOff x="3236100" y="589298"/>
                <a:chExt cx="5641200" cy="5641200"/>
              </a:xfrm>
            </p:grpSpPr>
            <p:sp>
              <p:nvSpPr>
                <p:cNvPr id="414" name="Freeform 413"/>
                <p:cNvSpPr/>
                <p:nvPr/>
              </p:nvSpPr>
              <p:spPr bwMode="auto">
                <a:xfrm>
                  <a:off x="3236100" y="589298"/>
                  <a:ext cx="5641200" cy="5641200"/>
                </a:xfrm>
                <a:custGeom>
                  <a:avLst/>
                  <a:gdLst>
                    <a:gd name="connsiteX0" fmla="*/ 2820600 w 5641200"/>
                    <a:gd name="connsiteY0" fmla="*/ 378999 h 5641200"/>
                    <a:gd name="connsiteX1" fmla="*/ 378999 w 5641200"/>
                    <a:gd name="connsiteY1" fmla="*/ 2820600 h 5641200"/>
                    <a:gd name="connsiteX2" fmla="*/ 2820600 w 5641200"/>
                    <a:gd name="connsiteY2" fmla="*/ 5262201 h 5641200"/>
                    <a:gd name="connsiteX3" fmla="*/ 5262201 w 5641200"/>
                    <a:gd name="connsiteY3" fmla="*/ 2820600 h 5641200"/>
                    <a:gd name="connsiteX4" fmla="*/ 2820600 w 5641200"/>
                    <a:gd name="connsiteY4" fmla="*/ 378999 h 5641200"/>
                    <a:gd name="connsiteX5" fmla="*/ 2820600 w 5641200"/>
                    <a:gd name="connsiteY5" fmla="*/ 0 h 5641200"/>
                    <a:gd name="connsiteX6" fmla="*/ 5641200 w 5641200"/>
                    <a:gd name="connsiteY6" fmla="*/ 2820600 h 5641200"/>
                    <a:gd name="connsiteX7" fmla="*/ 2820600 w 5641200"/>
                    <a:gd name="connsiteY7" fmla="*/ 5641200 h 5641200"/>
                    <a:gd name="connsiteX8" fmla="*/ 0 w 5641200"/>
                    <a:gd name="connsiteY8" fmla="*/ 2820600 h 5641200"/>
                    <a:gd name="connsiteX9" fmla="*/ 2820600 w 5641200"/>
                    <a:gd name="connsiteY9" fmla="*/ 0 h 564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41200" h="5641200">
                      <a:moveTo>
                        <a:pt x="2820600" y="378999"/>
                      </a:moveTo>
                      <a:cubicBezTo>
                        <a:pt x="1472141" y="378999"/>
                        <a:pt x="378999" y="1472141"/>
                        <a:pt x="378999" y="2820600"/>
                      </a:cubicBezTo>
                      <a:cubicBezTo>
                        <a:pt x="378999" y="4169059"/>
                        <a:pt x="1472141" y="5262201"/>
                        <a:pt x="2820600" y="5262201"/>
                      </a:cubicBezTo>
                      <a:cubicBezTo>
                        <a:pt x="4169059" y="5262201"/>
                        <a:pt x="5262201" y="4169059"/>
                        <a:pt x="5262201" y="2820600"/>
                      </a:cubicBezTo>
                      <a:cubicBezTo>
                        <a:pt x="5262201" y="1472141"/>
                        <a:pt x="4169059" y="378999"/>
                        <a:pt x="2820600" y="378999"/>
                      </a:cubicBezTo>
                      <a:close/>
                      <a:moveTo>
                        <a:pt x="2820600" y="0"/>
                      </a:moveTo>
                      <a:cubicBezTo>
                        <a:pt x="4378374" y="0"/>
                        <a:pt x="5641200" y="1262826"/>
                        <a:pt x="5641200" y="2820600"/>
                      </a:cubicBezTo>
                      <a:cubicBezTo>
                        <a:pt x="5641200" y="4378374"/>
                        <a:pt x="4378374" y="5641200"/>
                        <a:pt x="2820600" y="5641200"/>
                      </a:cubicBezTo>
                      <a:cubicBezTo>
                        <a:pt x="1262826" y="5641200"/>
                        <a:pt x="0" y="4378374"/>
                        <a:pt x="0" y="2820600"/>
                      </a:cubicBezTo>
                      <a:cubicBezTo>
                        <a:pt x="0" y="1262826"/>
                        <a:pt x="1262826" y="0"/>
                        <a:pt x="2820600"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defRPr/>
                  </a:pPr>
                  <a:endParaRPr lang="en-US" sz="3529" kern="0">
                    <a:solidFill>
                      <a:srgbClr val="FFFFFF"/>
                    </a:solidFill>
                    <a:latin typeface="Segoe UI"/>
                    <a:ea typeface="Segoe UI" pitchFamily="34" charset="0"/>
                    <a:cs typeface="Segoe UI" pitchFamily="34" charset="0"/>
                  </a:endParaRPr>
                </a:p>
              </p:txBody>
            </p:sp>
            <p:sp>
              <p:nvSpPr>
                <p:cNvPr id="415" name="Freeform 414"/>
                <p:cNvSpPr/>
                <p:nvPr/>
              </p:nvSpPr>
              <p:spPr bwMode="auto">
                <a:xfrm>
                  <a:off x="3615099" y="968297"/>
                  <a:ext cx="4883202" cy="4883202"/>
                </a:xfrm>
                <a:custGeom>
                  <a:avLst/>
                  <a:gdLst>
                    <a:gd name="connsiteX0" fmla="*/ 2441601 w 4883202"/>
                    <a:gd name="connsiteY0" fmla="*/ 535401 h 4883202"/>
                    <a:gd name="connsiteX1" fmla="*/ 535401 w 4883202"/>
                    <a:gd name="connsiteY1" fmla="*/ 2441601 h 4883202"/>
                    <a:gd name="connsiteX2" fmla="*/ 2441601 w 4883202"/>
                    <a:gd name="connsiteY2" fmla="*/ 4347801 h 4883202"/>
                    <a:gd name="connsiteX3" fmla="*/ 4347801 w 4883202"/>
                    <a:gd name="connsiteY3" fmla="*/ 2441601 h 4883202"/>
                    <a:gd name="connsiteX4" fmla="*/ 2441601 w 4883202"/>
                    <a:gd name="connsiteY4" fmla="*/ 535401 h 4883202"/>
                    <a:gd name="connsiteX5" fmla="*/ 2441601 w 4883202"/>
                    <a:gd name="connsiteY5" fmla="*/ 0 h 4883202"/>
                    <a:gd name="connsiteX6" fmla="*/ 4883202 w 4883202"/>
                    <a:gd name="connsiteY6" fmla="*/ 2441601 h 4883202"/>
                    <a:gd name="connsiteX7" fmla="*/ 2441601 w 4883202"/>
                    <a:gd name="connsiteY7" fmla="*/ 4883202 h 4883202"/>
                    <a:gd name="connsiteX8" fmla="*/ 0 w 4883202"/>
                    <a:gd name="connsiteY8" fmla="*/ 2441601 h 4883202"/>
                    <a:gd name="connsiteX9" fmla="*/ 2441601 w 4883202"/>
                    <a:gd name="connsiteY9" fmla="*/ 0 h 4883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3202" h="4883202">
                      <a:moveTo>
                        <a:pt x="2441601" y="535401"/>
                      </a:moveTo>
                      <a:cubicBezTo>
                        <a:pt x="1388836" y="535401"/>
                        <a:pt x="535401" y="1388836"/>
                        <a:pt x="535401" y="2441601"/>
                      </a:cubicBezTo>
                      <a:cubicBezTo>
                        <a:pt x="535401" y="3494366"/>
                        <a:pt x="1388836" y="4347801"/>
                        <a:pt x="2441601" y="4347801"/>
                      </a:cubicBezTo>
                      <a:cubicBezTo>
                        <a:pt x="3494366" y="4347801"/>
                        <a:pt x="4347801" y="3494366"/>
                        <a:pt x="4347801" y="2441601"/>
                      </a:cubicBezTo>
                      <a:cubicBezTo>
                        <a:pt x="4347801" y="1388836"/>
                        <a:pt x="3494366" y="535401"/>
                        <a:pt x="2441601" y="535401"/>
                      </a:cubicBezTo>
                      <a:close/>
                      <a:moveTo>
                        <a:pt x="2441601" y="0"/>
                      </a:moveTo>
                      <a:cubicBezTo>
                        <a:pt x="3790060" y="0"/>
                        <a:pt x="4883202" y="1093142"/>
                        <a:pt x="4883202" y="2441601"/>
                      </a:cubicBezTo>
                      <a:cubicBezTo>
                        <a:pt x="4883202" y="3790060"/>
                        <a:pt x="3790060" y="4883202"/>
                        <a:pt x="2441601" y="4883202"/>
                      </a:cubicBezTo>
                      <a:cubicBezTo>
                        <a:pt x="1093142" y="4883202"/>
                        <a:pt x="0" y="3790060"/>
                        <a:pt x="0" y="2441601"/>
                      </a:cubicBezTo>
                      <a:cubicBezTo>
                        <a:pt x="0" y="1093142"/>
                        <a:pt x="1093142" y="0"/>
                        <a:pt x="2441601" y="0"/>
                      </a:cubicBezTo>
                      <a:close/>
                    </a:path>
                  </a:pathLst>
                </a:custGeom>
                <a:solidFill>
                  <a:srgbClr val="D9D9D9"/>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defRPr/>
                  </a:pPr>
                  <a:endParaRPr lang="en-US" sz="3529" kern="0">
                    <a:solidFill>
                      <a:srgbClr val="FFFFFF"/>
                    </a:solidFill>
                    <a:latin typeface="Segoe UI"/>
                    <a:ea typeface="Segoe UI" pitchFamily="34" charset="0"/>
                    <a:cs typeface="Segoe UI" pitchFamily="34" charset="0"/>
                  </a:endParaRPr>
                </a:p>
              </p:txBody>
            </p:sp>
          </p:grpSp>
          <p:sp>
            <p:nvSpPr>
              <p:cNvPr id="399" name="Rectangle 398"/>
              <p:cNvSpPr/>
              <p:nvPr/>
            </p:nvSpPr>
            <p:spPr>
              <a:xfrm>
                <a:off x="8365366" y="2701617"/>
                <a:ext cx="1268870" cy="430887"/>
              </a:xfrm>
              <a:prstGeom prst="rect">
                <a:avLst/>
              </a:prstGeom>
            </p:spPr>
            <p:txBody>
              <a:bodyPr wrap="square" anchor="ctr">
                <a:spAutoFit/>
              </a:bodyPr>
              <a:lstStyle/>
              <a:p>
                <a:pPr defTabSz="896386">
                  <a:defRPr/>
                </a:pPr>
                <a:r>
                  <a:rPr lang="en-US" sz="1078">
                    <a:solidFill>
                      <a:srgbClr val="FFFFFF"/>
                    </a:solidFill>
                    <a:latin typeface="Segoe UI"/>
                    <a:cs typeface="Segoe UI Semilight" panose="020B0402040204020203" pitchFamily="34" charset="0"/>
                  </a:rPr>
                  <a:t>Bot </a:t>
                </a:r>
                <a:br>
                  <a:rPr lang="en-US" sz="1078">
                    <a:solidFill>
                      <a:srgbClr val="FFFFFF"/>
                    </a:solidFill>
                    <a:latin typeface="Segoe UI"/>
                    <a:cs typeface="Segoe UI Semilight" panose="020B0402040204020203" pitchFamily="34" charset="0"/>
                  </a:rPr>
                </a:br>
                <a:r>
                  <a:rPr lang="en-US" sz="1078">
                    <a:solidFill>
                      <a:srgbClr val="FFFFFF"/>
                    </a:solidFill>
                    <a:latin typeface="Segoe UI"/>
                    <a:cs typeface="Segoe UI Semilight" panose="020B0402040204020203" pitchFamily="34" charset="0"/>
                  </a:rPr>
                  <a:t>Service</a:t>
                </a:r>
              </a:p>
            </p:txBody>
          </p:sp>
          <p:sp>
            <p:nvSpPr>
              <p:cNvPr id="400" name="Rectangle 399"/>
              <p:cNvSpPr/>
              <p:nvPr/>
            </p:nvSpPr>
            <p:spPr>
              <a:xfrm>
                <a:off x="8365366" y="2089267"/>
                <a:ext cx="1268870" cy="263390"/>
              </a:xfrm>
              <a:prstGeom prst="rect">
                <a:avLst/>
              </a:prstGeom>
            </p:spPr>
            <p:txBody>
              <a:bodyPr wrap="square">
                <a:spAutoFit/>
              </a:bodyPr>
              <a:lstStyle/>
              <a:p>
                <a:pPr defTabSz="896386">
                  <a:defRPr/>
                </a:pPr>
                <a:r>
                  <a:rPr lang="en-US" sz="1078">
                    <a:solidFill>
                      <a:srgbClr val="FFFFFF"/>
                    </a:solidFill>
                    <a:latin typeface="Segoe UI"/>
                    <a:cs typeface="Segoe UI Semilight" panose="020B0402040204020203" pitchFamily="34" charset="0"/>
                  </a:rPr>
                  <a:t>Cognitive Services</a:t>
                </a:r>
              </a:p>
            </p:txBody>
          </p:sp>
          <p:grpSp>
            <p:nvGrpSpPr>
              <p:cNvPr id="401" name="Group 400"/>
              <p:cNvGrpSpPr/>
              <p:nvPr/>
            </p:nvGrpSpPr>
            <p:grpSpPr>
              <a:xfrm>
                <a:off x="7913553" y="2167672"/>
                <a:ext cx="427431" cy="274077"/>
                <a:chOff x="7822816" y="2717080"/>
                <a:chExt cx="427431" cy="274077"/>
              </a:xfrm>
            </p:grpSpPr>
            <p:sp>
              <p:nvSpPr>
                <p:cNvPr id="410" name="Freeform 409"/>
                <p:cNvSpPr>
                  <a:spLocks/>
                </p:cNvSpPr>
                <p:nvPr/>
              </p:nvSpPr>
              <p:spPr bwMode="auto">
                <a:xfrm flipH="1">
                  <a:off x="7822816" y="2717080"/>
                  <a:ext cx="427431" cy="274077"/>
                </a:xfrm>
                <a:custGeom>
                  <a:avLst/>
                  <a:gdLst>
                    <a:gd name="connsiteX0" fmla="*/ 1918425 w 3835400"/>
                    <a:gd name="connsiteY0" fmla="*/ 122238 h 2295525"/>
                    <a:gd name="connsiteX1" fmla="*/ 1304995 w 3835400"/>
                    <a:gd name="connsiteY1" fmla="*/ 621307 h 2295525"/>
                    <a:gd name="connsiteX2" fmla="*/ 1292848 w 3835400"/>
                    <a:gd name="connsiteY2" fmla="*/ 752160 h 2295525"/>
                    <a:gd name="connsiteX3" fmla="*/ 1226039 w 3835400"/>
                    <a:gd name="connsiteY3" fmla="*/ 806936 h 2295525"/>
                    <a:gd name="connsiteX4" fmla="*/ 1168340 w 3835400"/>
                    <a:gd name="connsiteY4" fmla="*/ 800850 h 2295525"/>
                    <a:gd name="connsiteX5" fmla="*/ 800889 w 3835400"/>
                    <a:gd name="connsiteY5" fmla="*/ 953005 h 2295525"/>
                    <a:gd name="connsiteX6" fmla="*/ 758374 w 3835400"/>
                    <a:gd name="connsiteY6" fmla="*/ 1004737 h 2295525"/>
                    <a:gd name="connsiteX7" fmla="*/ 706749 w 3835400"/>
                    <a:gd name="connsiteY7" fmla="*/ 1026039 h 2295525"/>
                    <a:gd name="connsiteX8" fmla="*/ 694602 w 3835400"/>
                    <a:gd name="connsiteY8" fmla="*/ 1026039 h 2295525"/>
                    <a:gd name="connsiteX9" fmla="*/ 120650 w 3835400"/>
                    <a:gd name="connsiteY9" fmla="*/ 1598142 h 2295525"/>
                    <a:gd name="connsiteX10" fmla="*/ 636903 w 3835400"/>
                    <a:gd name="connsiteY10" fmla="*/ 2170245 h 2295525"/>
                    <a:gd name="connsiteX11" fmla="*/ 679418 w 3835400"/>
                    <a:gd name="connsiteY11" fmla="*/ 2173288 h 2295525"/>
                    <a:gd name="connsiteX12" fmla="*/ 682455 w 3835400"/>
                    <a:gd name="connsiteY12" fmla="*/ 2173288 h 2295525"/>
                    <a:gd name="connsiteX13" fmla="*/ 688528 w 3835400"/>
                    <a:gd name="connsiteY13" fmla="*/ 2173288 h 2295525"/>
                    <a:gd name="connsiteX14" fmla="*/ 3151358 w 3835400"/>
                    <a:gd name="connsiteY14" fmla="*/ 2173288 h 2295525"/>
                    <a:gd name="connsiteX15" fmla="*/ 3160469 w 3835400"/>
                    <a:gd name="connsiteY15" fmla="*/ 2173288 h 2295525"/>
                    <a:gd name="connsiteX16" fmla="*/ 3169579 w 3835400"/>
                    <a:gd name="connsiteY16" fmla="*/ 2173288 h 2295525"/>
                    <a:gd name="connsiteX17" fmla="*/ 3193873 w 3835400"/>
                    <a:gd name="connsiteY17" fmla="*/ 2173288 h 2295525"/>
                    <a:gd name="connsiteX18" fmla="*/ 3713163 w 3835400"/>
                    <a:gd name="connsiteY18" fmla="*/ 1655961 h 2295525"/>
                    <a:gd name="connsiteX19" fmla="*/ 3488441 w 3835400"/>
                    <a:gd name="connsiteY19" fmla="*/ 1226884 h 2295525"/>
                    <a:gd name="connsiteX20" fmla="*/ 3442890 w 3835400"/>
                    <a:gd name="connsiteY20" fmla="*/ 1202539 h 2295525"/>
                    <a:gd name="connsiteX21" fmla="*/ 3409485 w 3835400"/>
                    <a:gd name="connsiteY21" fmla="*/ 1144720 h 2295525"/>
                    <a:gd name="connsiteX22" fmla="*/ 3415558 w 3835400"/>
                    <a:gd name="connsiteY22" fmla="*/ 1059513 h 2295525"/>
                    <a:gd name="connsiteX23" fmla="*/ 2789981 w 3835400"/>
                    <a:gd name="connsiteY23" fmla="*/ 435678 h 2295525"/>
                    <a:gd name="connsiteX24" fmla="*/ 2604738 w 3835400"/>
                    <a:gd name="connsiteY24" fmla="*/ 463065 h 2295525"/>
                    <a:gd name="connsiteX25" fmla="*/ 2547039 w 3835400"/>
                    <a:gd name="connsiteY25" fmla="*/ 484367 h 2295525"/>
                    <a:gd name="connsiteX26" fmla="*/ 2471119 w 3835400"/>
                    <a:gd name="connsiteY26" fmla="*/ 456979 h 2295525"/>
                    <a:gd name="connsiteX27" fmla="*/ 2437715 w 3835400"/>
                    <a:gd name="connsiteY27" fmla="*/ 396117 h 2295525"/>
                    <a:gd name="connsiteX28" fmla="*/ 1918425 w 3835400"/>
                    <a:gd name="connsiteY28" fmla="*/ 122238 h 2295525"/>
                    <a:gd name="connsiteX29" fmla="*/ 1919219 w 3835400"/>
                    <a:gd name="connsiteY29" fmla="*/ 0 h 2295525"/>
                    <a:gd name="connsiteX30" fmla="*/ 2541750 w 3835400"/>
                    <a:gd name="connsiteY30" fmla="*/ 331847 h 2295525"/>
                    <a:gd name="connsiteX31" fmla="*/ 2544787 w 3835400"/>
                    <a:gd name="connsiteY31" fmla="*/ 334891 h 2295525"/>
                    <a:gd name="connsiteX32" fmla="*/ 2553897 w 3835400"/>
                    <a:gd name="connsiteY32" fmla="*/ 353158 h 2295525"/>
                    <a:gd name="connsiteX33" fmla="*/ 2563007 w 3835400"/>
                    <a:gd name="connsiteY33" fmla="*/ 350113 h 2295525"/>
                    <a:gd name="connsiteX34" fmla="*/ 2566044 w 3835400"/>
                    <a:gd name="connsiteY34" fmla="*/ 347069 h 2295525"/>
                    <a:gd name="connsiteX35" fmla="*/ 2790762 w 3835400"/>
                    <a:gd name="connsiteY35" fmla="*/ 313580 h 2295525"/>
                    <a:gd name="connsiteX36" fmla="*/ 3537800 w 3835400"/>
                    <a:gd name="connsiteY36" fmla="*/ 1062518 h 2295525"/>
                    <a:gd name="connsiteX37" fmla="*/ 3537800 w 3835400"/>
                    <a:gd name="connsiteY37" fmla="*/ 1065562 h 2295525"/>
                    <a:gd name="connsiteX38" fmla="*/ 3534763 w 3835400"/>
                    <a:gd name="connsiteY38" fmla="*/ 1114274 h 2295525"/>
                    <a:gd name="connsiteX39" fmla="*/ 3546910 w 3835400"/>
                    <a:gd name="connsiteY39" fmla="*/ 1120363 h 2295525"/>
                    <a:gd name="connsiteX40" fmla="*/ 3552983 w 3835400"/>
                    <a:gd name="connsiteY40" fmla="*/ 1123407 h 2295525"/>
                    <a:gd name="connsiteX41" fmla="*/ 3835400 w 3835400"/>
                    <a:gd name="connsiteY41" fmla="*/ 1656188 h 2295525"/>
                    <a:gd name="connsiteX42" fmla="*/ 3194648 w 3835400"/>
                    <a:gd name="connsiteY42" fmla="*/ 2295525 h 2295525"/>
                    <a:gd name="connsiteX43" fmla="*/ 3191612 w 3835400"/>
                    <a:gd name="connsiteY43" fmla="*/ 2295525 h 2295525"/>
                    <a:gd name="connsiteX44" fmla="*/ 3170355 w 3835400"/>
                    <a:gd name="connsiteY44" fmla="*/ 2295525 h 2295525"/>
                    <a:gd name="connsiteX45" fmla="*/ 3161244 w 3835400"/>
                    <a:gd name="connsiteY45" fmla="*/ 2295525 h 2295525"/>
                    <a:gd name="connsiteX46" fmla="*/ 3155171 w 3835400"/>
                    <a:gd name="connsiteY46" fmla="*/ 2295525 h 2295525"/>
                    <a:gd name="connsiteX47" fmla="*/ 686303 w 3835400"/>
                    <a:gd name="connsiteY47" fmla="*/ 2295525 h 2295525"/>
                    <a:gd name="connsiteX48" fmla="*/ 680230 w 3835400"/>
                    <a:gd name="connsiteY48" fmla="*/ 2295525 h 2295525"/>
                    <a:gd name="connsiteX49" fmla="*/ 671119 w 3835400"/>
                    <a:gd name="connsiteY49" fmla="*/ 2295525 h 2295525"/>
                    <a:gd name="connsiteX50" fmla="*/ 628605 w 3835400"/>
                    <a:gd name="connsiteY50" fmla="*/ 2292481 h 2295525"/>
                    <a:gd name="connsiteX51" fmla="*/ 625568 w 3835400"/>
                    <a:gd name="connsiteY51" fmla="*/ 2292481 h 2295525"/>
                    <a:gd name="connsiteX52" fmla="*/ 0 w 3835400"/>
                    <a:gd name="connsiteY52" fmla="*/ 1598343 h 2295525"/>
                    <a:gd name="connsiteX53" fmla="*/ 683266 w 3835400"/>
                    <a:gd name="connsiteY53" fmla="*/ 904206 h 2295525"/>
                    <a:gd name="connsiteX54" fmla="*/ 710597 w 3835400"/>
                    <a:gd name="connsiteY54" fmla="*/ 873761 h 2295525"/>
                    <a:gd name="connsiteX55" fmla="*/ 713634 w 3835400"/>
                    <a:gd name="connsiteY55" fmla="*/ 867672 h 2295525"/>
                    <a:gd name="connsiteX56" fmla="*/ 1172181 w 3835400"/>
                    <a:gd name="connsiteY56" fmla="*/ 678915 h 2295525"/>
                    <a:gd name="connsiteX57" fmla="*/ 1178255 w 3835400"/>
                    <a:gd name="connsiteY57" fmla="*/ 678915 h 2295525"/>
                    <a:gd name="connsiteX58" fmla="*/ 1184328 w 3835400"/>
                    <a:gd name="connsiteY58" fmla="*/ 605848 h 2295525"/>
                    <a:gd name="connsiteX59" fmla="*/ 1187365 w 3835400"/>
                    <a:gd name="connsiteY59" fmla="*/ 599759 h 2295525"/>
                    <a:gd name="connsiteX60" fmla="*/ 1919219 w 3835400"/>
                    <a:gd name="connsiteY60" fmla="*/ 0 h 229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835400" h="2295525">
                      <a:moveTo>
                        <a:pt x="1918425" y="122238"/>
                      </a:moveTo>
                      <a:cubicBezTo>
                        <a:pt x="1623857" y="122238"/>
                        <a:pt x="1365731" y="332212"/>
                        <a:pt x="1304995" y="621307"/>
                      </a:cubicBezTo>
                      <a:cubicBezTo>
                        <a:pt x="1292848" y="752160"/>
                        <a:pt x="1292848" y="752160"/>
                        <a:pt x="1292848" y="752160"/>
                      </a:cubicBezTo>
                      <a:cubicBezTo>
                        <a:pt x="1289811" y="785634"/>
                        <a:pt x="1259443" y="809979"/>
                        <a:pt x="1226039" y="806936"/>
                      </a:cubicBezTo>
                      <a:cubicBezTo>
                        <a:pt x="1168340" y="800850"/>
                        <a:pt x="1168340" y="800850"/>
                        <a:pt x="1168340" y="800850"/>
                      </a:cubicBezTo>
                      <a:cubicBezTo>
                        <a:pt x="1028648" y="800850"/>
                        <a:pt x="898066" y="855625"/>
                        <a:pt x="800889" y="953005"/>
                      </a:cubicBezTo>
                      <a:cubicBezTo>
                        <a:pt x="758374" y="1004737"/>
                        <a:pt x="758374" y="1004737"/>
                        <a:pt x="758374" y="1004737"/>
                      </a:cubicBezTo>
                      <a:cubicBezTo>
                        <a:pt x="746227" y="1019953"/>
                        <a:pt x="728007" y="1026039"/>
                        <a:pt x="706749" y="1026039"/>
                      </a:cubicBezTo>
                      <a:cubicBezTo>
                        <a:pt x="694602" y="1026039"/>
                        <a:pt x="694602" y="1026039"/>
                        <a:pt x="694602" y="1026039"/>
                      </a:cubicBezTo>
                      <a:cubicBezTo>
                        <a:pt x="378777" y="1026039"/>
                        <a:pt x="120650" y="1281660"/>
                        <a:pt x="120650" y="1598142"/>
                      </a:cubicBezTo>
                      <a:cubicBezTo>
                        <a:pt x="120650" y="1893323"/>
                        <a:pt x="342335" y="2139814"/>
                        <a:pt x="636903" y="2170245"/>
                      </a:cubicBezTo>
                      <a:cubicBezTo>
                        <a:pt x="679418" y="2173288"/>
                        <a:pt x="679418" y="2173288"/>
                        <a:pt x="679418" y="2173288"/>
                      </a:cubicBezTo>
                      <a:cubicBezTo>
                        <a:pt x="679418" y="2173288"/>
                        <a:pt x="679418" y="2173288"/>
                        <a:pt x="682455" y="2173288"/>
                      </a:cubicBezTo>
                      <a:lnTo>
                        <a:pt x="688528" y="2173288"/>
                      </a:lnTo>
                      <a:cubicBezTo>
                        <a:pt x="3151358" y="2173288"/>
                        <a:pt x="3151358" y="2173288"/>
                        <a:pt x="3151358" y="2173288"/>
                      </a:cubicBezTo>
                      <a:cubicBezTo>
                        <a:pt x="3160469" y="2173288"/>
                        <a:pt x="3160469" y="2173288"/>
                        <a:pt x="3160469" y="2173288"/>
                      </a:cubicBezTo>
                      <a:cubicBezTo>
                        <a:pt x="3163506" y="2173288"/>
                        <a:pt x="3166542" y="2173288"/>
                        <a:pt x="3169579" y="2173288"/>
                      </a:cubicBezTo>
                      <a:cubicBezTo>
                        <a:pt x="3193873" y="2173288"/>
                        <a:pt x="3193873" y="2173288"/>
                        <a:pt x="3193873" y="2173288"/>
                      </a:cubicBezTo>
                      <a:cubicBezTo>
                        <a:pt x="3482368" y="2173288"/>
                        <a:pt x="3713163" y="1938969"/>
                        <a:pt x="3713163" y="1655961"/>
                      </a:cubicBezTo>
                      <a:cubicBezTo>
                        <a:pt x="3713163" y="1482504"/>
                        <a:pt x="3628133" y="1324263"/>
                        <a:pt x="3488441" y="1226884"/>
                      </a:cubicBezTo>
                      <a:cubicBezTo>
                        <a:pt x="3442890" y="1202539"/>
                        <a:pt x="3442890" y="1202539"/>
                        <a:pt x="3442890" y="1202539"/>
                      </a:cubicBezTo>
                      <a:cubicBezTo>
                        <a:pt x="3421632" y="1190367"/>
                        <a:pt x="3409485" y="1169065"/>
                        <a:pt x="3409485" y="1144720"/>
                      </a:cubicBezTo>
                      <a:cubicBezTo>
                        <a:pt x="3415558" y="1059513"/>
                        <a:pt x="3415558" y="1059513"/>
                        <a:pt x="3415558" y="1059513"/>
                      </a:cubicBezTo>
                      <a:cubicBezTo>
                        <a:pt x="3415558" y="715643"/>
                        <a:pt x="3133138" y="435678"/>
                        <a:pt x="2789981" y="435678"/>
                      </a:cubicBezTo>
                      <a:cubicBezTo>
                        <a:pt x="2726209" y="435678"/>
                        <a:pt x="2662437" y="444807"/>
                        <a:pt x="2604738" y="463065"/>
                      </a:cubicBezTo>
                      <a:cubicBezTo>
                        <a:pt x="2547039" y="484367"/>
                        <a:pt x="2547039" y="484367"/>
                        <a:pt x="2547039" y="484367"/>
                      </a:cubicBezTo>
                      <a:cubicBezTo>
                        <a:pt x="2516671" y="496540"/>
                        <a:pt x="2486303" y="484367"/>
                        <a:pt x="2471119" y="456979"/>
                      </a:cubicBezTo>
                      <a:cubicBezTo>
                        <a:pt x="2437715" y="396117"/>
                        <a:pt x="2437715" y="396117"/>
                        <a:pt x="2437715" y="396117"/>
                      </a:cubicBezTo>
                      <a:cubicBezTo>
                        <a:pt x="2322317" y="225704"/>
                        <a:pt x="2127963" y="122238"/>
                        <a:pt x="1918425" y="122238"/>
                      </a:cubicBezTo>
                      <a:close/>
                      <a:moveTo>
                        <a:pt x="1919219" y="0"/>
                      </a:moveTo>
                      <a:cubicBezTo>
                        <a:pt x="2168231" y="0"/>
                        <a:pt x="2402060" y="124823"/>
                        <a:pt x="2541750" y="331847"/>
                      </a:cubicBezTo>
                      <a:cubicBezTo>
                        <a:pt x="2541750" y="331847"/>
                        <a:pt x="2544787" y="334891"/>
                        <a:pt x="2544787" y="334891"/>
                      </a:cubicBezTo>
                      <a:cubicBezTo>
                        <a:pt x="2553897" y="353158"/>
                        <a:pt x="2553897" y="353158"/>
                        <a:pt x="2553897" y="353158"/>
                      </a:cubicBezTo>
                      <a:cubicBezTo>
                        <a:pt x="2563007" y="350113"/>
                        <a:pt x="2563007" y="350113"/>
                        <a:pt x="2563007" y="350113"/>
                      </a:cubicBezTo>
                      <a:cubicBezTo>
                        <a:pt x="2566044" y="350113"/>
                        <a:pt x="2566044" y="347069"/>
                        <a:pt x="2566044" y="347069"/>
                      </a:cubicBezTo>
                      <a:cubicBezTo>
                        <a:pt x="2638925" y="325758"/>
                        <a:pt x="2714844" y="313580"/>
                        <a:pt x="2790762" y="313580"/>
                      </a:cubicBezTo>
                      <a:cubicBezTo>
                        <a:pt x="3203759" y="313580"/>
                        <a:pt x="3537800" y="648471"/>
                        <a:pt x="3537800" y="1062518"/>
                      </a:cubicBezTo>
                      <a:cubicBezTo>
                        <a:pt x="3537800" y="1062518"/>
                        <a:pt x="3537800" y="1065562"/>
                        <a:pt x="3537800" y="1065562"/>
                      </a:cubicBezTo>
                      <a:cubicBezTo>
                        <a:pt x="3534763" y="1114274"/>
                        <a:pt x="3534763" y="1114274"/>
                        <a:pt x="3534763" y="1114274"/>
                      </a:cubicBezTo>
                      <a:cubicBezTo>
                        <a:pt x="3546910" y="1120363"/>
                        <a:pt x="3546910" y="1120363"/>
                        <a:pt x="3546910" y="1120363"/>
                      </a:cubicBezTo>
                      <a:cubicBezTo>
                        <a:pt x="3549947" y="1123407"/>
                        <a:pt x="3552983" y="1123407"/>
                        <a:pt x="3552983" y="1123407"/>
                      </a:cubicBezTo>
                      <a:cubicBezTo>
                        <a:pt x="3729114" y="1245185"/>
                        <a:pt x="3835400" y="1443076"/>
                        <a:pt x="3835400" y="1656188"/>
                      </a:cubicBezTo>
                      <a:cubicBezTo>
                        <a:pt x="3835400" y="2009346"/>
                        <a:pt x="3546910" y="2295525"/>
                        <a:pt x="3194648" y="2295525"/>
                      </a:cubicBezTo>
                      <a:cubicBezTo>
                        <a:pt x="3194648" y="2295525"/>
                        <a:pt x="3191612" y="2295525"/>
                        <a:pt x="3191612" y="2295525"/>
                      </a:cubicBezTo>
                      <a:cubicBezTo>
                        <a:pt x="3170355" y="2295525"/>
                        <a:pt x="3170355" y="2295525"/>
                        <a:pt x="3170355" y="2295525"/>
                      </a:cubicBezTo>
                      <a:cubicBezTo>
                        <a:pt x="3161244" y="2295525"/>
                        <a:pt x="3161244" y="2295525"/>
                        <a:pt x="3161244" y="2295525"/>
                      </a:cubicBezTo>
                      <a:cubicBezTo>
                        <a:pt x="3158208" y="2295525"/>
                        <a:pt x="3158208" y="2295525"/>
                        <a:pt x="3155171" y="2295525"/>
                      </a:cubicBezTo>
                      <a:cubicBezTo>
                        <a:pt x="686303" y="2295525"/>
                        <a:pt x="686303" y="2295525"/>
                        <a:pt x="686303" y="2295525"/>
                      </a:cubicBezTo>
                      <a:cubicBezTo>
                        <a:pt x="686303" y="2295525"/>
                        <a:pt x="683266" y="2295525"/>
                        <a:pt x="680230" y="2295525"/>
                      </a:cubicBezTo>
                      <a:cubicBezTo>
                        <a:pt x="671119" y="2295525"/>
                        <a:pt x="671119" y="2295525"/>
                        <a:pt x="671119" y="2295525"/>
                      </a:cubicBezTo>
                      <a:cubicBezTo>
                        <a:pt x="628605" y="2292481"/>
                        <a:pt x="628605" y="2292481"/>
                        <a:pt x="628605" y="2292481"/>
                      </a:cubicBezTo>
                      <a:cubicBezTo>
                        <a:pt x="628605" y="2292481"/>
                        <a:pt x="628605" y="2292481"/>
                        <a:pt x="625568" y="2292481"/>
                      </a:cubicBezTo>
                      <a:cubicBezTo>
                        <a:pt x="270270" y="2255947"/>
                        <a:pt x="0" y="1957590"/>
                        <a:pt x="0" y="1598343"/>
                      </a:cubicBezTo>
                      <a:cubicBezTo>
                        <a:pt x="0" y="1220830"/>
                        <a:pt x="306711" y="910295"/>
                        <a:pt x="683266" y="904206"/>
                      </a:cubicBezTo>
                      <a:cubicBezTo>
                        <a:pt x="710597" y="873761"/>
                        <a:pt x="710597" y="873761"/>
                        <a:pt x="710597" y="873761"/>
                      </a:cubicBezTo>
                      <a:cubicBezTo>
                        <a:pt x="710597" y="870717"/>
                        <a:pt x="713634" y="870717"/>
                        <a:pt x="713634" y="867672"/>
                      </a:cubicBezTo>
                      <a:cubicBezTo>
                        <a:pt x="835103" y="745894"/>
                        <a:pt x="999087" y="678915"/>
                        <a:pt x="1172181" y="678915"/>
                      </a:cubicBezTo>
                      <a:cubicBezTo>
                        <a:pt x="1172181" y="678915"/>
                        <a:pt x="1175218" y="678915"/>
                        <a:pt x="1178255" y="678915"/>
                      </a:cubicBezTo>
                      <a:cubicBezTo>
                        <a:pt x="1184328" y="605848"/>
                        <a:pt x="1184328" y="605848"/>
                        <a:pt x="1184328" y="605848"/>
                      </a:cubicBezTo>
                      <a:cubicBezTo>
                        <a:pt x="1184328" y="602804"/>
                        <a:pt x="1184328" y="599759"/>
                        <a:pt x="1187365" y="599759"/>
                      </a:cubicBezTo>
                      <a:cubicBezTo>
                        <a:pt x="1257210" y="252691"/>
                        <a:pt x="1566957" y="0"/>
                        <a:pt x="1919219" y="0"/>
                      </a:cubicBezTo>
                      <a:close/>
                    </a:path>
                  </a:pathLst>
                </a:custGeom>
                <a:solidFill>
                  <a:srgbClr val="FFFFFF"/>
                </a:solidFill>
                <a:ln>
                  <a:noFill/>
                </a:ln>
              </p:spPr>
              <p:txBody>
                <a:bodyPr vert="horz" wrap="square" lIns="89642" tIns="44821" rIns="89642" bIns="44821" numCol="1" anchor="t" anchorCtr="0" compatLnSpc="1">
                  <a:prstTxWarp prst="textNoShape">
                    <a:avLst/>
                  </a:prstTxWarp>
                  <a:noAutofit/>
                </a:bodyPr>
                <a:lstStyle/>
                <a:p>
                  <a:pPr defTabSz="896386">
                    <a:defRPr/>
                  </a:pPr>
                  <a:endParaRPr lang="en-US" sz="1765" kern="0">
                    <a:solidFill>
                      <a:srgbClr val="FFFFFF"/>
                    </a:solidFill>
                    <a:latin typeface="Segoe UI"/>
                  </a:endParaRPr>
                </a:p>
              </p:txBody>
            </p:sp>
            <p:sp>
              <p:nvSpPr>
                <p:cNvPr id="411" name="Freeform 109"/>
                <p:cNvSpPr>
                  <a:spLocks/>
                </p:cNvSpPr>
                <p:nvPr/>
              </p:nvSpPr>
              <p:spPr bwMode="auto">
                <a:xfrm>
                  <a:off x="7936686" y="2796097"/>
                  <a:ext cx="148270" cy="149376"/>
                </a:xfrm>
                <a:custGeom>
                  <a:avLst/>
                  <a:gdLst>
                    <a:gd name="T0" fmla="*/ 680 w 701"/>
                    <a:gd name="T1" fmla="*/ 640 h 704"/>
                    <a:gd name="T2" fmla="*/ 568 w 701"/>
                    <a:gd name="T3" fmla="*/ 571 h 704"/>
                    <a:gd name="T4" fmla="*/ 531 w 701"/>
                    <a:gd name="T5" fmla="*/ 573 h 704"/>
                    <a:gd name="T6" fmla="*/ 351 w 701"/>
                    <a:gd name="T7" fmla="*/ 637 h 704"/>
                    <a:gd name="T8" fmla="*/ 64 w 701"/>
                    <a:gd name="T9" fmla="*/ 350 h 704"/>
                    <a:gd name="T10" fmla="*/ 351 w 701"/>
                    <a:gd name="T11" fmla="*/ 64 h 704"/>
                    <a:gd name="T12" fmla="*/ 631 w 701"/>
                    <a:gd name="T13" fmla="*/ 294 h 704"/>
                    <a:gd name="T14" fmla="*/ 474 w 701"/>
                    <a:gd name="T15" fmla="*/ 294 h 704"/>
                    <a:gd name="T16" fmla="*/ 445 w 701"/>
                    <a:gd name="T17" fmla="*/ 312 h 704"/>
                    <a:gd name="T18" fmla="*/ 432 w 701"/>
                    <a:gd name="T19" fmla="*/ 338 h 704"/>
                    <a:gd name="T20" fmla="*/ 320 w 701"/>
                    <a:gd name="T21" fmla="*/ 203 h 704"/>
                    <a:gd name="T22" fmla="*/ 284 w 701"/>
                    <a:gd name="T23" fmla="*/ 193 h 704"/>
                    <a:gd name="T24" fmla="*/ 263 w 701"/>
                    <a:gd name="T25" fmla="*/ 223 h 704"/>
                    <a:gd name="T26" fmla="*/ 263 w 701"/>
                    <a:gd name="T27" fmla="*/ 327 h 704"/>
                    <a:gd name="T28" fmla="*/ 192 w 701"/>
                    <a:gd name="T29" fmla="*/ 327 h 704"/>
                    <a:gd name="T30" fmla="*/ 160 w 701"/>
                    <a:gd name="T31" fmla="*/ 359 h 704"/>
                    <a:gd name="T32" fmla="*/ 192 w 701"/>
                    <a:gd name="T33" fmla="*/ 391 h 704"/>
                    <a:gd name="T34" fmla="*/ 295 w 701"/>
                    <a:gd name="T35" fmla="*/ 391 h 704"/>
                    <a:gd name="T36" fmla="*/ 327 w 701"/>
                    <a:gd name="T37" fmla="*/ 359 h 704"/>
                    <a:gd name="T38" fmla="*/ 327 w 701"/>
                    <a:gd name="T39" fmla="*/ 311 h 704"/>
                    <a:gd name="T40" fmla="*/ 414 w 701"/>
                    <a:gd name="T41" fmla="*/ 416 h 704"/>
                    <a:gd name="T42" fmla="*/ 439 w 701"/>
                    <a:gd name="T43" fmla="*/ 428 h 704"/>
                    <a:gd name="T44" fmla="*/ 443 w 701"/>
                    <a:gd name="T45" fmla="*/ 428 h 704"/>
                    <a:gd name="T46" fmla="*/ 468 w 701"/>
                    <a:gd name="T47" fmla="*/ 410 h 704"/>
                    <a:gd name="T48" fmla="*/ 494 w 701"/>
                    <a:gd name="T49" fmla="*/ 358 h 704"/>
                    <a:gd name="T50" fmla="*/ 661 w 701"/>
                    <a:gd name="T51" fmla="*/ 358 h 704"/>
                    <a:gd name="T52" fmla="*/ 665 w 701"/>
                    <a:gd name="T53" fmla="*/ 358 h 704"/>
                    <a:gd name="T54" fmla="*/ 670 w 701"/>
                    <a:gd name="T55" fmla="*/ 358 h 704"/>
                    <a:gd name="T56" fmla="*/ 700 w 701"/>
                    <a:gd name="T57" fmla="*/ 324 h 704"/>
                    <a:gd name="T58" fmla="*/ 589 w 701"/>
                    <a:gd name="T59" fmla="*/ 94 h 704"/>
                    <a:gd name="T60" fmla="*/ 351 w 701"/>
                    <a:gd name="T61" fmla="*/ 0 h 704"/>
                    <a:gd name="T62" fmla="*/ 0 w 701"/>
                    <a:gd name="T63" fmla="*/ 350 h 704"/>
                    <a:gd name="T64" fmla="*/ 351 w 701"/>
                    <a:gd name="T65" fmla="*/ 701 h 704"/>
                    <a:gd name="T66" fmla="*/ 553 w 701"/>
                    <a:gd name="T67" fmla="*/ 637 h 704"/>
                    <a:gd name="T68" fmla="*/ 646 w 701"/>
                    <a:gd name="T69" fmla="*/ 694 h 704"/>
                    <a:gd name="T70" fmla="*/ 690 w 701"/>
                    <a:gd name="T71" fmla="*/ 684 h 704"/>
                    <a:gd name="T72" fmla="*/ 680 w 701"/>
                    <a:gd name="T73" fmla="*/ 640 h 7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1" h="704">
                      <a:moveTo>
                        <a:pt x="680" y="640"/>
                      </a:moveTo>
                      <a:cubicBezTo>
                        <a:pt x="568" y="571"/>
                        <a:pt x="568" y="571"/>
                        <a:pt x="568" y="571"/>
                      </a:cubicBezTo>
                      <a:cubicBezTo>
                        <a:pt x="556" y="564"/>
                        <a:pt x="541" y="564"/>
                        <a:pt x="531" y="573"/>
                      </a:cubicBezTo>
                      <a:cubicBezTo>
                        <a:pt x="479" y="615"/>
                        <a:pt x="417" y="637"/>
                        <a:pt x="351" y="637"/>
                      </a:cubicBezTo>
                      <a:cubicBezTo>
                        <a:pt x="193" y="637"/>
                        <a:pt x="64" y="508"/>
                        <a:pt x="64" y="350"/>
                      </a:cubicBezTo>
                      <a:cubicBezTo>
                        <a:pt x="64" y="193"/>
                        <a:pt x="193" y="64"/>
                        <a:pt x="351" y="64"/>
                      </a:cubicBezTo>
                      <a:cubicBezTo>
                        <a:pt x="488" y="64"/>
                        <a:pt x="605" y="163"/>
                        <a:pt x="631" y="294"/>
                      </a:cubicBezTo>
                      <a:cubicBezTo>
                        <a:pt x="474" y="294"/>
                        <a:pt x="474" y="294"/>
                        <a:pt x="474" y="294"/>
                      </a:cubicBezTo>
                      <a:cubicBezTo>
                        <a:pt x="462" y="294"/>
                        <a:pt x="451" y="301"/>
                        <a:pt x="445" y="312"/>
                      </a:cubicBezTo>
                      <a:cubicBezTo>
                        <a:pt x="432" y="338"/>
                        <a:pt x="432" y="338"/>
                        <a:pt x="432" y="338"/>
                      </a:cubicBezTo>
                      <a:cubicBezTo>
                        <a:pt x="320" y="203"/>
                        <a:pt x="320" y="203"/>
                        <a:pt x="320" y="203"/>
                      </a:cubicBezTo>
                      <a:cubicBezTo>
                        <a:pt x="311" y="192"/>
                        <a:pt x="297" y="188"/>
                        <a:pt x="284" y="193"/>
                      </a:cubicBezTo>
                      <a:cubicBezTo>
                        <a:pt x="271" y="197"/>
                        <a:pt x="263" y="210"/>
                        <a:pt x="263" y="223"/>
                      </a:cubicBezTo>
                      <a:cubicBezTo>
                        <a:pt x="263" y="327"/>
                        <a:pt x="263" y="327"/>
                        <a:pt x="263" y="327"/>
                      </a:cubicBezTo>
                      <a:cubicBezTo>
                        <a:pt x="192" y="327"/>
                        <a:pt x="192" y="327"/>
                        <a:pt x="192" y="327"/>
                      </a:cubicBezTo>
                      <a:cubicBezTo>
                        <a:pt x="174" y="327"/>
                        <a:pt x="160" y="341"/>
                        <a:pt x="160" y="359"/>
                      </a:cubicBezTo>
                      <a:cubicBezTo>
                        <a:pt x="160" y="377"/>
                        <a:pt x="174" y="391"/>
                        <a:pt x="192" y="391"/>
                      </a:cubicBezTo>
                      <a:cubicBezTo>
                        <a:pt x="295" y="391"/>
                        <a:pt x="295" y="391"/>
                        <a:pt x="295" y="391"/>
                      </a:cubicBezTo>
                      <a:cubicBezTo>
                        <a:pt x="313" y="391"/>
                        <a:pt x="327" y="377"/>
                        <a:pt x="327" y="359"/>
                      </a:cubicBezTo>
                      <a:cubicBezTo>
                        <a:pt x="327" y="311"/>
                        <a:pt x="327" y="311"/>
                        <a:pt x="327" y="311"/>
                      </a:cubicBezTo>
                      <a:cubicBezTo>
                        <a:pt x="414" y="416"/>
                        <a:pt x="414" y="416"/>
                        <a:pt x="414" y="416"/>
                      </a:cubicBezTo>
                      <a:cubicBezTo>
                        <a:pt x="421" y="424"/>
                        <a:pt x="430" y="428"/>
                        <a:pt x="439" y="428"/>
                      </a:cubicBezTo>
                      <a:cubicBezTo>
                        <a:pt x="440" y="428"/>
                        <a:pt x="441" y="428"/>
                        <a:pt x="443" y="428"/>
                      </a:cubicBezTo>
                      <a:cubicBezTo>
                        <a:pt x="453" y="427"/>
                        <a:pt x="463" y="420"/>
                        <a:pt x="468" y="410"/>
                      </a:cubicBezTo>
                      <a:cubicBezTo>
                        <a:pt x="494" y="358"/>
                        <a:pt x="494" y="358"/>
                        <a:pt x="494" y="358"/>
                      </a:cubicBezTo>
                      <a:cubicBezTo>
                        <a:pt x="661" y="358"/>
                        <a:pt x="661" y="358"/>
                        <a:pt x="661" y="358"/>
                      </a:cubicBezTo>
                      <a:cubicBezTo>
                        <a:pt x="662" y="358"/>
                        <a:pt x="663" y="358"/>
                        <a:pt x="665" y="358"/>
                      </a:cubicBezTo>
                      <a:cubicBezTo>
                        <a:pt x="666" y="358"/>
                        <a:pt x="668" y="358"/>
                        <a:pt x="670" y="358"/>
                      </a:cubicBezTo>
                      <a:cubicBezTo>
                        <a:pt x="688" y="357"/>
                        <a:pt x="701" y="341"/>
                        <a:pt x="700" y="324"/>
                      </a:cubicBezTo>
                      <a:cubicBezTo>
                        <a:pt x="693" y="236"/>
                        <a:pt x="654" y="154"/>
                        <a:pt x="589" y="94"/>
                      </a:cubicBezTo>
                      <a:cubicBezTo>
                        <a:pt x="524" y="33"/>
                        <a:pt x="439" y="0"/>
                        <a:pt x="351" y="0"/>
                      </a:cubicBezTo>
                      <a:cubicBezTo>
                        <a:pt x="157" y="0"/>
                        <a:pt x="0" y="157"/>
                        <a:pt x="0" y="350"/>
                      </a:cubicBezTo>
                      <a:cubicBezTo>
                        <a:pt x="0" y="544"/>
                        <a:pt x="157" y="701"/>
                        <a:pt x="351" y="701"/>
                      </a:cubicBezTo>
                      <a:cubicBezTo>
                        <a:pt x="423" y="701"/>
                        <a:pt x="494" y="678"/>
                        <a:pt x="553" y="637"/>
                      </a:cubicBezTo>
                      <a:cubicBezTo>
                        <a:pt x="646" y="694"/>
                        <a:pt x="646" y="694"/>
                        <a:pt x="646" y="694"/>
                      </a:cubicBezTo>
                      <a:cubicBezTo>
                        <a:pt x="661" y="704"/>
                        <a:pt x="681" y="699"/>
                        <a:pt x="690" y="684"/>
                      </a:cubicBezTo>
                      <a:cubicBezTo>
                        <a:pt x="700" y="669"/>
                        <a:pt x="695" y="649"/>
                        <a:pt x="680" y="640"/>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FFFFFF"/>
                    </a:solidFill>
                    <a:latin typeface="Segoe UI"/>
                  </a:endParaRPr>
                </a:p>
              </p:txBody>
            </p:sp>
          </p:grpSp>
          <p:grpSp>
            <p:nvGrpSpPr>
              <p:cNvPr id="126" name="Group 125"/>
              <p:cNvGrpSpPr/>
              <p:nvPr/>
            </p:nvGrpSpPr>
            <p:grpSpPr>
              <a:xfrm>
                <a:off x="7997844" y="2734667"/>
                <a:ext cx="258848" cy="380791"/>
                <a:chOff x="8059871" y="2783865"/>
                <a:chExt cx="258848" cy="380791"/>
              </a:xfrm>
            </p:grpSpPr>
            <p:sp>
              <p:nvSpPr>
                <p:cNvPr id="127" name="Freeform 230"/>
                <p:cNvSpPr/>
                <p:nvPr/>
              </p:nvSpPr>
              <p:spPr bwMode="auto">
                <a:xfrm rot="18899207">
                  <a:off x="7998899" y="2844837"/>
                  <a:ext cx="380791" cy="258848"/>
                </a:xfrm>
                <a:custGeom>
                  <a:avLst/>
                  <a:gdLst>
                    <a:gd name="connsiteX0" fmla="*/ 3322794 w 5223983"/>
                    <a:gd name="connsiteY0" fmla="*/ 1406050 h 3551081"/>
                    <a:gd name="connsiteX1" fmla="*/ 3699984 w 5223983"/>
                    <a:gd name="connsiteY1" fmla="*/ 1783240 h 3551081"/>
                    <a:gd name="connsiteX2" fmla="*/ 3322794 w 5223983"/>
                    <a:gd name="connsiteY2" fmla="*/ 2160430 h 3551081"/>
                    <a:gd name="connsiteX3" fmla="*/ 2945604 w 5223983"/>
                    <a:gd name="connsiteY3" fmla="*/ 1783240 h 3551081"/>
                    <a:gd name="connsiteX4" fmla="*/ 3322794 w 5223983"/>
                    <a:gd name="connsiteY4" fmla="*/ 1406050 h 3551081"/>
                    <a:gd name="connsiteX5" fmla="*/ 1901190 w 5223983"/>
                    <a:gd name="connsiteY5" fmla="*/ 1406050 h 3551081"/>
                    <a:gd name="connsiteX6" fmla="*/ 2278380 w 5223983"/>
                    <a:gd name="connsiteY6" fmla="*/ 1783240 h 3551081"/>
                    <a:gd name="connsiteX7" fmla="*/ 1901190 w 5223983"/>
                    <a:gd name="connsiteY7" fmla="*/ 2160430 h 3551081"/>
                    <a:gd name="connsiteX8" fmla="*/ 1524000 w 5223983"/>
                    <a:gd name="connsiteY8" fmla="*/ 1783240 h 3551081"/>
                    <a:gd name="connsiteX9" fmla="*/ 1901190 w 5223983"/>
                    <a:gd name="connsiteY9" fmla="*/ 1406050 h 3551081"/>
                    <a:gd name="connsiteX10" fmla="*/ 3444555 w 5223983"/>
                    <a:gd name="connsiteY10" fmla="*/ 1 h 3551081"/>
                    <a:gd name="connsiteX11" fmla="*/ 5223983 w 5223983"/>
                    <a:gd name="connsiteY11" fmla="*/ 1779430 h 3551081"/>
                    <a:gd name="connsiteX12" fmla="*/ 3452333 w 5223983"/>
                    <a:gd name="connsiteY12" fmla="*/ 3551081 h 3551081"/>
                    <a:gd name="connsiteX13" fmla="*/ 3296124 w 5223983"/>
                    <a:gd name="connsiteY13" fmla="*/ 3394871 h 3551081"/>
                    <a:gd name="connsiteX14" fmla="*/ 4919183 w 5223983"/>
                    <a:gd name="connsiteY14" fmla="*/ 1771811 h 3551081"/>
                    <a:gd name="connsiteX15" fmla="*/ 3295964 w 5223983"/>
                    <a:gd name="connsiteY15" fmla="*/ 148592 h 3551081"/>
                    <a:gd name="connsiteX16" fmla="*/ 1779429 w 5223983"/>
                    <a:gd name="connsiteY16" fmla="*/ 0 h 3551081"/>
                    <a:gd name="connsiteX17" fmla="*/ 1928020 w 5223983"/>
                    <a:gd name="connsiteY17" fmla="*/ 148590 h 3551081"/>
                    <a:gd name="connsiteX18" fmla="*/ 304801 w 5223983"/>
                    <a:gd name="connsiteY18" fmla="*/ 1771809 h 3551081"/>
                    <a:gd name="connsiteX19" fmla="*/ 1927860 w 5223983"/>
                    <a:gd name="connsiteY19" fmla="*/ 3394869 h 3551081"/>
                    <a:gd name="connsiteX20" fmla="*/ 1771651 w 5223983"/>
                    <a:gd name="connsiteY20" fmla="*/ 3551079 h 3551081"/>
                    <a:gd name="connsiteX21" fmla="*/ 0 w 5223983"/>
                    <a:gd name="connsiteY21" fmla="*/ 1779428 h 3551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223983" h="3551081">
                      <a:moveTo>
                        <a:pt x="3322794" y="1406050"/>
                      </a:moveTo>
                      <a:cubicBezTo>
                        <a:pt x="3531110" y="1406050"/>
                        <a:pt x="3699984" y="1574924"/>
                        <a:pt x="3699984" y="1783240"/>
                      </a:cubicBezTo>
                      <a:cubicBezTo>
                        <a:pt x="3699984" y="1991556"/>
                        <a:pt x="3531110" y="2160430"/>
                        <a:pt x="3322794" y="2160430"/>
                      </a:cubicBezTo>
                      <a:cubicBezTo>
                        <a:pt x="3114478" y="2160430"/>
                        <a:pt x="2945604" y="1991556"/>
                        <a:pt x="2945604" y="1783240"/>
                      </a:cubicBezTo>
                      <a:cubicBezTo>
                        <a:pt x="2945604" y="1574924"/>
                        <a:pt x="3114478" y="1406050"/>
                        <a:pt x="3322794" y="1406050"/>
                      </a:cubicBezTo>
                      <a:close/>
                      <a:moveTo>
                        <a:pt x="1901190" y="1406050"/>
                      </a:moveTo>
                      <a:cubicBezTo>
                        <a:pt x="2109506" y="1406050"/>
                        <a:pt x="2278380" y="1574924"/>
                        <a:pt x="2278380" y="1783240"/>
                      </a:cubicBezTo>
                      <a:cubicBezTo>
                        <a:pt x="2278380" y="1991556"/>
                        <a:pt x="2109506" y="2160430"/>
                        <a:pt x="1901190" y="2160430"/>
                      </a:cubicBezTo>
                      <a:cubicBezTo>
                        <a:pt x="1692874" y="2160430"/>
                        <a:pt x="1524000" y="1991556"/>
                        <a:pt x="1524000" y="1783240"/>
                      </a:cubicBezTo>
                      <a:cubicBezTo>
                        <a:pt x="1524000" y="1574924"/>
                        <a:pt x="1692874" y="1406050"/>
                        <a:pt x="1901190" y="1406050"/>
                      </a:cubicBezTo>
                      <a:close/>
                      <a:moveTo>
                        <a:pt x="3444555" y="1"/>
                      </a:moveTo>
                      <a:lnTo>
                        <a:pt x="5223983" y="1779430"/>
                      </a:lnTo>
                      <a:lnTo>
                        <a:pt x="3452333" y="3551081"/>
                      </a:lnTo>
                      <a:lnTo>
                        <a:pt x="3296124" y="3394871"/>
                      </a:lnTo>
                      <a:lnTo>
                        <a:pt x="4919183" y="1771811"/>
                      </a:lnTo>
                      <a:lnTo>
                        <a:pt x="3295964" y="148592"/>
                      </a:lnTo>
                      <a:close/>
                      <a:moveTo>
                        <a:pt x="1779429" y="0"/>
                      </a:moveTo>
                      <a:lnTo>
                        <a:pt x="1928020" y="148590"/>
                      </a:lnTo>
                      <a:lnTo>
                        <a:pt x="304801" y="1771809"/>
                      </a:lnTo>
                      <a:lnTo>
                        <a:pt x="1927860" y="3394869"/>
                      </a:lnTo>
                      <a:lnTo>
                        <a:pt x="1771651" y="3551079"/>
                      </a:lnTo>
                      <a:lnTo>
                        <a:pt x="0" y="1779428"/>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400" kern="0">
                    <a:solidFill>
                      <a:srgbClr val="FFFFFF"/>
                    </a:solidFill>
                    <a:latin typeface="Segoe UI"/>
                    <a:ea typeface="Segoe UI" pitchFamily="34" charset="0"/>
                    <a:cs typeface="Segoe UI" pitchFamily="34" charset="0"/>
                  </a:endParaRPr>
                </a:p>
              </p:txBody>
            </p:sp>
            <p:sp>
              <p:nvSpPr>
                <p:cNvPr id="128" name="Rectangle 127"/>
                <p:cNvSpPr/>
                <p:nvPr/>
              </p:nvSpPr>
              <p:spPr bwMode="auto">
                <a:xfrm>
                  <a:off x="8119704" y="2906820"/>
                  <a:ext cx="141627" cy="15216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400">
                    <a:solidFill>
                      <a:srgbClr val="FFFFFF"/>
                    </a:solidFill>
                    <a:latin typeface="Segoe UI"/>
                    <a:ea typeface="Segoe UI" pitchFamily="34" charset="0"/>
                    <a:cs typeface="Segoe UI" pitchFamily="34" charset="0"/>
                  </a:endParaRPr>
                </a:p>
              </p:txBody>
            </p:sp>
            <p:sp>
              <p:nvSpPr>
                <p:cNvPr id="129" name="Oval 128"/>
                <p:cNvSpPr/>
                <p:nvPr/>
              </p:nvSpPr>
              <p:spPr bwMode="auto">
                <a:xfrm>
                  <a:off x="8113071" y="2954757"/>
                  <a:ext cx="55956" cy="5833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400">
                    <a:solidFill>
                      <a:srgbClr val="FFFFFF"/>
                    </a:solidFill>
                    <a:latin typeface="Segoe UI"/>
                    <a:ea typeface="Segoe UI" pitchFamily="34" charset="0"/>
                    <a:cs typeface="Segoe UI" pitchFamily="34" charset="0"/>
                  </a:endParaRPr>
                </a:p>
              </p:txBody>
            </p:sp>
            <p:sp>
              <p:nvSpPr>
                <p:cNvPr id="130" name="Oval 129"/>
                <p:cNvSpPr/>
                <p:nvPr/>
              </p:nvSpPr>
              <p:spPr bwMode="auto">
                <a:xfrm>
                  <a:off x="8195835" y="2952736"/>
                  <a:ext cx="55956" cy="5833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400">
                    <a:solidFill>
                      <a:srgbClr val="FFFFFF"/>
                    </a:solidFill>
                    <a:latin typeface="Segoe UI"/>
                    <a:ea typeface="Segoe UI" pitchFamily="34" charset="0"/>
                    <a:cs typeface="Segoe UI" pitchFamily="34" charset="0"/>
                  </a:endParaRPr>
                </a:p>
              </p:txBody>
            </p:sp>
          </p:grpSp>
          <p:sp>
            <p:nvSpPr>
              <p:cNvPr id="132" name="Rectangle 131"/>
              <p:cNvSpPr/>
              <p:nvPr/>
            </p:nvSpPr>
            <p:spPr>
              <a:xfrm>
                <a:off x="6340519" y="4367245"/>
                <a:ext cx="1294130" cy="432594"/>
              </a:xfrm>
              <a:prstGeom prst="rect">
                <a:avLst/>
              </a:prstGeom>
            </p:spPr>
            <p:txBody>
              <a:bodyPr wrap="square">
                <a:spAutoFit/>
              </a:bodyPr>
              <a:lstStyle/>
              <a:p>
                <a:pPr defTabSz="914225">
                  <a:defRPr/>
                </a:pPr>
                <a:r>
                  <a:rPr lang="en-US" sz="1078" kern="0">
                    <a:solidFill>
                      <a:srgbClr val="FFFFFF"/>
                    </a:solidFill>
                    <a:latin typeface="Segoe UI"/>
                    <a:cs typeface="Segoe UI Semilight" panose="020B0402040204020203" pitchFamily="34" charset="0"/>
                  </a:rPr>
                  <a:t>Azure Analysis</a:t>
                </a:r>
                <a:br>
                  <a:rPr lang="en-US" sz="1078" kern="0">
                    <a:solidFill>
                      <a:srgbClr val="FFFFFF"/>
                    </a:solidFill>
                    <a:latin typeface="Segoe UI"/>
                    <a:cs typeface="Segoe UI Semilight" panose="020B0402040204020203" pitchFamily="34" charset="0"/>
                  </a:rPr>
                </a:br>
                <a:r>
                  <a:rPr lang="en-US" sz="1078" kern="0">
                    <a:solidFill>
                      <a:srgbClr val="FFFFFF"/>
                    </a:solidFill>
                    <a:latin typeface="Segoe UI"/>
                    <a:cs typeface="Segoe UI Semilight" panose="020B0402040204020203" pitchFamily="34" charset="0"/>
                  </a:rPr>
                  <a:t>Services</a:t>
                </a:r>
              </a:p>
            </p:txBody>
          </p:sp>
          <p:grpSp>
            <p:nvGrpSpPr>
              <p:cNvPr id="9" name="Group 8"/>
              <p:cNvGrpSpPr/>
              <p:nvPr/>
            </p:nvGrpSpPr>
            <p:grpSpPr>
              <a:xfrm>
                <a:off x="5982706" y="2742063"/>
                <a:ext cx="346672" cy="344971"/>
                <a:chOff x="5982706" y="2742063"/>
                <a:chExt cx="346672" cy="344971"/>
              </a:xfrm>
            </p:grpSpPr>
            <p:sp>
              <p:nvSpPr>
                <p:cNvPr id="142" name="Freeform 34"/>
                <p:cNvSpPr>
                  <a:spLocks/>
                </p:cNvSpPr>
                <p:nvPr/>
              </p:nvSpPr>
              <p:spPr bwMode="auto">
                <a:xfrm>
                  <a:off x="6102871" y="2827987"/>
                  <a:ext cx="106128" cy="175888"/>
                </a:xfrm>
                <a:custGeom>
                  <a:avLst/>
                  <a:gdLst>
                    <a:gd name="T0" fmla="*/ 1459 w 1508"/>
                    <a:gd name="T1" fmla="*/ 930 h 2501"/>
                    <a:gd name="T2" fmla="*/ 837 w 1508"/>
                    <a:gd name="T3" fmla="*/ 930 h 2501"/>
                    <a:gd name="T4" fmla="*/ 1097 w 1508"/>
                    <a:gd name="T5" fmla="*/ 63 h 2501"/>
                    <a:gd name="T6" fmla="*/ 1072 w 1508"/>
                    <a:gd name="T7" fmla="*/ 4 h 2501"/>
                    <a:gd name="T8" fmla="*/ 1053 w 1508"/>
                    <a:gd name="T9" fmla="*/ 0 h 2501"/>
                    <a:gd name="T10" fmla="*/ 1014 w 1508"/>
                    <a:gd name="T11" fmla="*/ 19 h 2501"/>
                    <a:gd name="T12" fmla="*/ 10 w 1508"/>
                    <a:gd name="T13" fmla="*/ 1483 h 2501"/>
                    <a:gd name="T14" fmla="*/ 5 w 1508"/>
                    <a:gd name="T15" fmla="*/ 1532 h 2501"/>
                    <a:gd name="T16" fmla="*/ 49 w 1508"/>
                    <a:gd name="T17" fmla="*/ 1556 h 2501"/>
                    <a:gd name="T18" fmla="*/ 651 w 1508"/>
                    <a:gd name="T19" fmla="*/ 1556 h 2501"/>
                    <a:gd name="T20" fmla="*/ 382 w 1508"/>
                    <a:gd name="T21" fmla="*/ 2438 h 2501"/>
                    <a:gd name="T22" fmla="*/ 407 w 1508"/>
                    <a:gd name="T23" fmla="*/ 2497 h 2501"/>
                    <a:gd name="T24" fmla="*/ 426 w 1508"/>
                    <a:gd name="T25" fmla="*/ 2501 h 2501"/>
                    <a:gd name="T26" fmla="*/ 465 w 1508"/>
                    <a:gd name="T27" fmla="*/ 2482 h 2501"/>
                    <a:gd name="T28" fmla="*/ 1498 w 1508"/>
                    <a:gd name="T29" fmla="*/ 1003 h 2501"/>
                    <a:gd name="T30" fmla="*/ 1508 w 1508"/>
                    <a:gd name="T31" fmla="*/ 974 h 2501"/>
                    <a:gd name="T32" fmla="*/ 1459 w 1508"/>
                    <a:gd name="T33" fmla="*/ 930 h 2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08" h="2501">
                      <a:moveTo>
                        <a:pt x="1459" y="930"/>
                      </a:moveTo>
                      <a:lnTo>
                        <a:pt x="837" y="930"/>
                      </a:lnTo>
                      <a:lnTo>
                        <a:pt x="1097" y="63"/>
                      </a:lnTo>
                      <a:cubicBezTo>
                        <a:pt x="1102" y="39"/>
                        <a:pt x="1092" y="14"/>
                        <a:pt x="1072" y="4"/>
                      </a:cubicBezTo>
                      <a:cubicBezTo>
                        <a:pt x="1068" y="0"/>
                        <a:pt x="1058" y="0"/>
                        <a:pt x="1053" y="0"/>
                      </a:cubicBezTo>
                      <a:cubicBezTo>
                        <a:pt x="1038" y="0"/>
                        <a:pt x="1024" y="9"/>
                        <a:pt x="1014" y="19"/>
                      </a:cubicBezTo>
                      <a:lnTo>
                        <a:pt x="10" y="1483"/>
                      </a:lnTo>
                      <a:cubicBezTo>
                        <a:pt x="0" y="1498"/>
                        <a:pt x="0" y="1517"/>
                        <a:pt x="5" y="1532"/>
                      </a:cubicBezTo>
                      <a:cubicBezTo>
                        <a:pt x="15" y="1547"/>
                        <a:pt x="30" y="1556"/>
                        <a:pt x="49" y="1556"/>
                      </a:cubicBezTo>
                      <a:lnTo>
                        <a:pt x="651" y="1556"/>
                      </a:lnTo>
                      <a:lnTo>
                        <a:pt x="382" y="2438"/>
                      </a:lnTo>
                      <a:cubicBezTo>
                        <a:pt x="377" y="2462"/>
                        <a:pt x="387" y="2487"/>
                        <a:pt x="407" y="2497"/>
                      </a:cubicBezTo>
                      <a:cubicBezTo>
                        <a:pt x="412" y="2501"/>
                        <a:pt x="421" y="2501"/>
                        <a:pt x="426" y="2501"/>
                      </a:cubicBezTo>
                      <a:cubicBezTo>
                        <a:pt x="441" y="2501"/>
                        <a:pt x="456" y="2492"/>
                        <a:pt x="465" y="2482"/>
                      </a:cubicBezTo>
                      <a:lnTo>
                        <a:pt x="1498" y="1003"/>
                      </a:lnTo>
                      <a:cubicBezTo>
                        <a:pt x="1503" y="993"/>
                        <a:pt x="1508" y="984"/>
                        <a:pt x="1508" y="974"/>
                      </a:cubicBezTo>
                      <a:cubicBezTo>
                        <a:pt x="1508" y="949"/>
                        <a:pt x="1484" y="930"/>
                        <a:pt x="1459" y="930"/>
                      </a:cubicBezTo>
                      <a:close/>
                    </a:path>
                  </a:pathLst>
                </a:custGeom>
                <a:solidFill>
                  <a:schemeClr val="tx1"/>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ysClr val="windowText" lastClr="000000"/>
                    </a:solidFill>
                    <a:latin typeface="Segoe UI"/>
                  </a:endParaRPr>
                </a:p>
              </p:txBody>
            </p:sp>
            <p:sp>
              <p:nvSpPr>
                <p:cNvPr id="143" name="Freeform 35"/>
                <p:cNvSpPr>
                  <a:spLocks noEditPoints="1"/>
                </p:cNvSpPr>
                <p:nvPr/>
              </p:nvSpPr>
              <p:spPr bwMode="auto">
                <a:xfrm>
                  <a:off x="5982706" y="2742063"/>
                  <a:ext cx="346672" cy="344971"/>
                </a:xfrm>
                <a:custGeom>
                  <a:avLst/>
                  <a:gdLst>
                    <a:gd name="T0" fmla="*/ 3231 w 4925"/>
                    <a:gd name="T1" fmla="*/ 4866 h 4910"/>
                    <a:gd name="T2" fmla="*/ 3422 w 4925"/>
                    <a:gd name="T3" fmla="*/ 4910 h 4910"/>
                    <a:gd name="T4" fmla="*/ 3579 w 4925"/>
                    <a:gd name="T5" fmla="*/ 4881 h 4910"/>
                    <a:gd name="T6" fmla="*/ 3833 w 4925"/>
                    <a:gd name="T7" fmla="*/ 4646 h 4910"/>
                    <a:gd name="T8" fmla="*/ 3899 w 4925"/>
                    <a:gd name="T9" fmla="*/ 4509 h 4910"/>
                    <a:gd name="T10" fmla="*/ 4063 w 4925"/>
                    <a:gd name="T11" fmla="*/ 4509 h 4910"/>
                    <a:gd name="T12" fmla="*/ 4509 w 4925"/>
                    <a:gd name="T13" fmla="*/ 4063 h 4910"/>
                    <a:gd name="T14" fmla="*/ 4509 w 4925"/>
                    <a:gd name="T15" fmla="*/ 2794 h 4910"/>
                    <a:gd name="T16" fmla="*/ 4866 w 4925"/>
                    <a:gd name="T17" fmla="*/ 2031 h 4910"/>
                    <a:gd name="T18" fmla="*/ 4881 w 4925"/>
                    <a:gd name="T19" fmla="*/ 1679 h 4910"/>
                    <a:gd name="T20" fmla="*/ 4646 w 4925"/>
                    <a:gd name="T21" fmla="*/ 1424 h 4910"/>
                    <a:gd name="T22" fmla="*/ 4509 w 4925"/>
                    <a:gd name="T23" fmla="*/ 1358 h 4910"/>
                    <a:gd name="T24" fmla="*/ 4509 w 4925"/>
                    <a:gd name="T25" fmla="*/ 856 h 4910"/>
                    <a:gd name="T26" fmla="*/ 4063 w 4925"/>
                    <a:gd name="T27" fmla="*/ 411 h 4910"/>
                    <a:gd name="T28" fmla="*/ 2779 w 4925"/>
                    <a:gd name="T29" fmla="*/ 411 h 4910"/>
                    <a:gd name="T30" fmla="*/ 2026 w 4925"/>
                    <a:gd name="T31" fmla="*/ 58 h 4910"/>
                    <a:gd name="T32" fmla="*/ 1679 w 4925"/>
                    <a:gd name="T33" fmla="*/ 44 h 4910"/>
                    <a:gd name="T34" fmla="*/ 1424 w 4925"/>
                    <a:gd name="T35" fmla="*/ 279 h 4910"/>
                    <a:gd name="T36" fmla="*/ 1360 w 4925"/>
                    <a:gd name="T37" fmla="*/ 411 h 4910"/>
                    <a:gd name="T38" fmla="*/ 856 w 4925"/>
                    <a:gd name="T39" fmla="*/ 411 h 4910"/>
                    <a:gd name="T40" fmla="*/ 411 w 4925"/>
                    <a:gd name="T41" fmla="*/ 856 h 4910"/>
                    <a:gd name="T42" fmla="*/ 411 w 4925"/>
                    <a:gd name="T43" fmla="*/ 2478 h 4910"/>
                    <a:gd name="T44" fmla="*/ 58 w 4925"/>
                    <a:gd name="T45" fmla="*/ 3231 h 4910"/>
                    <a:gd name="T46" fmla="*/ 44 w 4925"/>
                    <a:gd name="T47" fmla="*/ 3579 h 4910"/>
                    <a:gd name="T48" fmla="*/ 279 w 4925"/>
                    <a:gd name="T49" fmla="*/ 3833 h 4910"/>
                    <a:gd name="T50" fmla="*/ 411 w 4925"/>
                    <a:gd name="T51" fmla="*/ 3897 h 4910"/>
                    <a:gd name="T52" fmla="*/ 411 w 4925"/>
                    <a:gd name="T53" fmla="*/ 4063 h 4910"/>
                    <a:gd name="T54" fmla="*/ 856 w 4925"/>
                    <a:gd name="T55" fmla="*/ 4509 h 4910"/>
                    <a:gd name="T56" fmla="*/ 2468 w 4925"/>
                    <a:gd name="T57" fmla="*/ 4509 h 4910"/>
                    <a:gd name="T58" fmla="*/ 3231 w 4925"/>
                    <a:gd name="T59" fmla="*/ 4866 h 4910"/>
                    <a:gd name="T60" fmla="*/ 856 w 4925"/>
                    <a:gd name="T61" fmla="*/ 705 h 4910"/>
                    <a:gd name="T62" fmla="*/ 4063 w 4925"/>
                    <a:gd name="T63" fmla="*/ 705 h 4910"/>
                    <a:gd name="T64" fmla="*/ 4210 w 4925"/>
                    <a:gd name="T65" fmla="*/ 851 h 4910"/>
                    <a:gd name="T66" fmla="*/ 4210 w 4925"/>
                    <a:gd name="T67" fmla="*/ 4058 h 4910"/>
                    <a:gd name="T68" fmla="*/ 4063 w 4925"/>
                    <a:gd name="T69" fmla="*/ 4205 h 4910"/>
                    <a:gd name="T70" fmla="*/ 856 w 4925"/>
                    <a:gd name="T71" fmla="*/ 4205 h 4910"/>
                    <a:gd name="T72" fmla="*/ 709 w 4925"/>
                    <a:gd name="T73" fmla="*/ 4058 h 4910"/>
                    <a:gd name="T74" fmla="*/ 709 w 4925"/>
                    <a:gd name="T75" fmla="*/ 851 h 4910"/>
                    <a:gd name="T76" fmla="*/ 856 w 4925"/>
                    <a:gd name="T77" fmla="*/ 705 h 49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925" h="4910">
                      <a:moveTo>
                        <a:pt x="3231" y="4866"/>
                      </a:moveTo>
                      <a:cubicBezTo>
                        <a:pt x="3290" y="4896"/>
                        <a:pt x="3358" y="4910"/>
                        <a:pt x="3422" y="4910"/>
                      </a:cubicBezTo>
                      <a:cubicBezTo>
                        <a:pt x="3476" y="4910"/>
                        <a:pt x="3525" y="4900"/>
                        <a:pt x="3579" y="4881"/>
                      </a:cubicBezTo>
                      <a:cubicBezTo>
                        <a:pt x="3691" y="4842"/>
                        <a:pt x="3784" y="4758"/>
                        <a:pt x="3833" y="4646"/>
                      </a:cubicBezTo>
                      <a:lnTo>
                        <a:pt x="3899" y="4509"/>
                      </a:lnTo>
                      <a:lnTo>
                        <a:pt x="4063" y="4509"/>
                      </a:lnTo>
                      <a:cubicBezTo>
                        <a:pt x="4308" y="4509"/>
                        <a:pt x="4509" y="4308"/>
                        <a:pt x="4509" y="4063"/>
                      </a:cubicBezTo>
                      <a:lnTo>
                        <a:pt x="4509" y="2794"/>
                      </a:lnTo>
                      <a:lnTo>
                        <a:pt x="4866" y="2031"/>
                      </a:lnTo>
                      <a:cubicBezTo>
                        <a:pt x="4920" y="1919"/>
                        <a:pt x="4925" y="1796"/>
                        <a:pt x="4881" y="1679"/>
                      </a:cubicBezTo>
                      <a:cubicBezTo>
                        <a:pt x="4842" y="1566"/>
                        <a:pt x="4758" y="1473"/>
                        <a:pt x="4646" y="1424"/>
                      </a:cubicBezTo>
                      <a:lnTo>
                        <a:pt x="4509" y="1358"/>
                      </a:lnTo>
                      <a:lnTo>
                        <a:pt x="4509" y="856"/>
                      </a:lnTo>
                      <a:cubicBezTo>
                        <a:pt x="4509" y="612"/>
                        <a:pt x="4308" y="411"/>
                        <a:pt x="4063" y="411"/>
                      </a:cubicBezTo>
                      <a:lnTo>
                        <a:pt x="2779" y="411"/>
                      </a:lnTo>
                      <a:lnTo>
                        <a:pt x="2026" y="58"/>
                      </a:lnTo>
                      <a:cubicBezTo>
                        <a:pt x="1919" y="9"/>
                        <a:pt x="1791" y="0"/>
                        <a:pt x="1679" y="44"/>
                      </a:cubicBezTo>
                      <a:cubicBezTo>
                        <a:pt x="1566" y="83"/>
                        <a:pt x="1473" y="166"/>
                        <a:pt x="1424" y="279"/>
                      </a:cubicBezTo>
                      <a:lnTo>
                        <a:pt x="1360" y="411"/>
                      </a:lnTo>
                      <a:lnTo>
                        <a:pt x="856" y="411"/>
                      </a:lnTo>
                      <a:cubicBezTo>
                        <a:pt x="612" y="411"/>
                        <a:pt x="411" y="612"/>
                        <a:pt x="411" y="856"/>
                      </a:cubicBezTo>
                      <a:lnTo>
                        <a:pt x="411" y="2478"/>
                      </a:lnTo>
                      <a:lnTo>
                        <a:pt x="58" y="3231"/>
                      </a:lnTo>
                      <a:cubicBezTo>
                        <a:pt x="9" y="3339"/>
                        <a:pt x="0" y="3466"/>
                        <a:pt x="44" y="3579"/>
                      </a:cubicBezTo>
                      <a:cubicBezTo>
                        <a:pt x="83" y="3691"/>
                        <a:pt x="166" y="3784"/>
                        <a:pt x="279" y="3833"/>
                      </a:cubicBezTo>
                      <a:lnTo>
                        <a:pt x="411" y="3897"/>
                      </a:lnTo>
                      <a:lnTo>
                        <a:pt x="411" y="4063"/>
                      </a:lnTo>
                      <a:cubicBezTo>
                        <a:pt x="411" y="4308"/>
                        <a:pt x="612" y="4509"/>
                        <a:pt x="856" y="4509"/>
                      </a:cubicBezTo>
                      <a:lnTo>
                        <a:pt x="2468" y="4509"/>
                      </a:lnTo>
                      <a:lnTo>
                        <a:pt x="3231" y="4866"/>
                      </a:lnTo>
                      <a:close/>
                      <a:moveTo>
                        <a:pt x="856" y="705"/>
                      </a:moveTo>
                      <a:lnTo>
                        <a:pt x="4063" y="705"/>
                      </a:lnTo>
                      <a:cubicBezTo>
                        <a:pt x="4142" y="705"/>
                        <a:pt x="4210" y="768"/>
                        <a:pt x="4210" y="851"/>
                      </a:cubicBezTo>
                      <a:lnTo>
                        <a:pt x="4210" y="4058"/>
                      </a:lnTo>
                      <a:cubicBezTo>
                        <a:pt x="4210" y="4137"/>
                        <a:pt x="4146" y="4205"/>
                        <a:pt x="4063" y="4205"/>
                      </a:cubicBezTo>
                      <a:lnTo>
                        <a:pt x="856" y="4205"/>
                      </a:lnTo>
                      <a:cubicBezTo>
                        <a:pt x="778" y="4205"/>
                        <a:pt x="709" y="4142"/>
                        <a:pt x="709" y="4058"/>
                      </a:cubicBezTo>
                      <a:lnTo>
                        <a:pt x="709" y="851"/>
                      </a:lnTo>
                      <a:cubicBezTo>
                        <a:pt x="709" y="773"/>
                        <a:pt x="773" y="705"/>
                        <a:pt x="856" y="705"/>
                      </a:cubicBezTo>
                      <a:close/>
                    </a:path>
                  </a:pathLst>
                </a:custGeom>
                <a:solidFill>
                  <a:schemeClr val="tx1"/>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ysClr val="windowText" lastClr="000000"/>
                    </a:solidFill>
                    <a:latin typeface="Segoe UI"/>
                  </a:endParaRPr>
                </a:p>
              </p:txBody>
            </p:sp>
          </p:grpSp>
          <p:sp>
            <p:nvSpPr>
              <p:cNvPr id="144" name="Freeform 182"/>
              <p:cNvSpPr/>
              <p:nvPr/>
            </p:nvSpPr>
            <p:spPr bwMode="auto">
              <a:xfrm flipH="1">
                <a:off x="4135949" y="2738734"/>
                <a:ext cx="409242" cy="380654"/>
              </a:xfrm>
              <a:custGeom>
                <a:avLst/>
                <a:gdLst>
                  <a:gd name="connsiteX0" fmla="*/ 144517 w 665158"/>
                  <a:gd name="connsiteY0" fmla="*/ 432643 h 635971"/>
                  <a:gd name="connsiteX1" fmla="*/ 134794 w 665158"/>
                  <a:gd name="connsiteY1" fmla="*/ 438281 h 635971"/>
                  <a:gd name="connsiteX2" fmla="*/ 131240 w 665158"/>
                  <a:gd name="connsiteY2" fmla="*/ 453701 h 635971"/>
                  <a:gd name="connsiteX3" fmla="*/ 135004 w 665158"/>
                  <a:gd name="connsiteY3" fmla="*/ 468403 h 635971"/>
                  <a:gd name="connsiteX4" fmla="*/ 144883 w 665158"/>
                  <a:gd name="connsiteY4" fmla="*/ 473874 h 635971"/>
                  <a:gd name="connsiteX5" fmla="*/ 155050 w 665158"/>
                  <a:gd name="connsiteY5" fmla="*/ 468458 h 635971"/>
                  <a:gd name="connsiteX6" fmla="*/ 158788 w 665158"/>
                  <a:gd name="connsiteY6" fmla="*/ 453369 h 635971"/>
                  <a:gd name="connsiteX7" fmla="*/ 155024 w 665158"/>
                  <a:gd name="connsiteY7" fmla="*/ 438059 h 635971"/>
                  <a:gd name="connsiteX8" fmla="*/ 144517 w 665158"/>
                  <a:gd name="connsiteY8" fmla="*/ 432643 h 635971"/>
                  <a:gd name="connsiteX9" fmla="*/ 96733 w 665158"/>
                  <a:gd name="connsiteY9" fmla="*/ 413631 h 635971"/>
                  <a:gd name="connsiteX10" fmla="*/ 96733 w 665158"/>
                  <a:gd name="connsiteY10" fmla="*/ 492888 h 635971"/>
                  <a:gd name="connsiteX11" fmla="*/ 48328 w 665158"/>
                  <a:gd name="connsiteY11" fmla="*/ 492888 h 635971"/>
                  <a:gd name="connsiteX12" fmla="*/ 48328 w 665158"/>
                  <a:gd name="connsiteY12" fmla="*/ 474206 h 635971"/>
                  <a:gd name="connsiteX13" fmla="*/ 74151 w 665158"/>
                  <a:gd name="connsiteY13" fmla="*/ 474206 h 635971"/>
                  <a:gd name="connsiteX14" fmla="*/ 74151 w 665158"/>
                  <a:gd name="connsiteY14" fmla="*/ 413631 h 635971"/>
                  <a:gd name="connsiteX15" fmla="*/ 144308 w 665158"/>
                  <a:gd name="connsiteY15" fmla="*/ 412304 h 635971"/>
                  <a:gd name="connsiteX16" fmla="*/ 164277 w 665158"/>
                  <a:gd name="connsiteY16" fmla="*/ 417582 h 635971"/>
                  <a:gd name="connsiteX17" fmla="*/ 177920 w 665158"/>
                  <a:gd name="connsiteY17" fmla="*/ 432533 h 635971"/>
                  <a:gd name="connsiteX18" fmla="*/ 182782 w 665158"/>
                  <a:gd name="connsiteY18" fmla="*/ 454309 h 635971"/>
                  <a:gd name="connsiteX19" fmla="*/ 177972 w 665158"/>
                  <a:gd name="connsiteY19" fmla="*/ 475007 h 635971"/>
                  <a:gd name="connsiteX20" fmla="*/ 164512 w 665158"/>
                  <a:gd name="connsiteY20" fmla="*/ 489212 h 635971"/>
                  <a:gd name="connsiteX21" fmla="*/ 145301 w 665158"/>
                  <a:gd name="connsiteY21" fmla="*/ 494269 h 635971"/>
                  <a:gd name="connsiteX22" fmla="*/ 136572 w 665158"/>
                  <a:gd name="connsiteY22" fmla="*/ 493329 h 635971"/>
                  <a:gd name="connsiteX23" fmla="*/ 127058 w 665158"/>
                  <a:gd name="connsiteY23" fmla="*/ 503554 h 635971"/>
                  <a:gd name="connsiteX24" fmla="*/ 98726 w 665158"/>
                  <a:gd name="connsiteY24" fmla="*/ 503554 h 635971"/>
                  <a:gd name="connsiteX25" fmla="*/ 118537 w 665158"/>
                  <a:gd name="connsiteY25" fmla="*/ 483325 h 635971"/>
                  <a:gd name="connsiteX26" fmla="*/ 107298 w 665158"/>
                  <a:gd name="connsiteY26" fmla="*/ 453038 h 635971"/>
                  <a:gd name="connsiteX27" fmla="*/ 111924 w 665158"/>
                  <a:gd name="connsiteY27" fmla="*/ 431786 h 635971"/>
                  <a:gd name="connsiteX28" fmla="*/ 125045 w 665158"/>
                  <a:gd name="connsiteY28" fmla="*/ 417362 h 635971"/>
                  <a:gd name="connsiteX29" fmla="*/ 144308 w 665158"/>
                  <a:gd name="connsiteY29" fmla="*/ 412304 h 635971"/>
                  <a:gd name="connsiteX30" fmla="*/ 214235 w 665158"/>
                  <a:gd name="connsiteY30" fmla="*/ 412304 h 635971"/>
                  <a:gd name="connsiteX31" fmla="*/ 236399 w 665158"/>
                  <a:gd name="connsiteY31" fmla="*/ 419185 h 635971"/>
                  <a:gd name="connsiteX32" fmla="*/ 244658 w 665158"/>
                  <a:gd name="connsiteY32" fmla="*/ 437562 h 635971"/>
                  <a:gd name="connsiteX33" fmla="*/ 226571 w 665158"/>
                  <a:gd name="connsiteY33" fmla="*/ 461329 h 635971"/>
                  <a:gd name="connsiteX34" fmla="*/ 218913 w 665158"/>
                  <a:gd name="connsiteY34" fmla="*/ 464811 h 635971"/>
                  <a:gd name="connsiteX35" fmla="*/ 215829 w 665158"/>
                  <a:gd name="connsiteY35" fmla="*/ 467546 h 635971"/>
                  <a:gd name="connsiteX36" fmla="*/ 214810 w 665158"/>
                  <a:gd name="connsiteY36" fmla="*/ 470945 h 635971"/>
                  <a:gd name="connsiteX37" fmla="*/ 216848 w 665158"/>
                  <a:gd name="connsiteY37" fmla="*/ 475063 h 635971"/>
                  <a:gd name="connsiteX38" fmla="*/ 222598 w 665158"/>
                  <a:gd name="connsiteY38" fmla="*/ 476472 h 635971"/>
                  <a:gd name="connsiteX39" fmla="*/ 233210 w 665158"/>
                  <a:gd name="connsiteY39" fmla="*/ 474234 h 635971"/>
                  <a:gd name="connsiteX40" fmla="*/ 243612 w 665158"/>
                  <a:gd name="connsiteY40" fmla="*/ 468348 h 635971"/>
                  <a:gd name="connsiteX41" fmla="*/ 243612 w 665158"/>
                  <a:gd name="connsiteY41" fmla="*/ 490068 h 635971"/>
                  <a:gd name="connsiteX42" fmla="*/ 222076 w 665158"/>
                  <a:gd name="connsiteY42" fmla="*/ 494269 h 635971"/>
                  <a:gd name="connsiteX43" fmla="*/ 204721 w 665158"/>
                  <a:gd name="connsiteY43" fmla="*/ 491395 h 635971"/>
                  <a:gd name="connsiteX44" fmla="*/ 193509 w 665158"/>
                  <a:gd name="connsiteY44" fmla="*/ 482663 h 635971"/>
                  <a:gd name="connsiteX45" fmla="*/ 189509 w 665158"/>
                  <a:gd name="connsiteY45" fmla="*/ 468901 h 635971"/>
                  <a:gd name="connsiteX46" fmla="*/ 194345 w 665158"/>
                  <a:gd name="connsiteY46" fmla="*/ 454862 h 635971"/>
                  <a:gd name="connsiteX47" fmla="*/ 210837 w 665158"/>
                  <a:gd name="connsiteY47" fmla="*/ 443973 h 635971"/>
                  <a:gd name="connsiteX48" fmla="*/ 218600 w 665158"/>
                  <a:gd name="connsiteY48" fmla="*/ 439746 h 635971"/>
                  <a:gd name="connsiteX49" fmla="*/ 220456 w 665158"/>
                  <a:gd name="connsiteY49" fmla="*/ 435628 h 635971"/>
                  <a:gd name="connsiteX50" fmla="*/ 218155 w 665158"/>
                  <a:gd name="connsiteY50" fmla="*/ 431538 h 635971"/>
                  <a:gd name="connsiteX51" fmla="*/ 212091 w 665158"/>
                  <a:gd name="connsiteY51" fmla="*/ 430046 h 635971"/>
                  <a:gd name="connsiteX52" fmla="*/ 193482 w 665158"/>
                  <a:gd name="connsiteY52" fmla="*/ 435517 h 635971"/>
                  <a:gd name="connsiteX53" fmla="*/ 193482 w 665158"/>
                  <a:gd name="connsiteY53" fmla="*/ 415344 h 635971"/>
                  <a:gd name="connsiteX54" fmla="*/ 201036 w 665158"/>
                  <a:gd name="connsiteY54" fmla="*/ 413464 h 635971"/>
                  <a:gd name="connsiteX55" fmla="*/ 207021 w 665158"/>
                  <a:gd name="connsiteY55" fmla="*/ 412635 h 635971"/>
                  <a:gd name="connsiteX56" fmla="*/ 214235 w 665158"/>
                  <a:gd name="connsiteY56" fmla="*/ 412304 h 635971"/>
                  <a:gd name="connsiteX57" fmla="*/ 420744 w 665158"/>
                  <a:gd name="connsiteY57" fmla="*/ 354477 h 635971"/>
                  <a:gd name="connsiteX58" fmla="*/ 372634 w 665158"/>
                  <a:gd name="connsiteY58" fmla="*/ 354477 h 635971"/>
                  <a:gd name="connsiteX59" fmla="*/ 372634 w 665158"/>
                  <a:gd name="connsiteY59" fmla="*/ 402262 h 635971"/>
                  <a:gd name="connsiteX60" fmla="*/ 420744 w 665158"/>
                  <a:gd name="connsiteY60" fmla="*/ 402262 h 635971"/>
                  <a:gd name="connsiteX61" fmla="*/ 496460 w 665158"/>
                  <a:gd name="connsiteY61" fmla="*/ 354477 h 635971"/>
                  <a:gd name="connsiteX62" fmla="*/ 448350 w 665158"/>
                  <a:gd name="connsiteY62" fmla="*/ 354477 h 635971"/>
                  <a:gd name="connsiteX63" fmla="*/ 448350 w 665158"/>
                  <a:gd name="connsiteY63" fmla="*/ 402262 h 635971"/>
                  <a:gd name="connsiteX64" fmla="*/ 496460 w 665158"/>
                  <a:gd name="connsiteY64" fmla="*/ 402262 h 635971"/>
                  <a:gd name="connsiteX65" fmla="*/ 572175 w 665158"/>
                  <a:gd name="connsiteY65" fmla="*/ 354477 h 635971"/>
                  <a:gd name="connsiteX66" fmla="*/ 524065 w 665158"/>
                  <a:gd name="connsiteY66" fmla="*/ 354477 h 635971"/>
                  <a:gd name="connsiteX67" fmla="*/ 524065 w 665158"/>
                  <a:gd name="connsiteY67" fmla="*/ 402262 h 635971"/>
                  <a:gd name="connsiteX68" fmla="*/ 572175 w 665158"/>
                  <a:gd name="connsiteY68" fmla="*/ 402262 h 635971"/>
                  <a:gd name="connsiteX69" fmla="*/ 496460 w 665158"/>
                  <a:gd name="connsiteY69" fmla="*/ 287115 h 635971"/>
                  <a:gd name="connsiteX70" fmla="*/ 448350 w 665158"/>
                  <a:gd name="connsiteY70" fmla="*/ 287115 h 635971"/>
                  <a:gd name="connsiteX71" fmla="*/ 448350 w 665158"/>
                  <a:gd name="connsiteY71" fmla="*/ 334900 h 635971"/>
                  <a:gd name="connsiteX72" fmla="*/ 496460 w 665158"/>
                  <a:gd name="connsiteY72" fmla="*/ 334900 h 635971"/>
                  <a:gd name="connsiteX73" fmla="*/ 572175 w 665158"/>
                  <a:gd name="connsiteY73" fmla="*/ 287115 h 635971"/>
                  <a:gd name="connsiteX74" fmla="*/ 524065 w 665158"/>
                  <a:gd name="connsiteY74" fmla="*/ 287115 h 635971"/>
                  <a:gd name="connsiteX75" fmla="*/ 524065 w 665158"/>
                  <a:gd name="connsiteY75" fmla="*/ 334900 h 635971"/>
                  <a:gd name="connsiteX76" fmla="*/ 572175 w 665158"/>
                  <a:gd name="connsiteY76" fmla="*/ 334900 h 635971"/>
                  <a:gd name="connsiteX77" fmla="*/ 146493 w 665158"/>
                  <a:gd name="connsiteY77" fmla="*/ 261457 h 635971"/>
                  <a:gd name="connsiteX78" fmla="*/ 247609 w 665158"/>
                  <a:gd name="connsiteY78" fmla="*/ 292835 h 635971"/>
                  <a:gd name="connsiteX79" fmla="*/ 146493 w 665158"/>
                  <a:gd name="connsiteY79" fmla="*/ 324213 h 635971"/>
                  <a:gd name="connsiteX80" fmla="*/ 45377 w 665158"/>
                  <a:gd name="connsiteY80" fmla="*/ 292835 h 635971"/>
                  <a:gd name="connsiteX81" fmla="*/ 146493 w 665158"/>
                  <a:gd name="connsiteY81" fmla="*/ 261457 h 635971"/>
                  <a:gd name="connsiteX82" fmla="*/ 146493 w 665158"/>
                  <a:gd name="connsiteY82" fmla="*/ 238664 h 635971"/>
                  <a:gd name="connsiteX83" fmla="*/ 756 w 665158"/>
                  <a:gd name="connsiteY83" fmla="*/ 295386 h 635971"/>
                  <a:gd name="connsiteX84" fmla="*/ 224 w 665158"/>
                  <a:gd name="connsiteY84" fmla="*/ 299934 h 635971"/>
                  <a:gd name="connsiteX85" fmla="*/ 0 w 665158"/>
                  <a:gd name="connsiteY85" fmla="*/ 299934 h 635971"/>
                  <a:gd name="connsiteX86" fmla="*/ 0 w 665158"/>
                  <a:gd name="connsiteY86" fmla="*/ 301846 h 635971"/>
                  <a:gd name="connsiteX87" fmla="*/ 0 w 665158"/>
                  <a:gd name="connsiteY87" fmla="*/ 572789 h 635971"/>
                  <a:gd name="connsiteX88" fmla="*/ 0 w 665158"/>
                  <a:gd name="connsiteY88" fmla="*/ 572790 h 635971"/>
                  <a:gd name="connsiteX89" fmla="*/ 0 w 665158"/>
                  <a:gd name="connsiteY89" fmla="*/ 572791 h 635971"/>
                  <a:gd name="connsiteX90" fmla="*/ 0 w 665158"/>
                  <a:gd name="connsiteY90" fmla="*/ 574701 h 635971"/>
                  <a:gd name="connsiteX91" fmla="*/ 224 w 665158"/>
                  <a:gd name="connsiteY91" fmla="*/ 574701 h 635971"/>
                  <a:gd name="connsiteX92" fmla="*/ 756 w 665158"/>
                  <a:gd name="connsiteY92" fmla="*/ 579250 h 635971"/>
                  <a:gd name="connsiteX93" fmla="*/ 146493 w 665158"/>
                  <a:gd name="connsiteY93" fmla="*/ 635971 h 635971"/>
                  <a:gd name="connsiteX94" fmla="*/ 292229 w 665158"/>
                  <a:gd name="connsiteY94" fmla="*/ 579250 h 635971"/>
                  <a:gd name="connsiteX95" fmla="*/ 292762 w 665158"/>
                  <a:gd name="connsiteY95" fmla="*/ 574701 h 635971"/>
                  <a:gd name="connsiteX96" fmla="*/ 292986 w 665158"/>
                  <a:gd name="connsiteY96" fmla="*/ 574701 h 635971"/>
                  <a:gd name="connsiteX97" fmla="*/ 292986 w 665158"/>
                  <a:gd name="connsiteY97" fmla="*/ 572790 h 635971"/>
                  <a:gd name="connsiteX98" fmla="*/ 292986 w 665158"/>
                  <a:gd name="connsiteY98" fmla="*/ 301846 h 635971"/>
                  <a:gd name="connsiteX99" fmla="*/ 292986 w 665158"/>
                  <a:gd name="connsiteY99" fmla="*/ 301846 h 635971"/>
                  <a:gd name="connsiteX100" fmla="*/ 292986 w 665158"/>
                  <a:gd name="connsiteY100" fmla="*/ 301845 h 635971"/>
                  <a:gd name="connsiteX101" fmla="*/ 292229 w 665158"/>
                  <a:gd name="connsiteY101" fmla="*/ 295386 h 635971"/>
                  <a:gd name="connsiteX102" fmla="*/ 146493 w 665158"/>
                  <a:gd name="connsiteY102" fmla="*/ 238664 h 635971"/>
                  <a:gd name="connsiteX103" fmla="*/ 534317 w 665158"/>
                  <a:gd name="connsiteY103" fmla="*/ 219753 h 635971"/>
                  <a:gd name="connsiteX104" fmla="*/ 486207 w 665158"/>
                  <a:gd name="connsiteY104" fmla="*/ 219753 h 635971"/>
                  <a:gd name="connsiteX105" fmla="*/ 486207 w 665158"/>
                  <a:gd name="connsiteY105" fmla="*/ 267538 h 635971"/>
                  <a:gd name="connsiteX106" fmla="*/ 534317 w 665158"/>
                  <a:gd name="connsiteY106" fmla="*/ 267538 h 635971"/>
                  <a:gd name="connsiteX107" fmla="*/ 449628 w 665158"/>
                  <a:gd name="connsiteY107" fmla="*/ 0 h 635971"/>
                  <a:gd name="connsiteX108" fmla="*/ 230694 w 665158"/>
                  <a:gd name="connsiteY108" fmla="*/ 119160 h 635971"/>
                  <a:gd name="connsiteX109" fmla="*/ 230694 w 665158"/>
                  <a:gd name="connsiteY109" fmla="*/ 162466 h 635971"/>
                  <a:gd name="connsiteX110" fmla="*/ 272097 w 665158"/>
                  <a:gd name="connsiteY110" fmla="*/ 162466 h 635971"/>
                  <a:gd name="connsiteX111" fmla="*/ 272097 w 665158"/>
                  <a:gd name="connsiteY111" fmla="*/ 251850 h 635971"/>
                  <a:gd name="connsiteX112" fmla="*/ 309810 w 665158"/>
                  <a:gd name="connsiteY112" fmla="*/ 251850 h 635971"/>
                  <a:gd name="connsiteX113" fmla="*/ 309810 w 665158"/>
                  <a:gd name="connsiteY113" fmla="*/ 162466 h 635971"/>
                  <a:gd name="connsiteX114" fmla="*/ 592776 w 665158"/>
                  <a:gd name="connsiteY114" fmla="*/ 162466 h 635971"/>
                  <a:gd name="connsiteX115" fmla="*/ 592776 w 665158"/>
                  <a:gd name="connsiteY115" fmla="*/ 403380 h 635971"/>
                  <a:gd name="connsiteX116" fmla="*/ 639160 w 665158"/>
                  <a:gd name="connsiteY116" fmla="*/ 403380 h 635971"/>
                  <a:gd name="connsiteX117" fmla="*/ 639160 w 665158"/>
                  <a:gd name="connsiteY117" fmla="*/ 162466 h 635971"/>
                  <a:gd name="connsiteX118" fmla="*/ 665158 w 665158"/>
                  <a:gd name="connsiteY118" fmla="*/ 162466 h 635971"/>
                  <a:gd name="connsiteX119" fmla="*/ 665158 w 665158"/>
                  <a:gd name="connsiteY119" fmla="*/ 119160 h 635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665158" h="635971">
                    <a:moveTo>
                      <a:pt x="144517" y="432643"/>
                    </a:moveTo>
                    <a:cubicBezTo>
                      <a:pt x="140405" y="432643"/>
                      <a:pt x="137164" y="434522"/>
                      <a:pt x="134794" y="438281"/>
                    </a:cubicBezTo>
                    <a:cubicBezTo>
                      <a:pt x="132425" y="442039"/>
                      <a:pt x="131240" y="447179"/>
                      <a:pt x="131240" y="453701"/>
                    </a:cubicBezTo>
                    <a:cubicBezTo>
                      <a:pt x="131240" y="459854"/>
                      <a:pt x="132494" y="464755"/>
                      <a:pt x="135004" y="468403"/>
                    </a:cubicBezTo>
                    <a:cubicBezTo>
                      <a:pt x="137513" y="472050"/>
                      <a:pt x="140806" y="473874"/>
                      <a:pt x="144883" y="473874"/>
                    </a:cubicBezTo>
                    <a:cubicBezTo>
                      <a:pt x="149169" y="473874"/>
                      <a:pt x="152558" y="472069"/>
                      <a:pt x="155050" y="468458"/>
                    </a:cubicBezTo>
                    <a:cubicBezTo>
                      <a:pt x="157542" y="464847"/>
                      <a:pt x="158788" y="459818"/>
                      <a:pt x="158788" y="453369"/>
                    </a:cubicBezTo>
                    <a:cubicBezTo>
                      <a:pt x="158788" y="446774"/>
                      <a:pt x="157534" y="441671"/>
                      <a:pt x="155024" y="438059"/>
                    </a:cubicBezTo>
                    <a:cubicBezTo>
                      <a:pt x="152515" y="434449"/>
                      <a:pt x="149013" y="432643"/>
                      <a:pt x="144517" y="432643"/>
                    </a:cubicBezTo>
                    <a:close/>
                    <a:moveTo>
                      <a:pt x="96733" y="413631"/>
                    </a:moveTo>
                    <a:lnTo>
                      <a:pt x="96733" y="492888"/>
                    </a:lnTo>
                    <a:lnTo>
                      <a:pt x="48328" y="492888"/>
                    </a:lnTo>
                    <a:lnTo>
                      <a:pt x="48328" y="474206"/>
                    </a:lnTo>
                    <a:lnTo>
                      <a:pt x="74151" y="474206"/>
                    </a:lnTo>
                    <a:lnTo>
                      <a:pt x="74151" y="413631"/>
                    </a:lnTo>
                    <a:close/>
                    <a:moveTo>
                      <a:pt x="144308" y="412304"/>
                    </a:moveTo>
                    <a:cubicBezTo>
                      <a:pt x="151766" y="412304"/>
                      <a:pt x="158422" y="414063"/>
                      <a:pt x="164277" y="417582"/>
                    </a:cubicBezTo>
                    <a:cubicBezTo>
                      <a:pt x="170131" y="421101"/>
                      <a:pt x="174679" y="426085"/>
                      <a:pt x="177920" y="432533"/>
                    </a:cubicBezTo>
                    <a:cubicBezTo>
                      <a:pt x="181161" y="438981"/>
                      <a:pt x="182782" y="446240"/>
                      <a:pt x="182782" y="454309"/>
                    </a:cubicBezTo>
                    <a:cubicBezTo>
                      <a:pt x="182782" y="462010"/>
                      <a:pt x="181178" y="468910"/>
                      <a:pt x="177972" y="475007"/>
                    </a:cubicBezTo>
                    <a:cubicBezTo>
                      <a:pt x="174766" y="481106"/>
                      <a:pt x="170279" y="485841"/>
                      <a:pt x="164512" y="489212"/>
                    </a:cubicBezTo>
                    <a:cubicBezTo>
                      <a:pt x="158744" y="492583"/>
                      <a:pt x="152341" y="494269"/>
                      <a:pt x="145301" y="494269"/>
                    </a:cubicBezTo>
                    <a:cubicBezTo>
                      <a:pt x="142270" y="494269"/>
                      <a:pt x="139359" y="493956"/>
                      <a:pt x="136572" y="493329"/>
                    </a:cubicBezTo>
                    <a:lnTo>
                      <a:pt x="127058" y="503554"/>
                    </a:lnTo>
                    <a:lnTo>
                      <a:pt x="98726" y="503554"/>
                    </a:lnTo>
                    <a:lnTo>
                      <a:pt x="118537" y="483325"/>
                    </a:lnTo>
                    <a:cubicBezTo>
                      <a:pt x="111044" y="475404"/>
                      <a:pt x="107298" y="465308"/>
                      <a:pt x="107298" y="453038"/>
                    </a:cubicBezTo>
                    <a:cubicBezTo>
                      <a:pt x="107298" y="445116"/>
                      <a:pt x="108841" y="438032"/>
                      <a:pt x="111924" y="431786"/>
                    </a:cubicBezTo>
                    <a:cubicBezTo>
                      <a:pt x="115008" y="425541"/>
                      <a:pt x="119382" y="420732"/>
                      <a:pt x="125045" y="417362"/>
                    </a:cubicBezTo>
                    <a:cubicBezTo>
                      <a:pt x="130708" y="413990"/>
                      <a:pt x="137129" y="412304"/>
                      <a:pt x="144308" y="412304"/>
                    </a:cubicBezTo>
                    <a:close/>
                    <a:moveTo>
                      <a:pt x="214235" y="412304"/>
                    </a:moveTo>
                    <a:cubicBezTo>
                      <a:pt x="223505" y="412304"/>
                      <a:pt x="230892" y="414598"/>
                      <a:pt x="236399" y="419185"/>
                    </a:cubicBezTo>
                    <a:cubicBezTo>
                      <a:pt x="241905" y="423772"/>
                      <a:pt x="244658" y="429898"/>
                      <a:pt x="244658" y="437562"/>
                    </a:cubicBezTo>
                    <a:cubicBezTo>
                      <a:pt x="244658" y="448506"/>
                      <a:pt x="238629" y="456428"/>
                      <a:pt x="226571" y="461329"/>
                    </a:cubicBezTo>
                    <a:cubicBezTo>
                      <a:pt x="222842" y="462802"/>
                      <a:pt x="220290" y="463963"/>
                      <a:pt x="218913" y="464811"/>
                    </a:cubicBezTo>
                    <a:cubicBezTo>
                      <a:pt x="217537" y="465658"/>
                      <a:pt x="216509" y="466570"/>
                      <a:pt x="215829" y="467546"/>
                    </a:cubicBezTo>
                    <a:cubicBezTo>
                      <a:pt x="215149" y="468522"/>
                      <a:pt x="214810" y="469656"/>
                      <a:pt x="214810" y="470945"/>
                    </a:cubicBezTo>
                    <a:cubicBezTo>
                      <a:pt x="214810" y="472751"/>
                      <a:pt x="215489" y="474123"/>
                      <a:pt x="216848" y="475063"/>
                    </a:cubicBezTo>
                    <a:cubicBezTo>
                      <a:pt x="218208" y="476002"/>
                      <a:pt x="220124" y="476472"/>
                      <a:pt x="222598" y="476472"/>
                    </a:cubicBezTo>
                    <a:cubicBezTo>
                      <a:pt x="225874" y="476472"/>
                      <a:pt x="229411" y="475726"/>
                      <a:pt x="233210" y="474234"/>
                    </a:cubicBezTo>
                    <a:cubicBezTo>
                      <a:pt x="237009" y="472742"/>
                      <a:pt x="240476" y="470780"/>
                      <a:pt x="243612" y="468348"/>
                    </a:cubicBezTo>
                    <a:lnTo>
                      <a:pt x="243612" y="490068"/>
                    </a:lnTo>
                    <a:cubicBezTo>
                      <a:pt x="237096" y="492869"/>
                      <a:pt x="229917" y="494269"/>
                      <a:pt x="222076" y="494269"/>
                    </a:cubicBezTo>
                    <a:cubicBezTo>
                      <a:pt x="215315" y="494269"/>
                      <a:pt x="209530" y="493311"/>
                      <a:pt x="204721" y="491395"/>
                    </a:cubicBezTo>
                    <a:cubicBezTo>
                      <a:pt x="199912" y="489479"/>
                      <a:pt x="196174" y="486568"/>
                      <a:pt x="193509" y="482663"/>
                    </a:cubicBezTo>
                    <a:cubicBezTo>
                      <a:pt x="190842" y="478756"/>
                      <a:pt x="189509" y="474169"/>
                      <a:pt x="189509" y="468901"/>
                    </a:cubicBezTo>
                    <a:cubicBezTo>
                      <a:pt x="189509" y="463484"/>
                      <a:pt x="191121" y="458804"/>
                      <a:pt x="194345" y="454862"/>
                    </a:cubicBezTo>
                    <a:cubicBezTo>
                      <a:pt x="197568" y="450919"/>
                      <a:pt x="203065" y="447290"/>
                      <a:pt x="210837" y="443973"/>
                    </a:cubicBezTo>
                    <a:cubicBezTo>
                      <a:pt x="214775" y="442242"/>
                      <a:pt x="217363" y="440833"/>
                      <a:pt x="218600" y="439746"/>
                    </a:cubicBezTo>
                    <a:cubicBezTo>
                      <a:pt x="219837" y="438659"/>
                      <a:pt x="220456" y="437286"/>
                      <a:pt x="220456" y="435628"/>
                    </a:cubicBezTo>
                    <a:cubicBezTo>
                      <a:pt x="220456" y="433896"/>
                      <a:pt x="219689" y="432533"/>
                      <a:pt x="218155" y="431538"/>
                    </a:cubicBezTo>
                    <a:cubicBezTo>
                      <a:pt x="216622" y="430543"/>
                      <a:pt x="214601" y="430046"/>
                      <a:pt x="212091" y="430046"/>
                    </a:cubicBezTo>
                    <a:cubicBezTo>
                      <a:pt x="205993" y="430046"/>
                      <a:pt x="199790" y="431870"/>
                      <a:pt x="193482" y="435517"/>
                    </a:cubicBezTo>
                    <a:lnTo>
                      <a:pt x="193482" y="415344"/>
                    </a:lnTo>
                    <a:cubicBezTo>
                      <a:pt x="196723" y="414423"/>
                      <a:pt x="199241" y="413796"/>
                      <a:pt x="201036" y="413464"/>
                    </a:cubicBezTo>
                    <a:cubicBezTo>
                      <a:pt x="202830" y="413133"/>
                      <a:pt x="204825" y="412857"/>
                      <a:pt x="207021" y="412635"/>
                    </a:cubicBezTo>
                    <a:cubicBezTo>
                      <a:pt x="209217" y="412414"/>
                      <a:pt x="211621" y="412304"/>
                      <a:pt x="214235" y="412304"/>
                    </a:cubicBezTo>
                    <a:close/>
                    <a:moveTo>
                      <a:pt x="420744" y="354477"/>
                    </a:moveTo>
                    <a:lnTo>
                      <a:pt x="372634" y="354477"/>
                    </a:lnTo>
                    <a:lnTo>
                      <a:pt x="372634" y="402262"/>
                    </a:lnTo>
                    <a:lnTo>
                      <a:pt x="420744" y="402262"/>
                    </a:lnTo>
                    <a:close/>
                    <a:moveTo>
                      <a:pt x="496460" y="354477"/>
                    </a:moveTo>
                    <a:lnTo>
                      <a:pt x="448350" y="354477"/>
                    </a:lnTo>
                    <a:lnTo>
                      <a:pt x="448350" y="402262"/>
                    </a:lnTo>
                    <a:lnTo>
                      <a:pt x="496460" y="402262"/>
                    </a:lnTo>
                    <a:close/>
                    <a:moveTo>
                      <a:pt x="572175" y="354477"/>
                    </a:moveTo>
                    <a:lnTo>
                      <a:pt x="524065" y="354477"/>
                    </a:lnTo>
                    <a:lnTo>
                      <a:pt x="524065" y="402262"/>
                    </a:lnTo>
                    <a:lnTo>
                      <a:pt x="572175" y="402262"/>
                    </a:lnTo>
                    <a:close/>
                    <a:moveTo>
                      <a:pt x="496460" y="287115"/>
                    </a:moveTo>
                    <a:lnTo>
                      <a:pt x="448350" y="287115"/>
                    </a:lnTo>
                    <a:lnTo>
                      <a:pt x="448350" y="334900"/>
                    </a:lnTo>
                    <a:lnTo>
                      <a:pt x="496460" y="334900"/>
                    </a:lnTo>
                    <a:close/>
                    <a:moveTo>
                      <a:pt x="572175" y="287115"/>
                    </a:moveTo>
                    <a:lnTo>
                      <a:pt x="524065" y="287115"/>
                    </a:lnTo>
                    <a:lnTo>
                      <a:pt x="524065" y="334900"/>
                    </a:lnTo>
                    <a:lnTo>
                      <a:pt x="572175" y="334900"/>
                    </a:lnTo>
                    <a:close/>
                    <a:moveTo>
                      <a:pt x="146493" y="261457"/>
                    </a:moveTo>
                    <a:cubicBezTo>
                      <a:pt x="202338" y="261457"/>
                      <a:pt x="247609" y="275505"/>
                      <a:pt x="247609" y="292835"/>
                    </a:cubicBezTo>
                    <a:cubicBezTo>
                      <a:pt x="247609" y="310165"/>
                      <a:pt x="202338" y="324213"/>
                      <a:pt x="146493" y="324213"/>
                    </a:cubicBezTo>
                    <a:cubicBezTo>
                      <a:pt x="90648" y="324213"/>
                      <a:pt x="45377" y="310165"/>
                      <a:pt x="45377" y="292835"/>
                    </a:cubicBezTo>
                    <a:cubicBezTo>
                      <a:pt x="45377" y="275505"/>
                      <a:pt x="90648" y="261457"/>
                      <a:pt x="146493" y="261457"/>
                    </a:cubicBezTo>
                    <a:close/>
                    <a:moveTo>
                      <a:pt x="146493" y="238664"/>
                    </a:moveTo>
                    <a:cubicBezTo>
                      <a:pt x="70644" y="238664"/>
                      <a:pt x="8258" y="263526"/>
                      <a:pt x="756" y="295386"/>
                    </a:cubicBezTo>
                    <a:lnTo>
                      <a:pt x="224" y="299934"/>
                    </a:lnTo>
                    <a:lnTo>
                      <a:pt x="0" y="299934"/>
                    </a:lnTo>
                    <a:lnTo>
                      <a:pt x="0" y="301846"/>
                    </a:lnTo>
                    <a:cubicBezTo>
                      <a:pt x="0" y="347321"/>
                      <a:pt x="0" y="527632"/>
                      <a:pt x="0" y="572789"/>
                    </a:cubicBezTo>
                    <a:lnTo>
                      <a:pt x="0" y="572790"/>
                    </a:lnTo>
                    <a:lnTo>
                      <a:pt x="0" y="572791"/>
                    </a:lnTo>
                    <a:lnTo>
                      <a:pt x="0" y="574701"/>
                    </a:lnTo>
                    <a:lnTo>
                      <a:pt x="224" y="574701"/>
                    </a:lnTo>
                    <a:lnTo>
                      <a:pt x="756" y="579250"/>
                    </a:lnTo>
                    <a:cubicBezTo>
                      <a:pt x="8258" y="611109"/>
                      <a:pt x="70644" y="635971"/>
                      <a:pt x="146493" y="635971"/>
                    </a:cubicBezTo>
                    <a:cubicBezTo>
                      <a:pt x="222342" y="635971"/>
                      <a:pt x="284727" y="611109"/>
                      <a:pt x="292229" y="579250"/>
                    </a:cubicBezTo>
                    <a:lnTo>
                      <a:pt x="292762" y="574701"/>
                    </a:lnTo>
                    <a:lnTo>
                      <a:pt x="292986" y="574701"/>
                    </a:lnTo>
                    <a:lnTo>
                      <a:pt x="292986" y="572790"/>
                    </a:lnTo>
                    <a:lnTo>
                      <a:pt x="292986" y="301846"/>
                    </a:lnTo>
                    <a:lnTo>
                      <a:pt x="292986" y="301846"/>
                    </a:lnTo>
                    <a:lnTo>
                      <a:pt x="292986" y="301845"/>
                    </a:lnTo>
                    <a:lnTo>
                      <a:pt x="292229" y="295386"/>
                    </a:lnTo>
                    <a:cubicBezTo>
                      <a:pt x="284728" y="263526"/>
                      <a:pt x="222342" y="238664"/>
                      <a:pt x="146493" y="238664"/>
                    </a:cubicBezTo>
                    <a:close/>
                    <a:moveTo>
                      <a:pt x="534317" y="219753"/>
                    </a:moveTo>
                    <a:lnTo>
                      <a:pt x="486207" y="219753"/>
                    </a:lnTo>
                    <a:lnTo>
                      <a:pt x="486207" y="267538"/>
                    </a:lnTo>
                    <a:lnTo>
                      <a:pt x="534317" y="267538"/>
                    </a:lnTo>
                    <a:close/>
                    <a:moveTo>
                      <a:pt x="449628" y="0"/>
                    </a:moveTo>
                    <a:lnTo>
                      <a:pt x="230694" y="119160"/>
                    </a:lnTo>
                    <a:lnTo>
                      <a:pt x="230694" y="162466"/>
                    </a:lnTo>
                    <a:lnTo>
                      <a:pt x="272097" y="162466"/>
                    </a:lnTo>
                    <a:lnTo>
                      <a:pt x="272097" y="251850"/>
                    </a:lnTo>
                    <a:lnTo>
                      <a:pt x="309810" y="251850"/>
                    </a:lnTo>
                    <a:lnTo>
                      <a:pt x="309810" y="162466"/>
                    </a:lnTo>
                    <a:lnTo>
                      <a:pt x="592776" y="162466"/>
                    </a:lnTo>
                    <a:lnTo>
                      <a:pt x="592776" y="403380"/>
                    </a:lnTo>
                    <a:lnTo>
                      <a:pt x="639160" y="403380"/>
                    </a:lnTo>
                    <a:lnTo>
                      <a:pt x="639160" y="162466"/>
                    </a:lnTo>
                    <a:lnTo>
                      <a:pt x="665158" y="162466"/>
                    </a:lnTo>
                    <a:lnTo>
                      <a:pt x="665158" y="119160"/>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b="1">
                  <a:solidFill>
                    <a:srgbClr val="002050"/>
                  </a:solidFill>
                  <a:latin typeface="Segoe UI Light"/>
                  <a:ea typeface="Segoe UI" pitchFamily="34" charset="0"/>
                  <a:cs typeface="Segoe UI" pitchFamily="34" charset="0"/>
                </a:endParaRPr>
              </a:p>
            </p:txBody>
          </p:sp>
          <p:grpSp>
            <p:nvGrpSpPr>
              <p:cNvPr id="8" name="Group 7"/>
              <p:cNvGrpSpPr/>
              <p:nvPr/>
            </p:nvGrpSpPr>
            <p:grpSpPr>
              <a:xfrm>
                <a:off x="4183622" y="2147162"/>
                <a:ext cx="338007" cy="267759"/>
                <a:chOff x="4183622" y="2147162"/>
                <a:chExt cx="338007" cy="267759"/>
              </a:xfrm>
            </p:grpSpPr>
            <p:sp>
              <p:nvSpPr>
                <p:cNvPr id="458" name="Rectangle 457"/>
                <p:cNvSpPr/>
                <p:nvPr/>
              </p:nvSpPr>
              <p:spPr bwMode="auto">
                <a:xfrm>
                  <a:off x="4215995" y="2207989"/>
                  <a:ext cx="33711" cy="337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59" name="Rectangle 458"/>
                <p:cNvSpPr/>
                <p:nvPr/>
              </p:nvSpPr>
              <p:spPr bwMode="auto">
                <a:xfrm>
                  <a:off x="4323715" y="2207989"/>
                  <a:ext cx="33711" cy="337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60" name="Oval 459"/>
                <p:cNvSpPr/>
                <p:nvPr/>
              </p:nvSpPr>
              <p:spPr bwMode="auto">
                <a:xfrm>
                  <a:off x="4268616" y="2208289"/>
                  <a:ext cx="36188" cy="36189"/>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61" name="Oval 460"/>
                <p:cNvSpPr/>
                <p:nvPr/>
              </p:nvSpPr>
              <p:spPr bwMode="auto">
                <a:xfrm>
                  <a:off x="4376336" y="2208289"/>
                  <a:ext cx="36188" cy="36189"/>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62" name="Rectangle 461"/>
                <p:cNvSpPr/>
                <p:nvPr/>
              </p:nvSpPr>
              <p:spPr bwMode="auto">
                <a:xfrm>
                  <a:off x="4215995" y="2323302"/>
                  <a:ext cx="33711" cy="337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63" name="Rectangle 462"/>
                <p:cNvSpPr/>
                <p:nvPr/>
              </p:nvSpPr>
              <p:spPr bwMode="auto">
                <a:xfrm>
                  <a:off x="4323715" y="2323302"/>
                  <a:ext cx="33711" cy="337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64" name="Oval 463"/>
                <p:cNvSpPr/>
                <p:nvPr/>
              </p:nvSpPr>
              <p:spPr bwMode="auto">
                <a:xfrm>
                  <a:off x="4268616" y="2323602"/>
                  <a:ext cx="36188" cy="36189"/>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65" name="Oval 464"/>
                <p:cNvSpPr/>
                <p:nvPr/>
              </p:nvSpPr>
              <p:spPr bwMode="auto">
                <a:xfrm>
                  <a:off x="4376336" y="2323602"/>
                  <a:ext cx="36188" cy="36189"/>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66" name="Rectangle 465"/>
                <p:cNvSpPr/>
                <p:nvPr/>
              </p:nvSpPr>
              <p:spPr bwMode="auto">
                <a:xfrm>
                  <a:off x="4271394" y="2378432"/>
                  <a:ext cx="33711" cy="337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67" name="Rectangle 466"/>
                <p:cNvSpPr/>
                <p:nvPr/>
              </p:nvSpPr>
              <p:spPr bwMode="auto">
                <a:xfrm>
                  <a:off x="4379114" y="2378432"/>
                  <a:ext cx="33711" cy="337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68" name="Oval 467"/>
                <p:cNvSpPr/>
                <p:nvPr/>
              </p:nvSpPr>
              <p:spPr bwMode="auto">
                <a:xfrm>
                  <a:off x="4216295" y="2378732"/>
                  <a:ext cx="36188" cy="36189"/>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69" name="Oval 468"/>
                <p:cNvSpPr/>
                <p:nvPr/>
              </p:nvSpPr>
              <p:spPr bwMode="auto">
                <a:xfrm>
                  <a:off x="4324016" y="2378732"/>
                  <a:ext cx="36188" cy="36189"/>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70" name="Rectangle 469"/>
                <p:cNvSpPr/>
                <p:nvPr/>
              </p:nvSpPr>
              <p:spPr bwMode="auto">
                <a:xfrm>
                  <a:off x="4271394" y="2258083"/>
                  <a:ext cx="33711" cy="337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71" name="Rectangle 470"/>
                <p:cNvSpPr/>
                <p:nvPr/>
              </p:nvSpPr>
              <p:spPr bwMode="auto">
                <a:xfrm>
                  <a:off x="4379114" y="2258083"/>
                  <a:ext cx="33711" cy="337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72" name="Oval 471"/>
                <p:cNvSpPr/>
                <p:nvPr/>
              </p:nvSpPr>
              <p:spPr bwMode="auto">
                <a:xfrm>
                  <a:off x="4216295" y="2258383"/>
                  <a:ext cx="36188" cy="36189"/>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73" name="Oval 472"/>
                <p:cNvSpPr/>
                <p:nvPr/>
              </p:nvSpPr>
              <p:spPr bwMode="auto">
                <a:xfrm>
                  <a:off x="4324016" y="2258383"/>
                  <a:ext cx="36188" cy="36189"/>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6" name="Freeform 36"/>
                <p:cNvSpPr>
                  <a:spLocks/>
                </p:cNvSpPr>
                <p:nvPr/>
              </p:nvSpPr>
              <p:spPr bwMode="auto">
                <a:xfrm>
                  <a:off x="4183622" y="2147162"/>
                  <a:ext cx="203430" cy="31714"/>
                </a:xfrm>
                <a:custGeom>
                  <a:avLst/>
                  <a:gdLst>
                    <a:gd name="T0" fmla="*/ 2894 w 2948"/>
                    <a:gd name="T1" fmla="*/ 397 h 460"/>
                    <a:gd name="T2" fmla="*/ 2752 w 2948"/>
                    <a:gd name="T3" fmla="*/ 152 h 460"/>
                    <a:gd name="T4" fmla="*/ 2488 w 2948"/>
                    <a:gd name="T5" fmla="*/ 0 h 460"/>
                    <a:gd name="T6" fmla="*/ 304 w 2948"/>
                    <a:gd name="T7" fmla="*/ 0 h 460"/>
                    <a:gd name="T8" fmla="*/ 0 w 2948"/>
                    <a:gd name="T9" fmla="*/ 304 h 460"/>
                    <a:gd name="T10" fmla="*/ 0 w 2948"/>
                    <a:gd name="T11" fmla="*/ 460 h 460"/>
                    <a:gd name="T12" fmla="*/ 2948 w 2948"/>
                    <a:gd name="T13" fmla="*/ 460 h 460"/>
                    <a:gd name="T14" fmla="*/ 2894 w 2948"/>
                    <a:gd name="T15" fmla="*/ 397 h 4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48" h="460">
                      <a:moveTo>
                        <a:pt x="2894" y="397"/>
                      </a:moveTo>
                      <a:lnTo>
                        <a:pt x="2752" y="152"/>
                      </a:lnTo>
                      <a:cubicBezTo>
                        <a:pt x="2698" y="59"/>
                        <a:pt x="2595" y="0"/>
                        <a:pt x="2488" y="0"/>
                      </a:cubicBezTo>
                      <a:lnTo>
                        <a:pt x="304" y="0"/>
                      </a:lnTo>
                      <a:cubicBezTo>
                        <a:pt x="138" y="0"/>
                        <a:pt x="0" y="137"/>
                        <a:pt x="0" y="304"/>
                      </a:cubicBezTo>
                      <a:lnTo>
                        <a:pt x="0" y="460"/>
                      </a:lnTo>
                      <a:lnTo>
                        <a:pt x="2948" y="460"/>
                      </a:lnTo>
                      <a:cubicBezTo>
                        <a:pt x="2923" y="446"/>
                        <a:pt x="2909" y="421"/>
                        <a:pt x="2894" y="397"/>
                      </a:cubicBezTo>
                      <a:close/>
                    </a:path>
                  </a:pathLst>
                </a:custGeom>
                <a:solidFill>
                  <a:schemeClr val="tx1"/>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ysClr val="windowText" lastClr="000000"/>
                    </a:solidFill>
                    <a:latin typeface="Segoe UI"/>
                  </a:endParaRPr>
                </a:p>
              </p:txBody>
            </p:sp>
            <p:sp>
              <p:nvSpPr>
                <p:cNvPr id="147" name="Freeform 37"/>
                <p:cNvSpPr>
                  <a:spLocks noEditPoints="1"/>
                </p:cNvSpPr>
                <p:nvPr/>
              </p:nvSpPr>
              <p:spPr bwMode="auto">
                <a:xfrm>
                  <a:off x="4183622" y="2189517"/>
                  <a:ext cx="338007" cy="222626"/>
                </a:xfrm>
                <a:custGeom>
                  <a:avLst/>
                  <a:gdLst>
                    <a:gd name="T0" fmla="*/ 4706 w 4896"/>
                    <a:gd name="T1" fmla="*/ 0 h 3227"/>
                    <a:gd name="T2" fmla="*/ 0 w 4896"/>
                    <a:gd name="T3" fmla="*/ 0 h 3227"/>
                    <a:gd name="T4" fmla="*/ 0 w 4896"/>
                    <a:gd name="T5" fmla="*/ 2923 h 3227"/>
                    <a:gd name="T6" fmla="*/ 304 w 4896"/>
                    <a:gd name="T7" fmla="*/ 3227 h 3227"/>
                    <a:gd name="T8" fmla="*/ 4593 w 4896"/>
                    <a:gd name="T9" fmla="*/ 3227 h 3227"/>
                    <a:gd name="T10" fmla="*/ 4896 w 4896"/>
                    <a:gd name="T11" fmla="*/ 2923 h 3227"/>
                    <a:gd name="T12" fmla="*/ 4896 w 4896"/>
                    <a:gd name="T13" fmla="*/ 279 h 3227"/>
                    <a:gd name="T14" fmla="*/ 4706 w 4896"/>
                    <a:gd name="T15" fmla="*/ 0 h 3227"/>
                    <a:gd name="T16" fmla="*/ 3070 w 4896"/>
                    <a:gd name="T17" fmla="*/ 1469 h 3227"/>
                    <a:gd name="T18" fmla="*/ 2204 w 4896"/>
                    <a:gd name="T19" fmla="*/ 2708 h 3227"/>
                    <a:gd name="T20" fmla="*/ 2169 w 4896"/>
                    <a:gd name="T21" fmla="*/ 2727 h 3227"/>
                    <a:gd name="T22" fmla="*/ 2150 w 4896"/>
                    <a:gd name="T23" fmla="*/ 2722 h 3227"/>
                    <a:gd name="T24" fmla="*/ 2130 w 4896"/>
                    <a:gd name="T25" fmla="*/ 2673 h 3227"/>
                    <a:gd name="T26" fmla="*/ 2355 w 4896"/>
                    <a:gd name="T27" fmla="*/ 1934 h 3227"/>
                    <a:gd name="T28" fmla="*/ 1851 w 4896"/>
                    <a:gd name="T29" fmla="*/ 1934 h 3227"/>
                    <a:gd name="T30" fmla="*/ 1812 w 4896"/>
                    <a:gd name="T31" fmla="*/ 1910 h 3227"/>
                    <a:gd name="T32" fmla="*/ 1817 w 4896"/>
                    <a:gd name="T33" fmla="*/ 1866 h 3227"/>
                    <a:gd name="T34" fmla="*/ 2659 w 4896"/>
                    <a:gd name="T35" fmla="*/ 642 h 3227"/>
                    <a:gd name="T36" fmla="*/ 2693 w 4896"/>
                    <a:gd name="T37" fmla="*/ 622 h 3227"/>
                    <a:gd name="T38" fmla="*/ 2713 w 4896"/>
                    <a:gd name="T39" fmla="*/ 627 h 3227"/>
                    <a:gd name="T40" fmla="*/ 2732 w 4896"/>
                    <a:gd name="T41" fmla="*/ 676 h 3227"/>
                    <a:gd name="T42" fmla="*/ 2517 w 4896"/>
                    <a:gd name="T43" fmla="*/ 1400 h 3227"/>
                    <a:gd name="T44" fmla="*/ 3036 w 4896"/>
                    <a:gd name="T45" fmla="*/ 1400 h 3227"/>
                    <a:gd name="T46" fmla="*/ 3080 w 4896"/>
                    <a:gd name="T47" fmla="*/ 1444 h 3227"/>
                    <a:gd name="T48" fmla="*/ 3070 w 4896"/>
                    <a:gd name="T49" fmla="*/ 1469 h 3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896" h="3227">
                      <a:moveTo>
                        <a:pt x="4706" y="0"/>
                      </a:moveTo>
                      <a:lnTo>
                        <a:pt x="0" y="0"/>
                      </a:lnTo>
                      <a:lnTo>
                        <a:pt x="0" y="2923"/>
                      </a:lnTo>
                      <a:cubicBezTo>
                        <a:pt x="0" y="3090"/>
                        <a:pt x="138" y="3227"/>
                        <a:pt x="304" y="3227"/>
                      </a:cubicBezTo>
                      <a:lnTo>
                        <a:pt x="4593" y="3227"/>
                      </a:lnTo>
                      <a:cubicBezTo>
                        <a:pt x="4759" y="3227"/>
                        <a:pt x="4896" y="3090"/>
                        <a:pt x="4896" y="2923"/>
                      </a:cubicBezTo>
                      <a:lnTo>
                        <a:pt x="4896" y="279"/>
                      </a:lnTo>
                      <a:cubicBezTo>
                        <a:pt x="4896" y="157"/>
                        <a:pt x="4818" y="49"/>
                        <a:pt x="4706" y="0"/>
                      </a:cubicBezTo>
                      <a:close/>
                      <a:moveTo>
                        <a:pt x="3070" y="1469"/>
                      </a:moveTo>
                      <a:lnTo>
                        <a:pt x="2204" y="2708"/>
                      </a:lnTo>
                      <a:cubicBezTo>
                        <a:pt x="2194" y="2717"/>
                        <a:pt x="2184" y="2727"/>
                        <a:pt x="2169" y="2727"/>
                      </a:cubicBezTo>
                      <a:cubicBezTo>
                        <a:pt x="2164" y="2727"/>
                        <a:pt x="2155" y="2727"/>
                        <a:pt x="2150" y="2722"/>
                      </a:cubicBezTo>
                      <a:cubicBezTo>
                        <a:pt x="2130" y="2713"/>
                        <a:pt x="2120" y="2693"/>
                        <a:pt x="2130" y="2673"/>
                      </a:cubicBezTo>
                      <a:lnTo>
                        <a:pt x="2355" y="1934"/>
                      </a:lnTo>
                      <a:lnTo>
                        <a:pt x="1851" y="1934"/>
                      </a:lnTo>
                      <a:cubicBezTo>
                        <a:pt x="1836" y="1934"/>
                        <a:pt x="1822" y="1924"/>
                        <a:pt x="1812" y="1910"/>
                      </a:cubicBezTo>
                      <a:cubicBezTo>
                        <a:pt x="1807" y="1895"/>
                        <a:pt x="1807" y="1880"/>
                        <a:pt x="1817" y="1866"/>
                      </a:cubicBezTo>
                      <a:lnTo>
                        <a:pt x="2659" y="642"/>
                      </a:lnTo>
                      <a:cubicBezTo>
                        <a:pt x="2669" y="632"/>
                        <a:pt x="2679" y="622"/>
                        <a:pt x="2693" y="622"/>
                      </a:cubicBezTo>
                      <a:cubicBezTo>
                        <a:pt x="2698" y="622"/>
                        <a:pt x="2703" y="622"/>
                        <a:pt x="2713" y="627"/>
                      </a:cubicBezTo>
                      <a:cubicBezTo>
                        <a:pt x="2732" y="637"/>
                        <a:pt x="2742" y="656"/>
                        <a:pt x="2732" y="676"/>
                      </a:cubicBezTo>
                      <a:lnTo>
                        <a:pt x="2517" y="1400"/>
                      </a:lnTo>
                      <a:lnTo>
                        <a:pt x="3036" y="1400"/>
                      </a:lnTo>
                      <a:cubicBezTo>
                        <a:pt x="3060" y="1400"/>
                        <a:pt x="3080" y="1420"/>
                        <a:pt x="3080" y="1444"/>
                      </a:cubicBezTo>
                      <a:cubicBezTo>
                        <a:pt x="3080" y="1454"/>
                        <a:pt x="3075" y="1459"/>
                        <a:pt x="3070" y="1469"/>
                      </a:cubicBezTo>
                      <a:close/>
                    </a:path>
                  </a:pathLst>
                </a:custGeom>
                <a:solidFill>
                  <a:schemeClr val="tx1"/>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ysClr val="windowText" lastClr="000000"/>
                    </a:solidFill>
                    <a:latin typeface="Segoe UI"/>
                  </a:endParaRPr>
                </a:p>
              </p:txBody>
            </p:sp>
          </p:grpSp>
        </p:grpSp>
        <p:grpSp>
          <p:nvGrpSpPr>
            <p:cNvPr id="133" name="Group 132"/>
            <p:cNvGrpSpPr/>
            <p:nvPr/>
          </p:nvGrpSpPr>
          <p:grpSpPr>
            <a:xfrm>
              <a:off x="6019698" y="4445181"/>
              <a:ext cx="308198" cy="237357"/>
              <a:chOff x="3017872" y="3771579"/>
              <a:chExt cx="308198" cy="237357"/>
            </a:xfrm>
            <a:solidFill>
              <a:schemeClr val="tx1"/>
            </a:solidFill>
          </p:grpSpPr>
          <p:grpSp>
            <p:nvGrpSpPr>
              <p:cNvPr id="134" name="Group 133"/>
              <p:cNvGrpSpPr/>
              <p:nvPr/>
            </p:nvGrpSpPr>
            <p:grpSpPr>
              <a:xfrm>
                <a:off x="3017872" y="3771579"/>
                <a:ext cx="308198" cy="237357"/>
                <a:chOff x="622448" y="3040067"/>
                <a:chExt cx="660650" cy="508795"/>
              </a:xfrm>
              <a:grpFill/>
            </p:grpSpPr>
            <p:grpSp>
              <p:nvGrpSpPr>
                <p:cNvPr id="138" name="Group 137"/>
                <p:cNvGrpSpPr/>
                <p:nvPr/>
              </p:nvGrpSpPr>
              <p:grpSpPr>
                <a:xfrm>
                  <a:off x="622448" y="3040067"/>
                  <a:ext cx="276884" cy="214308"/>
                  <a:chOff x="1646287" y="3497262"/>
                  <a:chExt cx="276884" cy="214308"/>
                </a:xfrm>
                <a:grpFill/>
              </p:grpSpPr>
              <p:sp>
                <p:nvSpPr>
                  <p:cNvPr id="152" name="Freeform: Shape 151"/>
                  <p:cNvSpPr/>
                  <p:nvPr/>
                </p:nvSpPr>
                <p:spPr bwMode="auto">
                  <a:xfrm>
                    <a:off x="1646287" y="3497262"/>
                    <a:ext cx="276884" cy="214308"/>
                  </a:xfrm>
                  <a:custGeom>
                    <a:avLst/>
                    <a:gdLst>
                      <a:gd name="connsiteX0" fmla="*/ 26281 w 276884"/>
                      <a:gd name="connsiteY0" fmla="*/ 56124 h 214308"/>
                      <a:gd name="connsiteX1" fmla="*/ 26281 w 276884"/>
                      <a:gd name="connsiteY1" fmla="*/ 188079 h 214308"/>
                      <a:gd name="connsiteX2" fmla="*/ 250603 w 276884"/>
                      <a:gd name="connsiteY2" fmla="*/ 188079 h 214308"/>
                      <a:gd name="connsiteX3" fmla="*/ 250603 w 276884"/>
                      <a:gd name="connsiteY3" fmla="*/ 56124 h 214308"/>
                      <a:gd name="connsiteX4" fmla="*/ 0 w 276884"/>
                      <a:gd name="connsiteY4" fmla="*/ 0 h 214308"/>
                      <a:gd name="connsiteX5" fmla="*/ 276884 w 276884"/>
                      <a:gd name="connsiteY5" fmla="*/ 0 h 214308"/>
                      <a:gd name="connsiteX6" fmla="*/ 276884 w 276884"/>
                      <a:gd name="connsiteY6" fmla="*/ 214308 h 214308"/>
                      <a:gd name="connsiteX7" fmla="*/ 0 w 276884"/>
                      <a:gd name="connsiteY7" fmla="*/ 214308 h 214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6884" h="214308">
                        <a:moveTo>
                          <a:pt x="26281" y="56124"/>
                        </a:moveTo>
                        <a:lnTo>
                          <a:pt x="26281" y="188079"/>
                        </a:lnTo>
                        <a:lnTo>
                          <a:pt x="250603" y="188079"/>
                        </a:lnTo>
                        <a:lnTo>
                          <a:pt x="250603" y="56124"/>
                        </a:lnTo>
                        <a:close/>
                        <a:moveTo>
                          <a:pt x="0" y="0"/>
                        </a:moveTo>
                        <a:lnTo>
                          <a:pt x="276884" y="0"/>
                        </a:lnTo>
                        <a:lnTo>
                          <a:pt x="276884" y="214308"/>
                        </a:lnTo>
                        <a:lnTo>
                          <a:pt x="0" y="214308"/>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US" sz="2353">
                      <a:solidFill>
                        <a:srgbClr val="FF0000"/>
                      </a:solidFill>
                      <a:latin typeface="Segoe UI"/>
                      <a:ea typeface="Segoe UI" pitchFamily="34" charset="0"/>
                      <a:cs typeface="Segoe UI" pitchFamily="34" charset="0"/>
                    </a:endParaRPr>
                  </a:p>
                </p:txBody>
              </p:sp>
              <p:sp>
                <p:nvSpPr>
                  <p:cNvPr id="153" name="Oval 152"/>
                  <p:cNvSpPr/>
                  <p:nvPr/>
                </p:nvSpPr>
                <p:spPr bwMode="auto">
                  <a:xfrm>
                    <a:off x="1748153" y="3586642"/>
                    <a:ext cx="73152" cy="73152"/>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US" sz="2353">
                      <a:solidFill>
                        <a:srgbClr val="FF0000"/>
                      </a:solidFill>
                      <a:latin typeface="Segoe UI"/>
                      <a:ea typeface="Segoe UI" pitchFamily="34" charset="0"/>
                      <a:cs typeface="Segoe UI" pitchFamily="34" charset="0"/>
                    </a:endParaRPr>
                  </a:p>
                </p:txBody>
              </p:sp>
            </p:grpSp>
            <p:grpSp>
              <p:nvGrpSpPr>
                <p:cNvPr id="139" name="Group 138"/>
                <p:cNvGrpSpPr/>
                <p:nvPr/>
              </p:nvGrpSpPr>
              <p:grpSpPr>
                <a:xfrm>
                  <a:off x="1006214" y="3147221"/>
                  <a:ext cx="276884" cy="214308"/>
                  <a:chOff x="1646287" y="3497262"/>
                  <a:chExt cx="276884" cy="214308"/>
                </a:xfrm>
                <a:grpFill/>
              </p:grpSpPr>
              <p:sp>
                <p:nvSpPr>
                  <p:cNvPr id="148" name="Freeform: Shape 147"/>
                  <p:cNvSpPr/>
                  <p:nvPr/>
                </p:nvSpPr>
                <p:spPr bwMode="auto">
                  <a:xfrm>
                    <a:off x="1646287" y="3497262"/>
                    <a:ext cx="276884" cy="214308"/>
                  </a:xfrm>
                  <a:custGeom>
                    <a:avLst/>
                    <a:gdLst>
                      <a:gd name="connsiteX0" fmla="*/ 26281 w 276884"/>
                      <a:gd name="connsiteY0" fmla="*/ 56124 h 214308"/>
                      <a:gd name="connsiteX1" fmla="*/ 26281 w 276884"/>
                      <a:gd name="connsiteY1" fmla="*/ 188079 h 214308"/>
                      <a:gd name="connsiteX2" fmla="*/ 250603 w 276884"/>
                      <a:gd name="connsiteY2" fmla="*/ 188079 h 214308"/>
                      <a:gd name="connsiteX3" fmla="*/ 250603 w 276884"/>
                      <a:gd name="connsiteY3" fmla="*/ 56124 h 214308"/>
                      <a:gd name="connsiteX4" fmla="*/ 0 w 276884"/>
                      <a:gd name="connsiteY4" fmla="*/ 0 h 214308"/>
                      <a:gd name="connsiteX5" fmla="*/ 276884 w 276884"/>
                      <a:gd name="connsiteY5" fmla="*/ 0 h 214308"/>
                      <a:gd name="connsiteX6" fmla="*/ 276884 w 276884"/>
                      <a:gd name="connsiteY6" fmla="*/ 214308 h 214308"/>
                      <a:gd name="connsiteX7" fmla="*/ 0 w 276884"/>
                      <a:gd name="connsiteY7" fmla="*/ 214308 h 214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6884" h="214308">
                        <a:moveTo>
                          <a:pt x="26281" y="56124"/>
                        </a:moveTo>
                        <a:lnTo>
                          <a:pt x="26281" y="188079"/>
                        </a:lnTo>
                        <a:lnTo>
                          <a:pt x="250603" y="188079"/>
                        </a:lnTo>
                        <a:lnTo>
                          <a:pt x="250603" y="56124"/>
                        </a:lnTo>
                        <a:close/>
                        <a:moveTo>
                          <a:pt x="0" y="0"/>
                        </a:moveTo>
                        <a:lnTo>
                          <a:pt x="276884" y="0"/>
                        </a:lnTo>
                        <a:lnTo>
                          <a:pt x="276884" y="214308"/>
                        </a:lnTo>
                        <a:lnTo>
                          <a:pt x="0" y="214308"/>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US" sz="2353">
                      <a:solidFill>
                        <a:srgbClr val="FF0000"/>
                      </a:solidFill>
                      <a:latin typeface="Segoe UI"/>
                      <a:ea typeface="Segoe UI" pitchFamily="34" charset="0"/>
                      <a:cs typeface="Segoe UI" pitchFamily="34" charset="0"/>
                    </a:endParaRPr>
                  </a:p>
                </p:txBody>
              </p:sp>
              <p:sp>
                <p:nvSpPr>
                  <p:cNvPr id="151" name="Oval 150"/>
                  <p:cNvSpPr/>
                  <p:nvPr/>
                </p:nvSpPr>
                <p:spPr bwMode="auto">
                  <a:xfrm>
                    <a:off x="1748153" y="3586642"/>
                    <a:ext cx="73152" cy="73152"/>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US" sz="2353">
                      <a:solidFill>
                        <a:srgbClr val="FF0000"/>
                      </a:solidFill>
                      <a:latin typeface="Segoe UI"/>
                      <a:ea typeface="Segoe UI" pitchFamily="34" charset="0"/>
                      <a:cs typeface="Segoe UI" pitchFamily="34" charset="0"/>
                    </a:endParaRPr>
                  </a:p>
                </p:txBody>
              </p:sp>
            </p:grpSp>
            <p:grpSp>
              <p:nvGrpSpPr>
                <p:cNvPr id="140" name="Group 139"/>
                <p:cNvGrpSpPr/>
                <p:nvPr/>
              </p:nvGrpSpPr>
              <p:grpSpPr>
                <a:xfrm>
                  <a:off x="659024" y="3334554"/>
                  <a:ext cx="276884" cy="214308"/>
                  <a:chOff x="1646287" y="3497262"/>
                  <a:chExt cx="276884" cy="214308"/>
                </a:xfrm>
                <a:grpFill/>
              </p:grpSpPr>
              <p:sp>
                <p:nvSpPr>
                  <p:cNvPr id="141" name="Freeform: Shape 140"/>
                  <p:cNvSpPr/>
                  <p:nvPr/>
                </p:nvSpPr>
                <p:spPr bwMode="auto">
                  <a:xfrm>
                    <a:off x="1646287" y="3497262"/>
                    <a:ext cx="276884" cy="214308"/>
                  </a:xfrm>
                  <a:custGeom>
                    <a:avLst/>
                    <a:gdLst>
                      <a:gd name="connsiteX0" fmla="*/ 26281 w 276884"/>
                      <a:gd name="connsiteY0" fmla="*/ 56124 h 214308"/>
                      <a:gd name="connsiteX1" fmla="*/ 26281 w 276884"/>
                      <a:gd name="connsiteY1" fmla="*/ 188079 h 214308"/>
                      <a:gd name="connsiteX2" fmla="*/ 250603 w 276884"/>
                      <a:gd name="connsiteY2" fmla="*/ 188079 h 214308"/>
                      <a:gd name="connsiteX3" fmla="*/ 250603 w 276884"/>
                      <a:gd name="connsiteY3" fmla="*/ 56124 h 214308"/>
                      <a:gd name="connsiteX4" fmla="*/ 0 w 276884"/>
                      <a:gd name="connsiteY4" fmla="*/ 0 h 214308"/>
                      <a:gd name="connsiteX5" fmla="*/ 276884 w 276884"/>
                      <a:gd name="connsiteY5" fmla="*/ 0 h 214308"/>
                      <a:gd name="connsiteX6" fmla="*/ 276884 w 276884"/>
                      <a:gd name="connsiteY6" fmla="*/ 214308 h 214308"/>
                      <a:gd name="connsiteX7" fmla="*/ 0 w 276884"/>
                      <a:gd name="connsiteY7" fmla="*/ 214308 h 214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6884" h="214308">
                        <a:moveTo>
                          <a:pt x="26281" y="56124"/>
                        </a:moveTo>
                        <a:lnTo>
                          <a:pt x="26281" y="188079"/>
                        </a:lnTo>
                        <a:lnTo>
                          <a:pt x="250603" y="188079"/>
                        </a:lnTo>
                        <a:lnTo>
                          <a:pt x="250603" y="56124"/>
                        </a:lnTo>
                        <a:close/>
                        <a:moveTo>
                          <a:pt x="0" y="0"/>
                        </a:moveTo>
                        <a:lnTo>
                          <a:pt x="276884" y="0"/>
                        </a:lnTo>
                        <a:lnTo>
                          <a:pt x="276884" y="214308"/>
                        </a:lnTo>
                        <a:lnTo>
                          <a:pt x="0" y="214308"/>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US" sz="2353">
                      <a:solidFill>
                        <a:srgbClr val="FF0000"/>
                      </a:solidFill>
                      <a:latin typeface="Segoe UI"/>
                      <a:ea typeface="Segoe UI" pitchFamily="34" charset="0"/>
                      <a:cs typeface="Segoe UI" pitchFamily="34" charset="0"/>
                    </a:endParaRPr>
                  </a:p>
                </p:txBody>
              </p:sp>
              <p:sp>
                <p:nvSpPr>
                  <p:cNvPr id="145" name="Oval 144"/>
                  <p:cNvSpPr/>
                  <p:nvPr/>
                </p:nvSpPr>
                <p:spPr bwMode="auto">
                  <a:xfrm>
                    <a:off x="1748153" y="3586642"/>
                    <a:ext cx="73152" cy="73152"/>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US" sz="2353">
                      <a:solidFill>
                        <a:srgbClr val="FF0000"/>
                      </a:solidFill>
                      <a:latin typeface="Segoe UI"/>
                      <a:ea typeface="Segoe UI" pitchFamily="34" charset="0"/>
                      <a:cs typeface="Segoe UI" pitchFamily="34" charset="0"/>
                    </a:endParaRPr>
                  </a:p>
                </p:txBody>
              </p:sp>
            </p:grpSp>
          </p:grpSp>
          <p:cxnSp>
            <p:nvCxnSpPr>
              <p:cNvPr id="135" name="Straight Connector 134"/>
              <p:cNvCxnSpPr/>
              <p:nvPr/>
            </p:nvCxnSpPr>
            <p:spPr>
              <a:xfrm>
                <a:off x="3081779" y="3829316"/>
                <a:ext cx="17367" cy="138403"/>
              </a:xfrm>
              <a:prstGeom prst="line">
                <a:avLst/>
              </a:prstGeom>
              <a:grpFill/>
              <a:ln w="952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p:nvCxnSpPr>
            <p:spPr>
              <a:xfrm>
                <a:off x="3084807" y="3829316"/>
                <a:ext cx="176678" cy="51213"/>
              </a:xfrm>
              <a:prstGeom prst="line">
                <a:avLst/>
              </a:prstGeom>
              <a:grpFill/>
              <a:ln w="952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a:xfrm flipV="1">
                <a:off x="3097157" y="3878036"/>
                <a:ext cx="164871" cy="91721"/>
              </a:xfrm>
              <a:prstGeom prst="line">
                <a:avLst/>
              </a:prstGeom>
              <a:grpFill/>
              <a:ln w="952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101" name="Group 100">
            <a:extLst>
              <a:ext uri="{FF2B5EF4-FFF2-40B4-BE49-F238E27FC236}">
                <a16:creationId xmlns:a16="http://schemas.microsoft.com/office/drawing/2014/main" id="{7CC78747-0F8A-4488-87F0-B220CD99BA26}"/>
              </a:ext>
            </a:extLst>
          </p:cNvPr>
          <p:cNvGrpSpPr/>
          <p:nvPr/>
        </p:nvGrpSpPr>
        <p:grpSpPr>
          <a:xfrm>
            <a:off x="5877930" y="4709738"/>
            <a:ext cx="1610667" cy="422417"/>
            <a:chOff x="5995794" y="4803681"/>
            <a:chExt cx="1642964" cy="430887"/>
          </a:xfrm>
        </p:grpSpPr>
        <p:pic>
          <p:nvPicPr>
            <p:cNvPr id="102" name="Picture 101">
              <a:extLst>
                <a:ext uri="{FF2B5EF4-FFF2-40B4-BE49-F238E27FC236}">
                  <a16:creationId xmlns:a16="http://schemas.microsoft.com/office/drawing/2014/main" id="{5BC6C666-FB60-40F3-B006-61F37E4BEE6D}"/>
                </a:ext>
              </a:extLst>
            </p:cNvPr>
            <p:cNvPicPr>
              <a:picLocks noChangeAspect="1"/>
            </p:cNvPicPr>
            <p:nvPr/>
          </p:nvPicPr>
          <p:blipFill>
            <a:blip r:embed="rId6"/>
            <a:stretch>
              <a:fillRect/>
            </a:stretch>
          </p:blipFill>
          <p:spPr>
            <a:xfrm>
              <a:off x="5995794" y="4899297"/>
              <a:ext cx="385302" cy="239655"/>
            </a:xfrm>
            <a:prstGeom prst="rect">
              <a:avLst/>
            </a:prstGeom>
          </p:spPr>
        </p:pic>
        <p:sp>
          <p:nvSpPr>
            <p:cNvPr id="103" name="Rectangle 102">
              <a:extLst>
                <a:ext uri="{FF2B5EF4-FFF2-40B4-BE49-F238E27FC236}">
                  <a16:creationId xmlns:a16="http://schemas.microsoft.com/office/drawing/2014/main" id="{82148997-305A-46A7-BDE7-4234840E8DEF}"/>
                </a:ext>
              </a:extLst>
            </p:cNvPr>
            <p:cNvSpPr/>
            <p:nvPr/>
          </p:nvSpPr>
          <p:spPr>
            <a:xfrm>
              <a:off x="6344628" y="4803681"/>
              <a:ext cx="1294130" cy="430887"/>
            </a:xfrm>
            <a:prstGeom prst="rect">
              <a:avLst/>
            </a:prstGeom>
          </p:spPr>
          <p:txBody>
            <a:bodyPr wrap="square">
              <a:spAutoFit/>
            </a:bodyPr>
            <a:lstStyle/>
            <a:p>
              <a:pPr defTabSz="914225">
                <a:defRPr/>
              </a:pPr>
              <a:r>
                <a:rPr lang="en-US" sz="1078" kern="0">
                  <a:solidFill>
                    <a:srgbClr val="FFFFFF"/>
                  </a:solidFill>
                  <a:latin typeface="Segoe UI"/>
                  <a:cs typeface="Segoe UI Semilight" panose="020B0402040204020203" pitchFamily="34" charset="0"/>
                </a:rPr>
                <a:t>Azure Time Series Insight</a:t>
              </a:r>
            </a:p>
          </p:txBody>
        </p:sp>
      </p:grpSp>
    </p:spTree>
    <p:extLst>
      <p:ext uri="{BB962C8B-B14F-4D97-AF65-F5344CB8AC3E}">
        <p14:creationId xmlns:p14="http://schemas.microsoft.com/office/powerpoint/2010/main" val="275441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0.00038 -4.02179E-6 L -0.62382 -4.02179E-6 " pathEditMode="relative" rAng="0" ptsTypes="AA">
                                      <p:cBhvr>
                                        <p:cTn id="6" dur="2000" fill="hold"/>
                                        <p:tgtEl>
                                          <p:spTgt spid="4"/>
                                        </p:tgtEl>
                                        <p:attrNameLst>
                                          <p:attrName>ppt_x</p:attrName>
                                          <p:attrName>ppt_y</p:attrName>
                                        </p:attrNameLst>
                                      </p:cBhvr>
                                      <p:rCtr x="-3121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267</TotalTime>
  <Words>4818</Words>
  <Application>Microsoft Macintosh PowerPoint</Application>
  <PresentationFormat>Widescreen</PresentationFormat>
  <Paragraphs>925</Paragraphs>
  <Slides>77</Slides>
  <Notes>18</Notes>
  <HiddenSlides>4</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77</vt:i4>
      </vt:variant>
    </vt:vector>
  </HeadingPairs>
  <TitlesOfParts>
    <vt:vector size="92" baseType="lpstr">
      <vt:lpstr>Algerian</vt:lpstr>
      <vt:lpstr>Arial</vt:lpstr>
      <vt:lpstr>Calibri</vt:lpstr>
      <vt:lpstr>Calibri Light</vt:lpstr>
      <vt:lpstr>Courier New</vt:lpstr>
      <vt:lpstr>Curlz MT</vt:lpstr>
      <vt:lpstr>Segoe UI</vt:lpstr>
      <vt:lpstr>Segoe UI Light</vt:lpstr>
      <vt:lpstr>Segoe UI Semibold</vt:lpstr>
      <vt:lpstr>Segoe UI Semilight</vt:lpstr>
      <vt:lpstr>Sitka Banner</vt:lpstr>
      <vt:lpstr>Sitka Text</vt:lpstr>
      <vt:lpstr>Verdana</vt:lpstr>
      <vt:lpstr>Wingdings</vt:lpstr>
      <vt:lpstr>Office Theme</vt:lpstr>
      <vt:lpstr>  Azure SQL DB &amp; DW</vt:lpstr>
      <vt:lpstr>PowerPoint Presentation</vt:lpstr>
      <vt:lpstr>Convergence accelerates digital transformation</vt:lpstr>
      <vt:lpstr>Time to adapt is shrinking</vt:lpstr>
      <vt:lpstr>Data Ecosystem</vt:lpstr>
      <vt:lpstr>Information Management</vt:lpstr>
      <vt:lpstr>Big Data Stores</vt:lpstr>
      <vt:lpstr>Machine Learning and Analytics</vt:lpstr>
      <vt:lpstr>Intelligence</vt:lpstr>
      <vt:lpstr>Transform data into intelligent action</vt:lpstr>
      <vt:lpstr>Build applications that understand people</vt:lpstr>
      <vt:lpstr>Your bots – wherever your users converse</vt:lpstr>
      <vt:lpstr>Microsoft SQL Platform Continuum</vt:lpstr>
      <vt:lpstr>Azure SQL Database</vt:lpstr>
      <vt:lpstr>Azure SQL Database Service Tiers</vt:lpstr>
      <vt:lpstr>Azure SQL Database</vt:lpstr>
      <vt:lpstr>Scalable Performance</vt:lpstr>
      <vt:lpstr>Rich Near-real-time Monitoring</vt:lpstr>
      <vt:lpstr>Azure Database Migration Journey</vt:lpstr>
      <vt:lpstr>Azure Database Migration</vt:lpstr>
      <vt:lpstr>Azure Storage Accounts</vt:lpstr>
      <vt:lpstr>Azure Storage Components:</vt:lpstr>
      <vt:lpstr>Durability Options</vt:lpstr>
      <vt:lpstr>Access Control</vt:lpstr>
      <vt:lpstr>Azure SQL DW </vt:lpstr>
      <vt:lpstr>INTRODUCTION</vt:lpstr>
      <vt:lpstr>PowerPoint Presentation</vt:lpstr>
      <vt:lpstr>PowerPoint Presentation</vt:lpstr>
      <vt:lpstr> Data warehouse  fairytale</vt:lpstr>
      <vt:lpstr>What is Azure SQL Data warehouse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Partitioning tables in SQL Data Warehouse</vt:lpstr>
      <vt:lpstr>Temporary tables in SQL Data Warehouse</vt:lpstr>
      <vt:lpstr>Stored procedures in SQL Data Warehouse</vt:lpstr>
      <vt:lpstr>PowerPoint Presentation</vt:lpstr>
      <vt:lpstr>PowerPoint Presentation</vt:lpstr>
      <vt:lpstr>PowerPoint Presentation</vt:lpstr>
      <vt:lpstr>PowerPoint Presentation</vt:lpstr>
      <vt:lpstr>PowerPoint Presentation</vt:lpstr>
      <vt:lpstr>Hash Distribution</vt:lpstr>
      <vt:lpstr>Round Robin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Why use PolyBase?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Azure SQL DB &amp; DW</dc:title>
  <dc:creator>Sashank Pappu</dc:creator>
  <cp:lastModifiedBy>Sashank Pappu</cp:lastModifiedBy>
  <cp:revision>12</cp:revision>
  <dcterms:created xsi:type="dcterms:W3CDTF">2019-09-19T10:39:05Z</dcterms:created>
  <dcterms:modified xsi:type="dcterms:W3CDTF">2019-09-20T12:09:18Z</dcterms:modified>
</cp:coreProperties>
</file>